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sldIdLst>
    <p:sldId id="256" r:id="rId5"/>
    <p:sldId id="261" r:id="rId6"/>
    <p:sldId id="257" r:id="rId7"/>
    <p:sldId id="262" r:id="rId8"/>
    <p:sldId id="263" r:id="rId9"/>
    <p:sldId id="259" r:id="rId10"/>
    <p:sldId id="258" r:id="rId11"/>
    <p:sldId id="260" r:id="rId12"/>
    <p:sldId id="291" r:id="rId13"/>
    <p:sldId id="290" r:id="rId14"/>
    <p:sldId id="277" r:id="rId15"/>
    <p:sldId id="276" r:id="rId16"/>
    <p:sldId id="278" r:id="rId17"/>
    <p:sldId id="279" r:id="rId18"/>
    <p:sldId id="280" r:id="rId19"/>
    <p:sldId id="281" r:id="rId20"/>
    <p:sldId id="282" r:id="rId21"/>
    <p:sldId id="284" r:id="rId22"/>
    <p:sldId id="286" r:id="rId23"/>
    <p:sldId id="287" r:id="rId24"/>
    <p:sldId id="288" r:id="rId25"/>
    <p:sldId id="268" r:id="rId26"/>
    <p:sldId id="270" r:id="rId27"/>
    <p:sldId id="264" r:id="rId28"/>
    <p:sldId id="272" r:id="rId29"/>
    <p:sldId id="273" r:id="rId30"/>
    <p:sldId id="295" r:id="rId31"/>
    <p:sldId id="294" r:id="rId32"/>
    <p:sldId id="266" r:id="rId33"/>
    <p:sldId id="274" r:id="rId34"/>
    <p:sldId id="275" r:id="rId35"/>
    <p:sldId id="293" r:id="rId36"/>
    <p:sldId id="296" r:id="rId37"/>
    <p:sldId id="265" r:id="rId3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C07B9F-070D-FB8F-FCBF-2C8870E08FC8}" v="1016" dt="2024-07-15T23:12:24.040"/>
    <p1510:client id="{6AEA2F16-B63E-7AD4-7745-9274FBBE517B}" v="111" dt="2024-07-16T12:02:45.031"/>
    <p1510:client id="{849727E8-C825-B663-C696-B203D81555D9}" v="4" dt="2024-07-16T15:04:05.660"/>
    <p1510:client id="{A83116A9-FD8B-0344-A40F-F1A78343C4AC}" v="7" dt="2024-07-16T14:54:20.263"/>
    <p1510:client id="{B05E17FB-4FFF-FDF7-DBF6-F735340B66DE}" v="9" dt="2024-07-16T13:47:15.284"/>
    <p1510:client id="{D12A6F79-802B-D0C4-99CD-9A67796D218C}" v="228" dt="2024-07-15T22:07:01.392"/>
    <p1510:client id="{D4162B74-3AD4-BAE8-4438-4F68DA689D8A}" v="571" dt="2024-07-16T13:53:51.654"/>
    <p1510:client id="{DDD29497-9484-EF19-6079-0A16C44D80B5}" v="2" dt="2024-07-15T18:47:50.166"/>
    <p1510:client id="{E18064DD-7EC1-4835-BCDC-01B82B648149}" v="234" dt="2024-07-15T22:17:53.169"/>
    <p1510:client id="{E20B8D2D-359A-F132-FF5D-E82C81F14D53}" v="713" dt="2024-07-15T19:15:28.002"/>
    <p1510:client id="{EDEA2634-5664-5963-3702-9D45EBB59295}" v="32" dt="2024-07-16T12:45:48.591"/>
    <p1510:client id="{F2FF0A4A-AAFE-FF1D-08C9-2948F576EC43}" v="24" dt="2024-07-15T23:20:29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05" d="100"/>
          <a:sy n="105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D7D90-9340-8348-B129-05583EFCC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799" y="704239"/>
            <a:ext cx="4165600" cy="2302485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rgbClr val="264978"/>
                </a:solidFill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31900-0E68-364F-9672-8EBDF5EAE2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8799" y="3429000"/>
            <a:ext cx="433754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264978"/>
                </a:solidFill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A74CF-E932-554B-9DCB-DE78890F0E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800" y="6356350"/>
            <a:ext cx="2743200" cy="365125"/>
          </a:xfrm>
        </p:spPr>
        <p:txBody>
          <a:bodyPr/>
          <a:lstStyle>
            <a:lvl1pPr>
              <a:defRPr>
                <a:solidFill>
                  <a:srgbClr val="3A2B5A"/>
                </a:solidFill>
                <a:latin typeface="Aptos Display" panose="020B0004020202020204" pitchFamily="34" charset="0"/>
              </a:defRPr>
            </a:lvl1pPr>
          </a:lstStyle>
          <a:p>
            <a:fld id="{221A1CD9-DD5B-40EB-AA87-5D42F314021A}" type="datetime1">
              <a:rPr lang="en-US" smtClean="0"/>
              <a:t>8/3/24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10084-B64C-9D41-9639-DD2D0E45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A2B5A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Test Footer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9F151-8865-A949-960E-4206CD9DA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A2B5A"/>
                </a:solidFill>
                <a:latin typeface="Aptos Display" panose="020B0004020202020204" pitchFamily="34" charset="0"/>
              </a:defRPr>
            </a:lvl1pPr>
          </a:lstStyle>
          <a:p>
            <a:fld id="{69EBCB19-AEAE-0745-86F8-183BCF9A7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0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D7D90-9340-8348-B129-05583EFCC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266" y="608740"/>
            <a:ext cx="8456246" cy="1872639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rgbClr val="264978"/>
                </a:solidFill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31900-0E68-364F-9672-8EBDF5EAE2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4266" y="4818509"/>
            <a:ext cx="7534031" cy="14232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264978"/>
                </a:solidFill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A74CF-E932-554B-9DCB-DE78890F0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DF46-2471-42D9-BA88-36669B69C109}" type="datetime1">
              <a:rPr lang="en-US" smtClean="0"/>
              <a:t>8/3/24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10084-B64C-9D41-9639-DD2D0E45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 Footer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9F151-8865-A949-960E-4206CD9DA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5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950E-0EC9-1149-80B5-CA548588E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878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1CBD5-BA45-424E-BFF2-6A058B0B3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871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64978"/>
                </a:solidFill>
                <a:latin typeface="Aptos Display" panose="020B0004020202020204" pitchFamily="34" charset="0"/>
              </a:defRPr>
            </a:lvl1pPr>
            <a:lvl2pPr>
              <a:defRPr sz="2200">
                <a:solidFill>
                  <a:srgbClr val="264978"/>
                </a:solidFill>
                <a:latin typeface="Aptos Display" panose="020B0004020202020204" pitchFamily="34" charset="0"/>
              </a:defRPr>
            </a:lvl2pPr>
            <a:lvl3pPr>
              <a:defRPr sz="2000">
                <a:solidFill>
                  <a:srgbClr val="264978"/>
                </a:solidFill>
                <a:latin typeface="Aptos Display" panose="020B0004020202020204" pitchFamily="34" charset="0"/>
              </a:defRPr>
            </a:lvl3pPr>
            <a:lvl4pPr>
              <a:defRPr sz="2000">
                <a:solidFill>
                  <a:srgbClr val="264978"/>
                </a:solidFill>
                <a:latin typeface="Aptos Display" panose="020B0004020202020204" pitchFamily="34" charset="0"/>
              </a:defRPr>
            </a:lvl4pPr>
            <a:lvl5pPr>
              <a:defRPr sz="2000">
                <a:solidFill>
                  <a:srgbClr val="264978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F7F6A-E799-164A-96B4-2B16C1E0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A2B5A"/>
                </a:solidFill>
              </a:defRPr>
            </a:lvl1pPr>
          </a:lstStyle>
          <a:p>
            <a:fld id="{313780C2-C502-4B08-BF03-D66754585ADB}" type="datetime1">
              <a:rPr lang="en-US" smtClean="0"/>
              <a:t>8/3/24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94BA2-D120-8649-BB6D-4A6F3497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A2B5A"/>
                </a:solidFill>
              </a:defRPr>
            </a:lvl1pPr>
          </a:lstStyle>
          <a:p>
            <a:r>
              <a:rPr lang="en-US"/>
              <a:t>Test Footer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653DD-8D6D-4944-A59F-585999C89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A2B5A"/>
                </a:solidFill>
              </a:defRPr>
            </a:lvl1pPr>
          </a:lstStyle>
          <a:p>
            <a:fld id="{69EBCB19-AEAE-0745-86F8-183BCF9A7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3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76836A6-D25C-DE47-9942-4382EEE91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878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C7995-F999-4B4B-8B6E-824D5E207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64978"/>
                </a:solidFill>
                <a:latin typeface="Aptos Display" panose="020B0004020202020204" pitchFamily="34" charset="0"/>
              </a:defRPr>
            </a:lvl1pPr>
            <a:lvl2pPr>
              <a:defRPr sz="2200">
                <a:solidFill>
                  <a:srgbClr val="264978"/>
                </a:solidFill>
                <a:latin typeface="Aptos Display" panose="020B0004020202020204" pitchFamily="34" charset="0"/>
              </a:defRPr>
            </a:lvl2pPr>
            <a:lvl3pPr>
              <a:defRPr sz="2000">
                <a:solidFill>
                  <a:srgbClr val="264978"/>
                </a:solidFill>
                <a:latin typeface="Aptos Display" panose="020B0004020202020204" pitchFamily="34" charset="0"/>
              </a:defRPr>
            </a:lvl3pPr>
            <a:lvl4pPr>
              <a:defRPr sz="2000">
                <a:solidFill>
                  <a:srgbClr val="264978"/>
                </a:solidFill>
                <a:latin typeface="Aptos Display" panose="020B0004020202020204" pitchFamily="34" charset="0"/>
              </a:defRPr>
            </a:lvl4pPr>
            <a:lvl5pPr>
              <a:defRPr sz="2000">
                <a:solidFill>
                  <a:srgbClr val="264978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DDF23-1DED-7641-B57C-FD49631D7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BA64-453B-450F-89EC-BDBF25F3CDF0}" type="datetime1">
              <a:rPr lang="en-US" smtClean="0"/>
              <a:t>8/3/24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EF89B-F30E-D847-BA44-E06B13E50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 Footer Info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601B1-DECA-1D45-B680-35F4F0C7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2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76836A6-D25C-DE47-9942-4382EEE91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878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C7995-F999-4B4B-8B6E-824D5E207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64978"/>
                </a:solidFill>
                <a:latin typeface="Aptos Display" panose="020B0004020202020204" pitchFamily="34" charset="0"/>
              </a:defRPr>
            </a:lvl1pPr>
            <a:lvl2pPr>
              <a:defRPr sz="2200">
                <a:solidFill>
                  <a:srgbClr val="264978"/>
                </a:solidFill>
                <a:latin typeface="Aptos Display" panose="020B0004020202020204" pitchFamily="34" charset="0"/>
              </a:defRPr>
            </a:lvl2pPr>
            <a:lvl3pPr>
              <a:defRPr sz="2000">
                <a:solidFill>
                  <a:srgbClr val="264978"/>
                </a:solidFill>
                <a:latin typeface="Aptos Display" panose="020B0004020202020204" pitchFamily="34" charset="0"/>
              </a:defRPr>
            </a:lvl3pPr>
            <a:lvl4pPr>
              <a:defRPr sz="2000">
                <a:solidFill>
                  <a:srgbClr val="264978"/>
                </a:solidFill>
                <a:latin typeface="Aptos Display" panose="020B0004020202020204" pitchFamily="34" charset="0"/>
              </a:defRPr>
            </a:lvl4pPr>
            <a:lvl5pPr>
              <a:defRPr sz="2000">
                <a:solidFill>
                  <a:srgbClr val="264978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8090E1E-221F-BAE9-45E4-319B64A4FB0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64978"/>
                </a:solidFill>
                <a:latin typeface="Aptos Display" panose="020B0004020202020204" pitchFamily="34" charset="0"/>
              </a:defRPr>
            </a:lvl1pPr>
            <a:lvl2pPr>
              <a:defRPr sz="2200">
                <a:solidFill>
                  <a:srgbClr val="264978"/>
                </a:solidFill>
                <a:latin typeface="Aptos Display" panose="020B0004020202020204" pitchFamily="34" charset="0"/>
              </a:defRPr>
            </a:lvl2pPr>
            <a:lvl3pPr>
              <a:defRPr sz="2000">
                <a:solidFill>
                  <a:srgbClr val="264978"/>
                </a:solidFill>
                <a:latin typeface="Aptos Display" panose="020B0004020202020204" pitchFamily="34" charset="0"/>
              </a:defRPr>
            </a:lvl3pPr>
            <a:lvl4pPr>
              <a:defRPr sz="2000">
                <a:solidFill>
                  <a:srgbClr val="264978"/>
                </a:solidFill>
                <a:latin typeface="Aptos Display" panose="020B0004020202020204" pitchFamily="34" charset="0"/>
              </a:defRPr>
            </a:lvl4pPr>
            <a:lvl5pPr>
              <a:defRPr sz="2000">
                <a:solidFill>
                  <a:srgbClr val="264978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DDF23-1DED-7641-B57C-FD49631D7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D522-6647-48C6-A50C-743A91981C91}" type="datetime1">
              <a:rPr lang="en-US" smtClean="0"/>
              <a:t>8/3/24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EF89B-F30E-D847-BA44-E06B13E50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 Footer Info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601B1-DECA-1D45-B680-35F4F0C7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2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950E-0EC9-1149-80B5-CA548588E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809"/>
            <a:ext cx="10515600" cy="614974"/>
          </a:xfrm>
        </p:spPr>
        <p:txBody>
          <a:bodyPr/>
          <a:lstStyle>
            <a:lvl1pPr>
              <a:defRPr>
                <a:solidFill>
                  <a:srgbClr val="26497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1CBD5-BA45-424E-BFF2-6A058B0B3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981"/>
            <a:ext cx="10515600" cy="41918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64978"/>
                </a:solidFill>
                <a:latin typeface="Aptos Display" panose="020B0004020202020204" pitchFamily="34" charset="0"/>
              </a:defRPr>
            </a:lvl1pPr>
            <a:lvl2pPr>
              <a:defRPr sz="2200">
                <a:solidFill>
                  <a:srgbClr val="264978"/>
                </a:solidFill>
                <a:latin typeface="Aptos Display" panose="020B0004020202020204" pitchFamily="34" charset="0"/>
              </a:defRPr>
            </a:lvl2pPr>
            <a:lvl3pPr>
              <a:defRPr sz="2000">
                <a:solidFill>
                  <a:srgbClr val="264978"/>
                </a:solidFill>
                <a:latin typeface="Aptos Display" panose="020B0004020202020204" pitchFamily="34" charset="0"/>
              </a:defRPr>
            </a:lvl3pPr>
            <a:lvl4pPr>
              <a:defRPr sz="2000">
                <a:solidFill>
                  <a:srgbClr val="264978"/>
                </a:solidFill>
                <a:latin typeface="Aptos Display" panose="020B0004020202020204" pitchFamily="34" charset="0"/>
              </a:defRPr>
            </a:lvl4pPr>
            <a:lvl5pPr>
              <a:defRPr sz="2000">
                <a:solidFill>
                  <a:srgbClr val="264978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F7F6A-E799-164A-96B4-2B16C1E0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3FE3-27C3-45D0-BF1A-F6DD30BC10DC}" type="datetime1">
              <a:rPr lang="en-US" smtClean="0"/>
              <a:t>8/3/24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94BA2-D120-8649-BB6D-4A6F3497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 Footer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653DD-8D6D-4944-A59F-585999C89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EFD235-9A73-624F-9C6B-2C965BAAD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45662" y="1352063"/>
            <a:ext cx="1040813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44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FED539C-68B2-2048-A6C9-1D0348A0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809"/>
            <a:ext cx="10515600" cy="614974"/>
          </a:xfrm>
        </p:spPr>
        <p:txBody>
          <a:bodyPr/>
          <a:lstStyle>
            <a:lvl1pPr>
              <a:defRPr>
                <a:solidFill>
                  <a:srgbClr val="26497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B6BFA-3AD5-E348-99A3-504B1EC9F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64472"/>
            <a:ext cx="5157787" cy="5642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64978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1000E2-77AF-ED47-B9C0-6FA3E5490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2877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64978"/>
                </a:solidFill>
                <a:latin typeface="Aptos Display" panose="020B0004020202020204" pitchFamily="34" charset="0"/>
              </a:defRPr>
            </a:lvl1pPr>
            <a:lvl2pPr>
              <a:defRPr sz="2200">
                <a:solidFill>
                  <a:srgbClr val="264978"/>
                </a:solidFill>
                <a:latin typeface="Aptos Display" panose="020B0004020202020204" pitchFamily="34" charset="0"/>
              </a:defRPr>
            </a:lvl2pPr>
            <a:lvl3pPr>
              <a:defRPr sz="2000">
                <a:solidFill>
                  <a:srgbClr val="264978"/>
                </a:solidFill>
                <a:latin typeface="Aptos Display" panose="020B0004020202020204" pitchFamily="34" charset="0"/>
              </a:defRPr>
            </a:lvl3pPr>
            <a:lvl4pPr>
              <a:defRPr sz="2000">
                <a:solidFill>
                  <a:srgbClr val="264978"/>
                </a:solidFill>
                <a:latin typeface="Aptos Display" panose="020B0004020202020204" pitchFamily="34" charset="0"/>
              </a:defRPr>
            </a:lvl4pPr>
            <a:lvl5pPr>
              <a:defRPr sz="2000">
                <a:solidFill>
                  <a:srgbClr val="264978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B6D9A-48B2-DC4D-B02F-601370E44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64472"/>
            <a:ext cx="5183188" cy="5643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64978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53304-B22A-E146-9A04-AD82EC7CE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2877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64978"/>
                </a:solidFill>
                <a:latin typeface="Aptos Display" panose="020B0004020202020204" pitchFamily="34" charset="0"/>
              </a:defRPr>
            </a:lvl1pPr>
            <a:lvl2pPr>
              <a:defRPr sz="2200">
                <a:solidFill>
                  <a:srgbClr val="264978"/>
                </a:solidFill>
                <a:latin typeface="Aptos Display" panose="020B0004020202020204" pitchFamily="34" charset="0"/>
              </a:defRPr>
            </a:lvl2pPr>
            <a:lvl3pPr>
              <a:defRPr sz="2000">
                <a:solidFill>
                  <a:srgbClr val="264978"/>
                </a:solidFill>
                <a:latin typeface="Aptos Display" panose="020B0004020202020204" pitchFamily="34" charset="0"/>
              </a:defRPr>
            </a:lvl3pPr>
            <a:lvl4pPr>
              <a:defRPr sz="2000">
                <a:solidFill>
                  <a:srgbClr val="264978"/>
                </a:solidFill>
                <a:latin typeface="Aptos Display" panose="020B0004020202020204" pitchFamily="34" charset="0"/>
              </a:defRPr>
            </a:lvl4pPr>
            <a:lvl5pPr>
              <a:defRPr sz="2000">
                <a:solidFill>
                  <a:srgbClr val="264978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090BB-53D3-434A-8753-7084BBFB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64978"/>
                </a:solidFill>
              </a:defRPr>
            </a:lvl1pPr>
          </a:lstStyle>
          <a:p>
            <a:fld id="{96A1E683-8F84-4949-9F12-5DE00F1DEB5E}" type="datetime1">
              <a:rPr lang="en-US" smtClean="0"/>
              <a:t>8/3/24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904FAB-A5D7-C943-8B73-A7962115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64978"/>
                </a:solidFill>
              </a:defRPr>
            </a:lvl1pPr>
          </a:lstStyle>
          <a:p>
            <a:r>
              <a:rPr lang="en-US"/>
              <a:t>Test Footer Info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7B2231-3DF2-894D-863E-44B041354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64978"/>
                </a:solidFill>
              </a:defRPr>
            </a:lvl1pPr>
          </a:lstStyle>
          <a:p>
            <a:fld id="{69EBCB19-AEAE-0745-86F8-183BCF9A79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098B7F-4054-2D4B-8750-39161BE63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45662" y="1352063"/>
            <a:ext cx="1040813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42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3D2F-7062-7C45-9424-A979EE2C8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70200"/>
            <a:ext cx="3932237" cy="1069974"/>
          </a:xfrm>
        </p:spPr>
        <p:txBody>
          <a:bodyPr anchor="b"/>
          <a:lstStyle>
            <a:lvl1pPr>
              <a:defRPr sz="3200">
                <a:solidFill>
                  <a:srgbClr val="26497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32EC6-E352-FA40-983B-812DACE40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264978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C8138-A6E9-2245-84E3-A34588D10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64978"/>
                </a:solidFill>
                <a:latin typeface="Aptos Display" panose="020B0004020202020204" pitchFamily="34" charset="0"/>
              </a:defRPr>
            </a:lvl1pPr>
            <a:lvl2pPr>
              <a:defRPr sz="2200">
                <a:solidFill>
                  <a:srgbClr val="264978"/>
                </a:solidFill>
                <a:latin typeface="Aptos Display" panose="020B0004020202020204" pitchFamily="34" charset="0"/>
              </a:defRPr>
            </a:lvl2pPr>
            <a:lvl3pPr>
              <a:defRPr sz="2000">
                <a:solidFill>
                  <a:srgbClr val="264978"/>
                </a:solidFill>
                <a:latin typeface="Aptos Display" panose="020B0004020202020204" pitchFamily="34" charset="0"/>
              </a:defRPr>
            </a:lvl3pPr>
            <a:lvl4pPr>
              <a:defRPr sz="2000">
                <a:solidFill>
                  <a:srgbClr val="264978"/>
                </a:solidFill>
                <a:latin typeface="Aptos Display" panose="020B0004020202020204" pitchFamily="34" charset="0"/>
              </a:defRPr>
            </a:lvl4pPr>
            <a:lvl5pPr>
              <a:defRPr sz="2000">
                <a:solidFill>
                  <a:srgbClr val="264978"/>
                </a:solidFill>
                <a:latin typeface="Aptos Display" panose="020B00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08156-AAF0-0546-BEEF-D31414BD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64978"/>
                </a:solidFill>
              </a:defRPr>
            </a:lvl1pPr>
          </a:lstStyle>
          <a:p>
            <a:fld id="{C84CE0B6-A856-4A31-9EED-10103D89ABC3}" type="datetime1">
              <a:rPr lang="en-US" smtClean="0"/>
              <a:t>8/3/24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6778F-BA55-5243-9C77-5C84C79BB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64978"/>
                </a:solidFill>
              </a:defRPr>
            </a:lvl1pPr>
          </a:lstStyle>
          <a:p>
            <a:r>
              <a:rPr lang="en-US"/>
              <a:t>Test Footer Info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68187-C3E4-AA46-A9A1-2C7680996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64978"/>
                </a:solidFill>
              </a:defRPr>
            </a:lvl1pPr>
          </a:lstStyle>
          <a:p>
            <a:fld id="{69EBCB19-AEAE-0745-86F8-183BCF9A7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9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1FDBB-470E-5849-8CB0-465CC92B3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C5329-1615-124B-9923-DE75FD411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A2B5A"/>
                </a:solidFill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2FFA7FC-DC68-4F69-9855-4C559670DC91}" type="datetime1">
              <a:rPr lang="en-US" smtClean="0"/>
              <a:t>8/3/24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FAC46-7187-0042-8B25-6EAC94D6C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A2B5A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Test Footer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9451F-C707-0842-941C-22DA3B429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A2B5A"/>
                </a:solidFill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EBCB19-AEAE-0745-86F8-183BCF9A7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1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0" r:id="rId3"/>
    <p:sldLayoutId id="2147483660" r:id="rId4"/>
    <p:sldLayoutId id="2147483652" r:id="rId5"/>
    <p:sldLayoutId id="2147483658" r:id="rId6"/>
    <p:sldLayoutId id="2147483653" r:id="rId7"/>
    <p:sldLayoutId id="214748365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Aptos" panose="020B000402020202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ma.gov/about/news-multimedia/mobile-products" TargetMode="External"/><Relationship Id="rId2" Type="http://schemas.openxmlformats.org/officeDocument/2006/relationships/hyperlink" Target="https://www.disasterassistance.gov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disasterassistance.gov/get-assistance/forms-of-assistance/4627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Webinar@DisabilityRightsFlorida.org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urricane_Franklin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v.wikipedia.org/wiki/Federal_Emergency_Management_Agency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3F8E1-E2A5-5D78-456F-77880B83A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799" y="704239"/>
            <a:ext cx="6513726" cy="2302485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0A4C80"/>
                </a:solidFill>
                <a:latin typeface="Aptos Display"/>
                <a:ea typeface="Tahoma"/>
                <a:cs typeface="Tahoma"/>
              </a:rPr>
              <a:t>Hurricane and Disaster Preparedness for People with Disabilities</a:t>
            </a:r>
            <a:endParaRPr lang="en-US" sz="4400">
              <a:latin typeface="Aptos Display"/>
              <a:ea typeface="Tahoma"/>
              <a:cs typeface="Tahom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AB8A3-B8D8-DFD0-92B4-FD33674E3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799" y="3429000"/>
            <a:ext cx="5674162" cy="1655762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2800">
                <a:latin typeface="Aptos Display"/>
                <a:ea typeface="Tahoma"/>
                <a:cs typeface="Tahoma"/>
              </a:rPr>
              <a:t>Tuesday, July 16, 2024 </a:t>
            </a:r>
            <a:endParaRPr lang="en-US" sz="2800">
              <a:ea typeface="Tahoma"/>
              <a:cs typeface="Tahoma"/>
            </a:endParaRPr>
          </a:p>
          <a:p>
            <a:r>
              <a:rPr lang="en-US" sz="2800">
                <a:latin typeface="Aptos Display"/>
                <a:ea typeface="Tahoma"/>
                <a:cs typeface="Tahoma"/>
              </a:rPr>
              <a:t>11 am - 12 noon</a:t>
            </a:r>
            <a:endParaRPr lang="en-US" sz="2800">
              <a:ea typeface="Tahoma"/>
              <a:cs typeface="Tahoma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1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B643C-2476-CAB6-F8FC-634D153F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365125"/>
            <a:ext cx="10515600" cy="908783"/>
          </a:xfrm>
        </p:spPr>
        <p:txBody>
          <a:bodyPr/>
          <a:lstStyle/>
          <a:p>
            <a:r>
              <a:rPr lang="en-US">
                <a:latin typeface="Aptos"/>
                <a:ea typeface="Tahoma"/>
                <a:cs typeface="Tahoma"/>
              </a:rPr>
              <a:t>FEMA Individual Disaster Assistance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F53E0-5A43-0B24-E369-045B68B33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54747" cy="4623007"/>
          </a:xfrm>
        </p:spPr>
        <p:txBody>
          <a:bodyPr lIns="91440" tIns="45720" rIns="91440" bIns="45720" anchor="t"/>
          <a:lstStyle/>
          <a:p>
            <a:r>
              <a:rPr lang="en-US" sz="2800">
                <a:latin typeface="Aptos Display"/>
                <a:ea typeface="Tahoma"/>
                <a:cs typeface="Tahoma"/>
              </a:rPr>
              <a:t>After a disaster, FEMA offers services to individuals and households. </a:t>
            </a:r>
            <a:endParaRPr lang="en-US"/>
          </a:p>
          <a:p>
            <a:r>
              <a:rPr lang="en-US" sz="2800">
                <a:latin typeface="Aptos Display"/>
                <a:ea typeface="Tahoma"/>
                <a:cs typeface="Tahoma"/>
              </a:rPr>
              <a:t>These services include: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>
                <a:latin typeface="Aptos Display"/>
                <a:ea typeface="Tahoma"/>
                <a:cs typeface="Tahoma"/>
              </a:rPr>
              <a:t>Financial assistance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>
                <a:latin typeface="Aptos Display"/>
                <a:ea typeface="Tahoma"/>
                <a:cs typeface="Tahoma"/>
              </a:rPr>
              <a:t>Temporary housing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>
                <a:latin typeface="Aptos Display"/>
                <a:ea typeface="Tahoma"/>
                <a:cs typeface="Tahoma"/>
              </a:rPr>
              <a:t>Crisis counseling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>
                <a:latin typeface="Aptos Display"/>
                <a:ea typeface="Tahoma"/>
                <a:cs typeface="Tahoma"/>
              </a:rPr>
              <a:t>Disaster case management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>
                <a:latin typeface="Aptos Display"/>
                <a:ea typeface="Tahoma"/>
                <a:cs typeface="Tahoma"/>
              </a:rPr>
              <a:t>Legal services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>
                <a:latin typeface="Aptos Display"/>
                <a:ea typeface="Tahoma"/>
                <a:cs typeface="Tahoma"/>
              </a:rPr>
              <a:t>Unemployment assistance</a:t>
            </a:r>
            <a:endParaRPr lang="en-US" sz="26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>
                <a:latin typeface="Aptos Display"/>
                <a:ea typeface="Tahoma"/>
                <a:cs typeface="Tahoma"/>
              </a:rPr>
              <a:t>And more</a:t>
            </a:r>
            <a:endParaRPr lang="en-US" sz="2600">
              <a:latin typeface="Aptos Display"/>
            </a:endParaRPr>
          </a:p>
          <a:p>
            <a:pPr>
              <a:buNone/>
            </a:pPr>
            <a:endParaRPr lang="en-US" sz="2800">
              <a:latin typeface="Aptos Display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BE125-DD99-EC0A-0678-AB7711B14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25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DD6A2-B6AD-4976-1845-7A62A922B9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>
                <a:latin typeface="Aptos Display"/>
                <a:ea typeface="Tahoma"/>
                <a:cs typeface="Tahoma"/>
              </a:rPr>
              <a:t>Changes to FEMA Assistance as of March 22, 2024</a:t>
            </a:r>
            <a:endParaRPr lang="en-US" sz="4400" b="0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84EF9-9E94-7BAD-A0E3-5236C87DB7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>
            <a:normAutofit/>
          </a:bodyPr>
          <a:lstStyle/>
          <a:p>
            <a:endParaRPr lang="en-US" sz="3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9E11D-D36E-27F9-AC38-7472DE58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5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8B595-030D-A448-59AF-8FCFDAEC7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"/>
                <a:ea typeface="Tahoma"/>
                <a:cs typeface="Tahoma"/>
              </a:rPr>
              <a:t>DisasterAssistance.gov</a:t>
            </a:r>
            <a:endParaRPr lang="en-US">
              <a:ea typeface="Tahoma"/>
              <a:cs typeface="Tahom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14065-5797-7DD7-746C-204CF95A8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2463"/>
            <a:ext cx="4287894" cy="4294746"/>
          </a:xfrm>
        </p:spPr>
        <p:txBody>
          <a:bodyPr lIns="91440" tIns="45720" rIns="91440" bIns="45720" anchor="t"/>
          <a:lstStyle/>
          <a:p>
            <a:r>
              <a:rPr lang="en-US" sz="2800">
                <a:latin typeface="Aptos Display"/>
                <a:ea typeface="Tahoma"/>
                <a:cs typeface="Tahoma"/>
              </a:rPr>
              <a:t>Updates to </a:t>
            </a:r>
            <a:r>
              <a:rPr lang="en-US" sz="2800" u="sng">
                <a:latin typeface="Aptos Display"/>
                <a:ea typeface="Tahoma"/>
                <a:cs typeface="Tahoma"/>
              </a:rPr>
              <a:t>DisasterAssistance.gov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>
                <a:latin typeface="Aptos Display"/>
                <a:ea typeface="Tahoma"/>
                <a:cs typeface="Tahoma"/>
              </a:rPr>
              <a:t>Reimagined website design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>
                <a:latin typeface="Aptos Display"/>
                <a:ea typeface="Tahoma"/>
                <a:cs typeface="Tahoma"/>
              </a:rPr>
              <a:t>Faster application process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>
                <a:latin typeface="Aptos Display"/>
                <a:ea typeface="Tahoma"/>
                <a:cs typeface="Tahoma"/>
              </a:rPr>
              <a:t>Easy navigation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>
                <a:latin typeface="Aptos Display"/>
                <a:ea typeface="Tahoma"/>
                <a:cs typeface="Tahoma"/>
              </a:rPr>
              <a:t>Visual progress tracking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>
                <a:latin typeface="Aptos Display"/>
                <a:ea typeface="Tahoma"/>
                <a:cs typeface="Tahoma"/>
              </a:rPr>
              <a:t>Individualized information collection</a:t>
            </a:r>
          </a:p>
          <a:p>
            <a:r>
              <a:rPr lang="en-US" sz="2800">
                <a:latin typeface="Aptos Display"/>
                <a:ea typeface="Tahoma"/>
                <a:cs typeface="Tahoma"/>
              </a:rPr>
              <a:t>Expected reduction in registration time by more than 15%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5D29E-6FF8-1FF8-136F-D0F55E41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Screenshot of Disaster assistance dot gov ">
            <a:extLst>
              <a:ext uri="{FF2B5EF4-FFF2-40B4-BE49-F238E27FC236}">
                <a16:creationId xmlns:a16="http://schemas.microsoft.com/office/drawing/2014/main" id="{93E7C815-E50A-81A9-D166-05254B6C7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974" y="2066228"/>
            <a:ext cx="6445770" cy="355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20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8B595-030D-A448-59AF-8FCFDAEC7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928"/>
            <a:ext cx="8273322" cy="908783"/>
          </a:xfrm>
        </p:spPr>
        <p:txBody>
          <a:bodyPr/>
          <a:lstStyle/>
          <a:p>
            <a:r>
              <a:rPr lang="en-US">
                <a:latin typeface="Aptos"/>
                <a:ea typeface="Tahoma"/>
                <a:cs typeface="Tahoma"/>
              </a:rPr>
              <a:t>Simplifying the application and appeals process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14065-5797-7DD7-746C-204CF95A8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2082"/>
            <a:ext cx="7211519" cy="4295127"/>
          </a:xfrm>
        </p:spPr>
        <p:txBody>
          <a:bodyPr lIns="91440" tIns="45720" rIns="91440" bIns="45720" anchor="t"/>
          <a:lstStyle/>
          <a:p>
            <a:r>
              <a:rPr lang="en-US" sz="2800">
                <a:latin typeface="Aptos Display"/>
                <a:ea typeface="Tahoma"/>
                <a:cs typeface="Tahoma"/>
              </a:rPr>
              <a:t>Removing barriers for late applications </a:t>
            </a:r>
            <a:endParaRPr lang="en-US" sz="2800"/>
          </a:p>
          <a:p>
            <a:r>
              <a:rPr lang="en-US" sz="2800">
                <a:latin typeface="Aptos Display"/>
                <a:ea typeface="Tahoma"/>
                <a:cs typeface="Tahoma"/>
              </a:rPr>
              <a:t>Streamlining Temporary Housing Assistance application by reducing documentation requirements </a:t>
            </a:r>
            <a:endParaRPr lang="en-US" sz="2800"/>
          </a:p>
          <a:p>
            <a:r>
              <a:rPr lang="en-US" sz="2800">
                <a:latin typeface="Aptos Display"/>
                <a:ea typeface="Tahoma"/>
                <a:cs typeface="Tahoma"/>
              </a:rPr>
              <a:t>Survivors who wish to appeal FEMA’s decisions on their eligibility will no longer need to provide a signed, written appeal letter to accompany the supporting documentation.</a:t>
            </a:r>
          </a:p>
          <a:p>
            <a:endParaRPr lang="en-US" u="sng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5D29E-6FF8-1FF8-136F-D0F55E41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hotel icon">
            <a:extLst>
              <a:ext uri="{FF2B5EF4-FFF2-40B4-BE49-F238E27FC236}">
                <a16:creationId xmlns:a16="http://schemas.microsoft.com/office/drawing/2014/main" id="{C70871D0-053D-C383-CE48-07B586ECAB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7" t="20884" r="17915" b="20885"/>
          <a:stretch/>
        </p:blipFill>
        <p:spPr>
          <a:xfrm>
            <a:off x="9114227" y="2833627"/>
            <a:ext cx="2376787" cy="23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59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8B595-030D-A448-59AF-8FCFDAEC7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928"/>
            <a:ext cx="8273322" cy="908783"/>
          </a:xfrm>
        </p:spPr>
        <p:txBody>
          <a:bodyPr/>
          <a:lstStyle/>
          <a:p>
            <a:r>
              <a:rPr lang="en-US">
                <a:latin typeface="Aptos"/>
                <a:ea typeface="Tahoma"/>
                <a:cs typeface="Tahoma"/>
              </a:rPr>
              <a:t>FEMA and Small Business Administration (SBA) 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14065-5797-7DD7-746C-204CF95A8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8327"/>
            <a:ext cx="10834141" cy="4288882"/>
          </a:xfrm>
        </p:spPr>
        <p:txBody>
          <a:bodyPr lIns="91440" tIns="45720" rIns="91440" bIns="45720" anchor="t"/>
          <a:lstStyle/>
          <a:p>
            <a:r>
              <a:rPr lang="en-US" sz="2800">
                <a:latin typeface="Aptos Display"/>
                <a:ea typeface="Tahoma"/>
                <a:cs typeface="Tahoma"/>
              </a:rPr>
              <a:t>No longer need to apply / be denied through Small Business Administration (SBA) before receiving FEMA assistance.</a:t>
            </a:r>
          </a:p>
          <a:p>
            <a:pPr marL="0" indent="0">
              <a:buNone/>
            </a:pPr>
            <a:endParaRPr lang="en-US" sz="2800"/>
          </a:p>
          <a:p>
            <a:r>
              <a:rPr lang="en-US" sz="2800" b="1">
                <a:latin typeface="Aptos Display"/>
                <a:ea typeface="Tahoma"/>
                <a:cs typeface="Tahoma"/>
              </a:rPr>
              <a:t>Before</a:t>
            </a:r>
            <a:r>
              <a:rPr lang="en-US" sz="2800">
                <a:latin typeface="Aptos Display"/>
                <a:ea typeface="Tahoma"/>
                <a:cs typeface="Tahoma"/>
              </a:rPr>
              <a:t>, you had to apply through SBA to qualify for FEMA assistance.</a:t>
            </a:r>
            <a:endParaRPr lang="en-US"/>
          </a:p>
          <a:p>
            <a:r>
              <a:rPr lang="en-US" sz="2800" b="1">
                <a:latin typeface="Aptos Display"/>
                <a:ea typeface="Tahoma"/>
                <a:cs typeface="Tahoma"/>
              </a:rPr>
              <a:t>Now</a:t>
            </a:r>
            <a:r>
              <a:rPr lang="en-US" sz="2800">
                <a:latin typeface="Aptos Display"/>
                <a:ea typeface="Tahoma"/>
                <a:cs typeface="Tahoma"/>
              </a:rPr>
              <a:t>, you only apply to SBA if you have a small business and need a loan. All other applicants apply directly to FEMA for assistance.</a:t>
            </a:r>
            <a:endParaRPr lang="en-US">
              <a:latin typeface="Aptos Display"/>
              <a:ea typeface="Tahoma"/>
              <a:cs typeface="Tahoma"/>
            </a:endParaRPr>
          </a:p>
          <a:p>
            <a:pPr>
              <a:buNone/>
            </a:pPr>
            <a:endParaRPr lang="en-US" sz="2800"/>
          </a:p>
          <a:p>
            <a:pPr marL="0" indent="0">
              <a:buNone/>
            </a:pPr>
            <a:endParaRPr lang="en-US" sz="2800"/>
          </a:p>
          <a:p>
            <a:endParaRPr lang="en-US" u="sng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5D29E-6FF8-1FF8-136F-D0F55E41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24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8B595-030D-A448-59AF-8FCFDAEC7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928"/>
            <a:ext cx="8273322" cy="908783"/>
          </a:xfrm>
        </p:spPr>
        <p:txBody>
          <a:bodyPr/>
          <a:lstStyle/>
          <a:p>
            <a:r>
              <a:rPr lang="en-US">
                <a:latin typeface="Aptos"/>
                <a:ea typeface="Tahoma"/>
                <a:cs typeface="Tahoma"/>
              </a:rPr>
              <a:t>Serious Needs Assistances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14065-5797-7DD7-746C-204CF95A8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8327"/>
            <a:ext cx="10834141" cy="4288882"/>
          </a:xfrm>
        </p:spPr>
        <p:txBody>
          <a:bodyPr lIns="91440" tIns="45720" rIns="91440" bIns="45720" anchor="t"/>
          <a:lstStyle/>
          <a:p>
            <a:r>
              <a:rPr lang="en-US" sz="2800">
                <a:latin typeface="Aptos Display"/>
                <a:ea typeface="Tahoma"/>
                <a:cs typeface="Tahoma"/>
              </a:rPr>
              <a:t>“Serious needs assistance” ($750 cash assistance for survivors) will be automatically included when a state or territory requests a presidential declared disaster.</a:t>
            </a:r>
            <a:endParaRPr lang="en-US"/>
          </a:p>
          <a:p>
            <a:pPr marL="0" indent="0">
              <a:buNone/>
            </a:pPr>
            <a:endParaRPr lang="en-US" sz="2800"/>
          </a:p>
          <a:p>
            <a:r>
              <a:rPr lang="en-US" sz="2800" b="1">
                <a:latin typeface="Aptos Display"/>
                <a:ea typeface="Tahoma"/>
                <a:cs typeface="Tahoma"/>
              </a:rPr>
              <a:t>Before</a:t>
            </a:r>
            <a:r>
              <a:rPr lang="en-US" sz="2800">
                <a:latin typeface="Aptos Display"/>
                <a:ea typeface="Tahoma"/>
                <a:cs typeface="Tahoma"/>
              </a:rPr>
              <a:t>, when a state or territory requested a declaration, they would have to request critical needs assistance to be included in their package. </a:t>
            </a:r>
            <a:endParaRPr lang="en-US"/>
          </a:p>
          <a:p>
            <a:r>
              <a:rPr lang="en-US" sz="2800" b="1">
                <a:latin typeface="Aptos Display"/>
                <a:ea typeface="Tahoma"/>
                <a:cs typeface="Tahoma"/>
              </a:rPr>
              <a:t>Now</a:t>
            </a:r>
            <a:r>
              <a:rPr lang="en-US" sz="2800">
                <a:latin typeface="Aptos Display"/>
                <a:ea typeface="Tahoma"/>
                <a:cs typeface="Tahoma"/>
              </a:rPr>
              <a:t>, serious needs assistance will be automatically included when states/territories request Federal assistance. Meaning all eligible survivors will have quicker access to immediate cash assistance.</a:t>
            </a:r>
            <a:endParaRPr lang="en-US">
              <a:latin typeface="Aptos Display"/>
              <a:ea typeface="Tahoma"/>
              <a:cs typeface="Tahoma"/>
            </a:endParaRPr>
          </a:p>
          <a:p>
            <a:endParaRPr lang="en-US" sz="2800">
              <a:latin typeface="Aptos Display"/>
              <a:ea typeface="Tahoma"/>
              <a:cs typeface="Tahoma"/>
            </a:endParaRPr>
          </a:p>
          <a:p>
            <a:pPr>
              <a:buNone/>
            </a:pPr>
            <a:endParaRPr lang="en-US" sz="2800"/>
          </a:p>
          <a:p>
            <a:pPr marL="0" indent="0">
              <a:buNone/>
            </a:pPr>
            <a:endParaRPr lang="en-US" sz="2800"/>
          </a:p>
          <a:p>
            <a:endParaRPr lang="en-US" u="sng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5D29E-6FF8-1FF8-136F-D0F55E41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02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8B595-030D-A448-59AF-8FCFDAEC7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928"/>
            <a:ext cx="8273322" cy="908783"/>
          </a:xfrm>
        </p:spPr>
        <p:txBody>
          <a:bodyPr/>
          <a:lstStyle/>
          <a:p>
            <a:r>
              <a:rPr lang="en-US">
                <a:latin typeface="Aptos"/>
                <a:ea typeface="Tahoma"/>
                <a:cs typeface="Tahoma"/>
              </a:rPr>
              <a:t>Expanding 'Habitability' Definition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14065-5797-7DD7-746C-204CF95A8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8327"/>
            <a:ext cx="10834141" cy="4288882"/>
          </a:xfrm>
        </p:spPr>
        <p:txBody>
          <a:bodyPr lIns="91440" tIns="45720" rIns="91440" bIns="45720" anchor="t"/>
          <a:lstStyle/>
          <a:p>
            <a:r>
              <a:rPr lang="en-US" sz="2800">
                <a:latin typeface="Aptos Display"/>
                <a:ea typeface="Tahoma"/>
                <a:cs typeface="Tahoma"/>
              </a:rPr>
              <a:t>FEMA is simplifying its definition of “habitability” to broaden eligibility to include repairs to homes with pre-existing conditions.</a:t>
            </a:r>
            <a:endParaRPr lang="en-US">
              <a:latin typeface="Aptos Display"/>
              <a:ea typeface="Tahoma"/>
              <a:cs typeface="Tahoma"/>
            </a:endParaRPr>
          </a:p>
          <a:p>
            <a:endParaRPr lang="en-US" sz="2800"/>
          </a:p>
          <a:p>
            <a:r>
              <a:rPr lang="en-US" sz="2800" b="1">
                <a:latin typeface="Aptos Display"/>
                <a:ea typeface="Tahoma"/>
                <a:cs typeface="Tahoma"/>
              </a:rPr>
              <a:t>Before</a:t>
            </a:r>
            <a:r>
              <a:rPr lang="en-US" sz="2800">
                <a:latin typeface="Aptos Display"/>
                <a:ea typeface="Tahoma"/>
                <a:cs typeface="Tahoma"/>
              </a:rPr>
              <a:t>, you were only eligible for reimbursement related to damage caused by the disaster, not prior damage to an area of the house. </a:t>
            </a:r>
            <a:endParaRPr lang="en-US"/>
          </a:p>
          <a:p>
            <a:r>
              <a:rPr lang="en-US" sz="2800" b="1">
                <a:latin typeface="Aptos Display"/>
                <a:ea typeface="Tahoma"/>
                <a:cs typeface="Tahoma"/>
              </a:rPr>
              <a:t>Now</a:t>
            </a:r>
            <a:r>
              <a:rPr lang="en-US" sz="2800">
                <a:latin typeface="Aptos Display"/>
                <a:ea typeface="Tahoma"/>
                <a:cs typeface="Tahoma"/>
              </a:rPr>
              <a:t>, you may be eligible for reimbursements of damages that were there prior (i.e. a leaky roof prior to disaster)</a:t>
            </a:r>
            <a:endParaRPr lang="en-US">
              <a:latin typeface="Aptos Display"/>
              <a:ea typeface="Tahoma"/>
              <a:cs typeface="Tahoma"/>
            </a:endParaRPr>
          </a:p>
          <a:p>
            <a:endParaRPr lang="en-US" sz="2800">
              <a:latin typeface="Aptos Display"/>
              <a:ea typeface="Tahoma"/>
              <a:cs typeface="Tahoma"/>
            </a:endParaRPr>
          </a:p>
          <a:p>
            <a:endParaRPr lang="en-US" sz="2800">
              <a:latin typeface="Aptos Display"/>
              <a:ea typeface="Tahoma"/>
              <a:cs typeface="Tahoma"/>
            </a:endParaRPr>
          </a:p>
          <a:p>
            <a:pPr>
              <a:buNone/>
            </a:pPr>
            <a:endParaRPr lang="en-US" sz="2800"/>
          </a:p>
          <a:p>
            <a:pPr marL="0" indent="0">
              <a:buNone/>
            </a:pPr>
            <a:endParaRPr lang="en-US" sz="2800"/>
          </a:p>
          <a:p>
            <a:endParaRPr lang="en-US" u="sng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5D29E-6FF8-1FF8-136F-D0F55E41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3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8B595-030D-A448-59AF-8FCFDAEC7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928"/>
            <a:ext cx="8273322" cy="908783"/>
          </a:xfrm>
        </p:spPr>
        <p:txBody>
          <a:bodyPr/>
          <a:lstStyle/>
          <a:p>
            <a:r>
              <a:rPr lang="en-US">
                <a:latin typeface="Aptos"/>
                <a:ea typeface="Tahoma"/>
                <a:cs typeface="Tahoma"/>
              </a:rPr>
              <a:t>Helping Underinsured Survivors</a:t>
            </a:r>
            <a:endParaRPr lang="en-US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14065-5797-7DD7-746C-204CF95A8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8327"/>
            <a:ext cx="10834141" cy="4288882"/>
          </a:xfrm>
        </p:spPr>
        <p:txBody>
          <a:bodyPr lIns="91440" tIns="45720" rIns="91440" bIns="45720" anchor="t"/>
          <a:lstStyle/>
          <a:p>
            <a:r>
              <a:rPr lang="en-US" sz="2800">
                <a:latin typeface="Aptos Display"/>
                <a:ea typeface="Tahoma"/>
                <a:cs typeface="Tahoma"/>
              </a:rPr>
              <a:t>Streamlining insurance-related rules to help survivors who do not receive enough assistance from their insurance company to cover their rebuilding costs.</a:t>
            </a:r>
            <a:endParaRPr lang="en-US">
              <a:latin typeface="Aptos Display"/>
              <a:ea typeface="Tahoma"/>
              <a:cs typeface="Tahoma"/>
            </a:endParaRPr>
          </a:p>
          <a:p>
            <a:endParaRPr lang="en-US" sz="2800"/>
          </a:p>
          <a:p>
            <a:r>
              <a:rPr lang="en-US" sz="2800" b="1">
                <a:latin typeface="Aptos Display"/>
                <a:ea typeface="Tahoma"/>
                <a:cs typeface="Tahoma"/>
              </a:rPr>
              <a:t>Before</a:t>
            </a:r>
            <a:r>
              <a:rPr lang="en-US" sz="2800">
                <a:latin typeface="Aptos Display"/>
                <a:ea typeface="Tahoma"/>
                <a:cs typeface="Tahoma"/>
              </a:rPr>
              <a:t>, if a survivor received $42,500 from their insurance company (the 2024 max), a household was ineligible to receive additional assistance from FEMA.</a:t>
            </a:r>
            <a:endParaRPr lang="en-US"/>
          </a:p>
          <a:p>
            <a:r>
              <a:rPr lang="en-US" sz="2800" b="1">
                <a:latin typeface="Aptos Display"/>
                <a:ea typeface="Tahoma"/>
                <a:cs typeface="Tahoma"/>
              </a:rPr>
              <a:t>Now</a:t>
            </a:r>
            <a:r>
              <a:rPr lang="en-US" sz="2800">
                <a:latin typeface="Aptos Display"/>
                <a:ea typeface="Tahoma"/>
                <a:cs typeface="Tahoma"/>
              </a:rPr>
              <a:t>, assistance is available up to the $42,500 cap, to cover costs not reimbursed by insurance including deductibles and underinsured losses.</a:t>
            </a:r>
            <a:endParaRPr lang="en-US">
              <a:latin typeface="Aptos Display"/>
              <a:ea typeface="Tahoma"/>
              <a:cs typeface="Tahoma"/>
            </a:endParaRPr>
          </a:p>
          <a:p>
            <a:endParaRPr lang="en-US" sz="2800">
              <a:latin typeface="Aptos Display"/>
              <a:ea typeface="Tahoma"/>
              <a:cs typeface="Tahoma"/>
            </a:endParaRPr>
          </a:p>
          <a:p>
            <a:endParaRPr lang="en-US" sz="2800">
              <a:latin typeface="Aptos Display"/>
              <a:ea typeface="Tahoma"/>
              <a:cs typeface="Tahoma"/>
            </a:endParaRPr>
          </a:p>
          <a:p>
            <a:pPr>
              <a:buNone/>
            </a:pPr>
            <a:endParaRPr lang="en-US" sz="2800"/>
          </a:p>
          <a:p>
            <a:pPr marL="0" indent="0">
              <a:buNone/>
            </a:pPr>
            <a:endParaRPr lang="en-US" sz="2800"/>
          </a:p>
          <a:p>
            <a:endParaRPr lang="en-US" u="sng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5D29E-6FF8-1FF8-136F-D0F55E41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40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8B595-030D-A448-59AF-8FCFDAEC7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928"/>
            <a:ext cx="8273322" cy="908783"/>
          </a:xfrm>
        </p:spPr>
        <p:txBody>
          <a:bodyPr/>
          <a:lstStyle/>
          <a:p>
            <a:r>
              <a:rPr lang="en-US">
                <a:latin typeface="Aptos"/>
                <a:ea typeface="Tahoma"/>
                <a:cs typeface="Tahoma"/>
              </a:rPr>
              <a:t>Displacement Assistance (1/2)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14065-5797-7DD7-746C-204CF95A8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8327"/>
            <a:ext cx="10834141" cy="4288882"/>
          </a:xfrm>
        </p:spPr>
        <p:txBody>
          <a:bodyPr lIns="91440" tIns="45720" rIns="91440" bIns="45720" anchor="t"/>
          <a:lstStyle/>
          <a:p>
            <a:r>
              <a:rPr lang="en-US" sz="2800">
                <a:latin typeface="Aptos Display"/>
                <a:ea typeface="Tahoma"/>
                <a:cs typeface="Tahoma"/>
              </a:rPr>
              <a:t>Provides eligible survivors with up-front funds to assist with immediate housing options of their choice.</a:t>
            </a:r>
            <a:endParaRPr lang="en-US">
              <a:latin typeface="Aptos Display"/>
              <a:ea typeface="Tahoma"/>
              <a:cs typeface="Tahoma"/>
            </a:endParaRPr>
          </a:p>
          <a:p>
            <a:endParaRPr lang="en-US" sz="2800"/>
          </a:p>
          <a:p>
            <a:r>
              <a:rPr lang="en-US" sz="2800">
                <a:latin typeface="Aptos Display"/>
                <a:ea typeface="Tahoma"/>
                <a:cs typeface="Tahoma"/>
              </a:rPr>
              <a:t>Such as costs associated with staying with family and friends until they are able to secure a rental option to focus on their long-term recovery.</a:t>
            </a:r>
          </a:p>
          <a:p>
            <a:endParaRPr lang="en-US" sz="2800">
              <a:latin typeface="Aptos Display"/>
              <a:ea typeface="Tahoma"/>
              <a:cs typeface="Tahoma"/>
            </a:endParaRPr>
          </a:p>
          <a:p>
            <a:pPr>
              <a:buNone/>
            </a:pPr>
            <a:endParaRPr lang="en-US" sz="2800"/>
          </a:p>
          <a:p>
            <a:pPr marL="0" indent="0">
              <a:buNone/>
            </a:pPr>
            <a:endParaRPr lang="en-US" sz="2800"/>
          </a:p>
          <a:p>
            <a:endParaRPr lang="en-US" u="sng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5D29E-6FF8-1FF8-136F-D0F55E41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25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8B595-030D-A448-59AF-8FCFDAEC7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928"/>
            <a:ext cx="8273322" cy="908783"/>
          </a:xfrm>
        </p:spPr>
        <p:txBody>
          <a:bodyPr/>
          <a:lstStyle/>
          <a:p>
            <a:r>
              <a:rPr lang="en-US">
                <a:latin typeface="Aptos"/>
                <a:ea typeface="Tahoma"/>
                <a:cs typeface="Tahoma"/>
              </a:rPr>
              <a:t>Displacement Assistance (2/2)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14065-5797-7DD7-746C-204CF95A8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8327"/>
            <a:ext cx="10834141" cy="4288882"/>
          </a:xfrm>
        </p:spPr>
        <p:txBody>
          <a:bodyPr lIns="91440" tIns="45720" rIns="91440" bIns="45720" anchor="t"/>
          <a:lstStyle/>
          <a:p>
            <a:r>
              <a:rPr lang="en-US" sz="2800" b="1">
                <a:latin typeface="Aptos Display"/>
                <a:ea typeface="Tahoma"/>
                <a:cs typeface="Tahoma"/>
              </a:rPr>
              <a:t>Before</a:t>
            </a:r>
            <a:r>
              <a:rPr lang="en-US" sz="2800">
                <a:latin typeface="Aptos Display"/>
                <a:ea typeface="Tahoma"/>
                <a:cs typeface="Tahoma"/>
              </a:rPr>
              <a:t>, the initial rental assistance was specific to rent. 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>
                <a:latin typeface="Aptos Display"/>
                <a:ea typeface="Tahoma"/>
                <a:cs typeface="Tahoma"/>
              </a:rPr>
              <a:t>You had to prove you spent your rental assistance on rent (not other housing-related expenses) in order to request additional assistance. </a:t>
            </a:r>
            <a:endParaRPr lang="en-US"/>
          </a:p>
          <a:p>
            <a:endParaRPr lang="en-US"/>
          </a:p>
          <a:p>
            <a:r>
              <a:rPr lang="en-US" sz="2800" b="1">
                <a:latin typeface="Aptos Display"/>
                <a:ea typeface="Tahoma"/>
                <a:cs typeface="Tahoma"/>
              </a:rPr>
              <a:t>Now</a:t>
            </a:r>
            <a:r>
              <a:rPr lang="en-US" sz="2800">
                <a:latin typeface="Aptos Display"/>
                <a:ea typeface="Tahoma"/>
                <a:cs typeface="Tahoma"/>
              </a:rPr>
              <a:t>, there is additional assistance for immediate cash support for housing purposes, creating more options. </a:t>
            </a:r>
            <a:endParaRPr lang="en-US"/>
          </a:p>
          <a:p>
            <a:pPr lvl="1"/>
            <a:r>
              <a:rPr lang="en-US" sz="2600">
                <a:latin typeface="Aptos Display"/>
                <a:ea typeface="Tahoma"/>
                <a:cs typeface="Tahoma"/>
              </a:rPr>
              <a:t>Survivors are able to request additional assistance through the FEMA helpline.</a:t>
            </a:r>
          </a:p>
          <a:p>
            <a:pPr marL="457200" lvl="1" indent="0">
              <a:buNone/>
            </a:pPr>
            <a:endParaRPr lang="en-US" sz="2600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 sz="2800"/>
          </a:p>
          <a:p>
            <a:pPr>
              <a:buNone/>
            </a:pPr>
            <a:endParaRPr lang="en-US" sz="2800"/>
          </a:p>
          <a:p>
            <a:pPr marL="0" indent="0">
              <a:buNone/>
            </a:pPr>
            <a:endParaRPr lang="en-US" sz="2800"/>
          </a:p>
          <a:p>
            <a:endParaRPr lang="en-US" u="sng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5D29E-6FF8-1FF8-136F-D0F55E41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3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F0E44-2434-3126-1FF9-5E12112070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>
                <a:latin typeface="Aptos Display"/>
                <a:ea typeface="Tahoma"/>
                <a:cs typeface="Tahoma"/>
              </a:rPr>
              <a:t>Accessibility</a:t>
            </a:r>
            <a:r>
              <a:rPr lang="en-US">
                <a:latin typeface="Aptos Display"/>
                <a:ea typeface="Tahoma"/>
                <a:cs typeface="Tahoma"/>
              </a:rPr>
              <a:t> 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CF4FF1-F9E3-4D44-29BF-AA61162B9C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0AD4B-90B5-A2BB-C982-C0522D64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99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8B595-030D-A448-59AF-8FCFDAEC7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928"/>
            <a:ext cx="8273322" cy="908783"/>
          </a:xfrm>
        </p:spPr>
        <p:txBody>
          <a:bodyPr/>
          <a:lstStyle/>
          <a:p>
            <a:r>
              <a:rPr lang="en-US">
                <a:latin typeface="Aptos"/>
                <a:ea typeface="Tahoma"/>
                <a:cs typeface="Tahoma"/>
              </a:rPr>
              <a:t>Disability-Related Accessibility (1/2)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14065-5797-7DD7-746C-204CF95A8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8327"/>
            <a:ext cx="10834141" cy="4288882"/>
          </a:xfrm>
        </p:spPr>
        <p:txBody>
          <a:bodyPr lIns="91440" tIns="45720" rIns="91440" bIns="45720" anchor="t"/>
          <a:lstStyle/>
          <a:p>
            <a:r>
              <a:rPr lang="en-US" sz="2800">
                <a:latin typeface="Aptos Display"/>
                <a:ea typeface="Tahoma"/>
                <a:cs typeface="Tahoma"/>
              </a:rPr>
              <a:t>Survivors with disabilities can use FEMA funding to make certain accessibility improvements they did not have before the disaster.</a:t>
            </a:r>
            <a:endParaRPr lang="en-US">
              <a:latin typeface="Aptos Display"/>
              <a:ea typeface="Tahoma"/>
              <a:cs typeface="Tahoma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sz="2600">
              <a:latin typeface="Aptos Display"/>
              <a:ea typeface="Tahoma"/>
              <a:cs typeface="Tahoma"/>
            </a:endParaRPr>
          </a:p>
          <a:p>
            <a:r>
              <a:rPr lang="en-US" sz="2800">
                <a:latin typeface="Aptos Display"/>
                <a:ea typeface="Tahoma"/>
                <a:cs typeface="Tahoma"/>
              </a:rPr>
              <a:t>Three items eligible are: exterior ramps, grab-bars, and paved pathways.</a:t>
            </a:r>
            <a:endParaRPr lang="en-US"/>
          </a:p>
          <a:p>
            <a:endParaRPr lang="en-US" sz="2800">
              <a:latin typeface="Aptos Display"/>
              <a:ea typeface="Tahoma"/>
              <a:cs typeface="Tahoma"/>
            </a:endParaRPr>
          </a:p>
          <a:p>
            <a:r>
              <a:rPr lang="en-US" sz="2800">
                <a:latin typeface="Aptos Display"/>
                <a:ea typeface="Tahoma"/>
                <a:cs typeface="Tahoma"/>
              </a:rPr>
              <a:t>Applies to: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>
                <a:latin typeface="Aptos Display"/>
                <a:ea typeface="Tahoma"/>
                <a:cs typeface="Tahoma"/>
              </a:rPr>
              <a:t>People who had their disabilities prior to the disaster, AND</a:t>
            </a:r>
            <a:endParaRPr lang="en-US">
              <a:latin typeface="Aptos Display"/>
              <a:ea typeface="Tahoma"/>
              <a:cs typeface="Tahoma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>
                <a:latin typeface="Aptos Display"/>
                <a:ea typeface="Tahoma"/>
                <a:cs typeface="Tahoma"/>
              </a:rPr>
              <a:t>People who acquired disabilities during or due to the disaster</a:t>
            </a:r>
            <a:endParaRPr lang="en-US">
              <a:latin typeface="Aptos Display"/>
              <a:ea typeface="Tahoma"/>
              <a:cs typeface="Tahoma"/>
            </a:endParaRPr>
          </a:p>
          <a:p>
            <a:endParaRPr lang="en-US" sz="2800"/>
          </a:p>
          <a:p>
            <a:endParaRPr lang="en-US" sz="2800">
              <a:latin typeface="Aptos Display"/>
              <a:ea typeface="Tahoma"/>
              <a:cs typeface="Tahoma"/>
            </a:endParaRPr>
          </a:p>
          <a:p>
            <a:pPr>
              <a:buNone/>
            </a:pPr>
            <a:endParaRPr lang="en-US" sz="2800"/>
          </a:p>
          <a:p>
            <a:pPr marL="0" indent="0">
              <a:buNone/>
            </a:pPr>
            <a:endParaRPr lang="en-US" sz="2800"/>
          </a:p>
          <a:p>
            <a:endParaRPr lang="en-US" u="sng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5D29E-6FF8-1FF8-136F-D0F55E41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49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8B595-030D-A448-59AF-8FCFDAEC7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928"/>
            <a:ext cx="8273322" cy="908783"/>
          </a:xfrm>
        </p:spPr>
        <p:txBody>
          <a:bodyPr/>
          <a:lstStyle/>
          <a:p>
            <a:r>
              <a:rPr lang="en-US">
                <a:latin typeface="Aptos"/>
                <a:ea typeface="Tahoma"/>
                <a:cs typeface="Tahoma"/>
              </a:rPr>
              <a:t>Disability-Related Accessibility (2/2)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14065-5797-7DD7-746C-204CF95A8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8327"/>
            <a:ext cx="10834141" cy="4288882"/>
          </a:xfrm>
        </p:spPr>
        <p:txBody>
          <a:bodyPr lIns="91440" tIns="45720" rIns="91440" bIns="45720" anchor="t"/>
          <a:lstStyle/>
          <a:p>
            <a:r>
              <a:rPr lang="en-US" sz="2800" b="1">
                <a:latin typeface="Aptos Display"/>
                <a:ea typeface="Tahoma"/>
                <a:cs typeface="Tahoma"/>
              </a:rPr>
              <a:t>Before</a:t>
            </a:r>
            <a:r>
              <a:rPr lang="en-US" sz="2800">
                <a:latin typeface="Aptos Display"/>
                <a:ea typeface="Tahoma"/>
                <a:cs typeface="Tahoma"/>
              </a:rPr>
              <a:t>, you were only eligible for items/property damaged by the disaster.</a:t>
            </a:r>
            <a:endParaRPr lang="en-US"/>
          </a:p>
          <a:p>
            <a:pPr marL="0" indent="0">
              <a:buNone/>
            </a:pPr>
            <a:endParaRPr lang="en-US" sz="2800">
              <a:latin typeface="Aptos Display"/>
              <a:ea typeface="Tahoma"/>
              <a:cs typeface="Tahoma"/>
            </a:endParaRPr>
          </a:p>
          <a:p>
            <a:r>
              <a:rPr lang="en-US" sz="2800" b="1">
                <a:latin typeface="Aptos Display"/>
                <a:ea typeface="Tahoma"/>
                <a:cs typeface="Tahoma"/>
              </a:rPr>
              <a:t>Now</a:t>
            </a:r>
            <a:r>
              <a:rPr lang="en-US" sz="2800">
                <a:latin typeface="Aptos Display"/>
                <a:ea typeface="Tahoma"/>
                <a:cs typeface="Tahoma"/>
              </a:rPr>
              <a:t>, You may be eligible for the three accessibility items (listed above) that you did not have before the disaster.</a:t>
            </a:r>
            <a:endParaRPr lang="en-US">
              <a:latin typeface="Aptos Display"/>
              <a:ea typeface="Tahoma"/>
              <a:cs typeface="Tahoma"/>
            </a:endParaRPr>
          </a:p>
          <a:p>
            <a:pPr marL="0" indent="0">
              <a:buNone/>
            </a:pPr>
            <a:endParaRPr lang="en-US" sz="2800">
              <a:latin typeface="Aptos Display"/>
              <a:ea typeface="Tahoma"/>
              <a:cs typeface="Tahoma"/>
            </a:endParaRPr>
          </a:p>
          <a:p>
            <a:endParaRPr lang="en-US" sz="2800">
              <a:latin typeface="Aptos Display"/>
              <a:ea typeface="Tahoma"/>
              <a:cs typeface="Tahoma"/>
            </a:endParaRPr>
          </a:p>
          <a:p>
            <a:endParaRPr lang="en-US" sz="2800">
              <a:latin typeface="Aptos Display"/>
              <a:ea typeface="Tahoma"/>
              <a:cs typeface="Tahoma"/>
            </a:endParaRPr>
          </a:p>
          <a:p>
            <a:pPr>
              <a:buNone/>
            </a:pPr>
            <a:endParaRPr lang="en-US" sz="2800"/>
          </a:p>
          <a:p>
            <a:pPr marL="0" indent="0">
              <a:buNone/>
            </a:pPr>
            <a:endParaRPr lang="en-US" sz="2800"/>
          </a:p>
          <a:p>
            <a:endParaRPr lang="en-US" u="sng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5D29E-6FF8-1FF8-136F-D0F55E41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0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3D7F-CA39-EC03-1946-886D0C1173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ptos Display"/>
                <a:ea typeface="Tahoma"/>
                <a:cs typeface="Tahoma"/>
              </a:rPr>
              <a:t>Applying for FEMA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6AA5E-950A-A4A7-B8BD-51B3D740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1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4A40-F20B-A122-E0B6-153954FB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64" y="378612"/>
            <a:ext cx="10515600" cy="908783"/>
          </a:xfrm>
        </p:spPr>
        <p:txBody>
          <a:bodyPr/>
          <a:lstStyle/>
          <a:p>
            <a:r>
              <a:rPr lang="en-US">
                <a:latin typeface="Aptos"/>
                <a:ea typeface="Tahoma"/>
                <a:cs typeface="Tahoma"/>
              </a:rPr>
              <a:t>Applying for FEMA Disaster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27D8D-4A06-E01F-D0D7-181BA1D95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86201" cy="4351338"/>
          </a:xfrm>
        </p:spPr>
        <p:txBody>
          <a:bodyPr lIns="91440" tIns="45720" rIns="91440" bIns="45720" anchor="t"/>
          <a:lstStyle/>
          <a:p>
            <a:r>
              <a:rPr lang="en-US" sz="2800">
                <a:latin typeface="Aptos Display"/>
                <a:ea typeface="Tahoma"/>
                <a:cs typeface="Tahoma"/>
                <a:hlinkClick r:id="rId2"/>
              </a:rPr>
              <a:t>Online</a:t>
            </a:r>
            <a:endParaRPr lang="en-US" sz="2800">
              <a:hlinkClick r:id="" action="ppaction://noaction"/>
            </a:endParaRPr>
          </a:p>
          <a:p>
            <a:r>
              <a:rPr lang="en-US" sz="2800">
                <a:latin typeface="Aptos Display"/>
                <a:ea typeface="Tahoma"/>
                <a:cs typeface="Tahoma"/>
              </a:rPr>
              <a:t>Phone - FEMA Helpline: 1-800-621-3362 </a:t>
            </a:r>
            <a:endParaRPr lang="en-US" sz="28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>
                <a:latin typeface="Aptos Display"/>
                <a:ea typeface="Tahoma"/>
                <a:cs typeface="Tahoma"/>
              </a:rPr>
              <a:t>If you use a video relay service (VRS), captioned telephone (CTS), or other service, give FEMA your number for that service.</a:t>
            </a:r>
          </a:p>
          <a:p>
            <a:r>
              <a:rPr lang="en-US" sz="2800">
                <a:latin typeface="Aptos Display"/>
                <a:ea typeface="Tahoma"/>
                <a:cs typeface="Tahoma"/>
                <a:hlinkClick r:id="rId3"/>
              </a:rPr>
              <a:t>FEMA App</a:t>
            </a:r>
            <a:endParaRPr lang="en-US" sz="2800">
              <a:hlinkClick r:id="" action="ppaction://noaction"/>
            </a:endParaRPr>
          </a:p>
          <a:p>
            <a:r>
              <a:rPr lang="en-US" sz="2800">
                <a:latin typeface="Aptos Display"/>
                <a:ea typeface="Tahoma"/>
                <a:cs typeface="Tahoma"/>
              </a:rPr>
              <a:t>Local </a:t>
            </a:r>
            <a:r>
              <a:rPr lang="en-US" sz="2800">
                <a:latin typeface="Aptos Display"/>
                <a:ea typeface="Tahoma"/>
                <a:cs typeface="Tahoma"/>
                <a:hlinkClick r:id="rId4"/>
              </a:rPr>
              <a:t>FEMA Disaster Recovery Center (DRC)</a:t>
            </a:r>
            <a:endParaRPr lang="en-US" sz="2800">
              <a:hlinkClick r:id="rId4"/>
            </a:endParaRP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05C38-B52E-4A44-4133-66667B9B5BE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630750" y="1825625"/>
            <a:ext cx="4979299" cy="4351338"/>
          </a:xfrm>
        </p:spPr>
        <p:txBody>
          <a:bodyPr lIns="91440" tIns="45720" rIns="91440" bIns="45720" anchor="t"/>
          <a:lstStyle/>
          <a:p>
            <a:r>
              <a:rPr lang="en-US" sz="2800">
                <a:latin typeface="Aptos Display"/>
                <a:ea typeface="Tahoma"/>
                <a:cs typeface="Tahoma"/>
              </a:rPr>
              <a:t>FEMA Accessible Communication Survivor Support Helpline (ACSSH) </a:t>
            </a:r>
            <a:endParaRPr lang="en-US" sz="28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>
                <a:latin typeface="Aptos Display"/>
                <a:ea typeface="Tahoma"/>
                <a:cs typeface="Tahoma"/>
              </a:rPr>
              <a:t>The American Sign Language (ASL) and captioning equivalent to the FEMA Helpline.</a:t>
            </a:r>
            <a:endParaRPr lang="en-US" sz="2400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73342-FD90-21F3-5741-E5A679B2C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41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84C5-A3EE-C0A2-4480-08D8CD27BE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ptos Display"/>
                <a:ea typeface="Tahoma"/>
                <a:cs typeface="Tahoma"/>
              </a:rPr>
              <a:t>Housing &amp; Evacuation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B3A7E-A0E3-E58E-89A1-6060F285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10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C02FA-5625-7B33-B60B-52A37469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"/>
                <a:ea typeface="Tahoma"/>
                <a:cs typeface="Tahoma"/>
              </a:rPr>
              <a:t>Why PWD Shelter in Place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07173-2EC4-F5F9-84FB-13899608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Content Placeholder 7" descr="bar chart showing why people chose to shelter in place. &#10;40 percent said they cant afford it. &#10;24 % said lack of transportation &#10;26 % said shelter does meet my needs.&#10;24% said stayed at home during previous storms&#10;28% said unsure of mandatory evacuation&#10;26% said not mandatory&#10;18% said they did evacuate">
            <a:extLst>
              <a:ext uri="{FF2B5EF4-FFF2-40B4-BE49-F238E27FC236}">
                <a16:creationId xmlns:a16="http://schemas.microsoft.com/office/drawing/2014/main" id="{26C28113-E2D9-3641-4707-D3065886A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805" y="1574751"/>
            <a:ext cx="9475350" cy="4920298"/>
          </a:xfrm>
        </p:spPr>
      </p:pic>
    </p:spTree>
    <p:extLst>
      <p:ext uri="{BB962C8B-B14F-4D97-AF65-F5344CB8AC3E}">
        <p14:creationId xmlns:p14="http://schemas.microsoft.com/office/powerpoint/2010/main" val="66191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C02FA-5625-7B33-B60B-52A37469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"/>
                <a:ea typeface="Tahoma"/>
                <a:cs typeface="Tahoma"/>
              </a:rPr>
              <a:t>Where PWD Stay After Evacuating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07173-2EC4-F5F9-84FB-13899608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Content Placeholder 5" descr="Bar graph showing answers to the question if you evacuated where did you stay? &#10;50% of people did not evacuate &#10;20% of people stayed at a family member or friend's house &#10;9.5% stayed at an emergency shelter &#10;9.5 stayed at another lodging like a hotel or Airbnb &#10;4% stated a FEMA related hotel &#10;and 2.7% stayed at an institutional setting">
            <a:extLst>
              <a:ext uri="{FF2B5EF4-FFF2-40B4-BE49-F238E27FC236}">
                <a16:creationId xmlns:a16="http://schemas.microsoft.com/office/drawing/2014/main" id="{C12B7B7F-09B9-DD4C-FC2A-4487FA33F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5028" y="1290271"/>
            <a:ext cx="6978823" cy="5377498"/>
          </a:xfrm>
        </p:spPr>
      </p:pic>
    </p:spTree>
    <p:extLst>
      <p:ext uri="{BB962C8B-B14F-4D97-AF65-F5344CB8AC3E}">
        <p14:creationId xmlns:p14="http://schemas.microsoft.com/office/powerpoint/2010/main" val="4274962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525DB-DAA9-B77C-206B-D91E67DEE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"/>
                <a:ea typeface="Tahoma"/>
                <a:cs typeface="Tahoma"/>
              </a:rPr>
              <a:t>How DRF and Orgs Can Help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6D99B-4047-0F39-04C4-9671627B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ptos Display"/>
                <a:ea typeface="Tahoma"/>
                <a:cs typeface="Tahoma"/>
              </a:rPr>
              <a:t>Communicate disaster-related messaging to clients</a:t>
            </a:r>
            <a:endParaRPr lang="en-US"/>
          </a:p>
          <a:p>
            <a:r>
              <a:rPr lang="en-US">
                <a:latin typeface="Aptos Display"/>
                <a:ea typeface="Tahoma"/>
                <a:cs typeface="Tahoma"/>
              </a:rPr>
              <a:t>Community Emergency Response Teams (CERT)</a:t>
            </a:r>
            <a:endParaRPr lang="en-US"/>
          </a:p>
          <a:p>
            <a:r>
              <a:rPr lang="en-US">
                <a:latin typeface="Aptos Display"/>
                <a:ea typeface="Tahoma"/>
                <a:cs typeface="Tahoma"/>
              </a:rPr>
              <a:t>Annual emergency preparedness events for clients</a:t>
            </a:r>
          </a:p>
          <a:p>
            <a:r>
              <a:rPr lang="en-US">
                <a:latin typeface="Aptos Display"/>
                <a:ea typeface="Tahoma"/>
                <a:cs typeface="Tahoma"/>
              </a:rPr>
              <a:t>Connect with local emergency management staff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8B58F-FAC8-F1B7-C3D7-06D24744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24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C02FA-5625-7B33-B60B-52A37469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116"/>
            <a:ext cx="7083287" cy="908783"/>
          </a:xfrm>
        </p:spPr>
        <p:txBody>
          <a:bodyPr/>
          <a:lstStyle/>
          <a:p>
            <a:r>
              <a:rPr lang="en-US">
                <a:latin typeface="Aptos"/>
                <a:ea typeface="Tahoma"/>
                <a:cs typeface="Tahoma"/>
              </a:rPr>
              <a:t>Shelter and Transportation Resources in Florida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07173-2EC4-F5F9-84FB-13899608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9A6B52-F1CE-03BB-13BB-F8653555B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sz="3200">
                <a:latin typeface="Aptos Display"/>
                <a:ea typeface="Tahoma"/>
                <a:cs typeface="Tahoma"/>
              </a:rPr>
              <a:t>Shelters</a:t>
            </a:r>
            <a:endParaRPr lang="en-US" sz="32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>
                <a:latin typeface="Aptos Display"/>
                <a:ea typeface="Tahoma"/>
                <a:cs typeface="Tahoma"/>
              </a:rPr>
              <a:t>Special Needs Registry: SNR.FLHealthResponse.com</a:t>
            </a:r>
            <a:endParaRPr lang="en-US" sz="28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>
                <a:latin typeface="Aptos Display"/>
                <a:ea typeface="Tahoma"/>
                <a:cs typeface="Tahoma"/>
              </a:rPr>
              <a:t>General Population Shelters</a:t>
            </a:r>
            <a:endParaRPr lang="en-US" sz="28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>
                <a:latin typeface="Aptos Display"/>
                <a:ea typeface="Tahoma"/>
                <a:cs typeface="Tahoma"/>
              </a:rPr>
              <a:t>Special Needs Shelters</a:t>
            </a:r>
          </a:p>
          <a:p>
            <a:endParaRPr lang="en-US" sz="3200"/>
          </a:p>
          <a:p>
            <a:r>
              <a:rPr lang="en-US" sz="3200">
                <a:latin typeface="Aptos Display"/>
                <a:ea typeface="Tahoma"/>
                <a:cs typeface="Tahoma"/>
              </a:rPr>
              <a:t>Transportation</a:t>
            </a:r>
            <a:endParaRPr lang="en-US" sz="32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>
                <a:latin typeface="Aptos Display"/>
                <a:ea typeface="Tahoma"/>
                <a:cs typeface="Tahoma"/>
              </a:rPr>
              <a:t>Advocacy</a:t>
            </a:r>
            <a:endParaRPr lang="en-US" sz="24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>
                <a:latin typeface="Aptos Display"/>
                <a:ea typeface="Tahoma"/>
                <a:cs typeface="Tahoma"/>
              </a:rPr>
              <a:t>Connections</a:t>
            </a:r>
            <a:endParaRPr lang="en-US" sz="280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00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84C5-A3EE-C0A2-4480-08D8CD27BE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ptos Display"/>
                <a:ea typeface="Tahoma"/>
                <a:cs typeface="Tahoma"/>
              </a:rPr>
              <a:t>Self-Advocacy &amp; Planning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B3A7E-A0E3-E58E-89A1-6060F285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5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15551-3B0F-432B-298A-9A26226B1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"/>
                <a:ea typeface="Tahoma"/>
                <a:cs typeface="Tahoma"/>
              </a:rPr>
              <a:t>Live Captions Options 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8CA84-B1DC-29BA-C8CF-784A8399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B36DFAD-5289-7675-4792-4190B673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238"/>
            <a:ext cx="10515600" cy="4351337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sz="3200" b="1">
                <a:latin typeface="Aptos Display"/>
                <a:ea typeface="Tahoma"/>
                <a:cs typeface="Times New Roman"/>
              </a:rPr>
              <a:t>Closed Captions:</a:t>
            </a:r>
            <a:r>
              <a:rPr lang="en-US" sz="3200">
                <a:latin typeface="Aptos Display"/>
                <a:ea typeface="Tahoma"/>
                <a:cs typeface="Times New Roman"/>
              </a:rPr>
              <a:t> CC button at the bottom of the screen</a:t>
            </a:r>
            <a:endParaRPr lang="en-US" sz="3200"/>
          </a:p>
          <a:p>
            <a:pPr>
              <a:buNone/>
            </a:pPr>
            <a:endParaRPr lang="en-US" sz="3200"/>
          </a:p>
          <a:p>
            <a:pPr marL="0" indent="0"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1">
                <a:latin typeface="Aptos Display"/>
                <a:ea typeface="Tahoma"/>
                <a:cs typeface="Times New Roman"/>
              </a:rPr>
              <a:t>External Caption Viewer:</a:t>
            </a:r>
            <a:r>
              <a:rPr lang="en-US" sz="3200">
                <a:latin typeface="Aptos Display"/>
                <a:ea typeface="Tahoma"/>
                <a:cs typeface="Times New Roman"/>
              </a:rPr>
              <a:t> Link provided in the chat</a:t>
            </a:r>
            <a:r>
              <a:rPr lang="en-US" sz="3200">
                <a:solidFill>
                  <a:srgbClr val="343434"/>
                </a:solidFill>
                <a:latin typeface="Aptos Display"/>
                <a:ea typeface="Tahoma"/>
                <a:cs typeface="Times New Roman"/>
              </a:rPr>
              <a:t>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05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4B343-62C9-BC97-195E-12236916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"/>
                <a:ea typeface="Tahoma"/>
                <a:cs typeface="Tahoma"/>
              </a:rPr>
              <a:t>Self-Advocacy and Planning (1/2)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89E9-A51D-B3D9-16E4-5AD825AAA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457200" indent="-457200">
              <a:buAutoNum type="arabicParenR"/>
            </a:pPr>
            <a:r>
              <a:rPr lang="en-US">
                <a:latin typeface="Aptos Display"/>
                <a:ea typeface="Tahoma"/>
                <a:cs typeface="Tahoma"/>
              </a:rPr>
              <a:t>Plan WITH and not FOR</a:t>
            </a:r>
          </a:p>
          <a:p>
            <a:pPr marL="457200" indent="-457200">
              <a:buAutoNum type="arabicParenR"/>
            </a:pPr>
            <a:r>
              <a:rPr lang="en-US">
                <a:latin typeface="Aptos Display"/>
                <a:ea typeface="Tahoma"/>
                <a:cs typeface="Tahoma"/>
              </a:rPr>
              <a:t>Disability partners must be included in shelter selection, opening and closing</a:t>
            </a:r>
          </a:p>
          <a:p>
            <a:pPr marL="457200" indent="-457200">
              <a:buAutoNum type="arabicParenR"/>
            </a:pPr>
            <a:r>
              <a:rPr lang="en-US">
                <a:latin typeface="Aptos Display"/>
                <a:ea typeface="Tahoma"/>
                <a:cs typeface="Tahoma"/>
              </a:rPr>
              <a:t>Use of certified ASL interpreters at local, state and national press conferences </a:t>
            </a:r>
          </a:p>
          <a:p>
            <a:pPr marL="457200" indent="-457200">
              <a:buAutoNum type="arabicParenR"/>
            </a:pPr>
            <a:r>
              <a:rPr lang="en-US">
                <a:latin typeface="Aptos Display"/>
                <a:ea typeface="Tahoma"/>
                <a:cs typeface="Tahoma"/>
              </a:rPr>
              <a:t>Continue the momentum of inclusion during and after a disaster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E5237-4C4B-CAA2-1264-A3F536D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81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4B343-62C9-BC97-195E-12236916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"/>
                <a:ea typeface="Tahoma"/>
                <a:cs typeface="Tahoma"/>
              </a:rPr>
              <a:t>Self-Advocacy and Planning (2/2)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89E9-A51D-B3D9-16E4-5AD825AAA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>
                <a:latin typeface="Aptos Display"/>
                <a:ea typeface="Tahoma"/>
                <a:cs typeface="Tahoma"/>
              </a:rPr>
              <a:t>5)    FEMA instructions and guidance in the IA process must be fully accessible and inclusive</a:t>
            </a:r>
            <a:endParaRPr lang="en-US"/>
          </a:p>
          <a:p>
            <a:pPr marL="0" indent="0">
              <a:buNone/>
            </a:pPr>
            <a:r>
              <a:rPr lang="en-US">
                <a:latin typeface="Aptos Display"/>
                <a:ea typeface="Tahoma"/>
                <a:cs typeface="Tahoma"/>
              </a:rPr>
              <a:t>6)    Better collaboration with the deaf and blind communities before, during and after a disaster</a:t>
            </a:r>
            <a:endParaRPr lang="en-US"/>
          </a:p>
          <a:p>
            <a:pPr marL="0" indent="0">
              <a:buNone/>
            </a:pPr>
            <a:r>
              <a:rPr lang="en-US">
                <a:latin typeface="Aptos Display"/>
                <a:ea typeface="Tahoma"/>
                <a:cs typeface="Tahoma"/>
              </a:rPr>
              <a:t>7)    Improve access to mental health services and post-disaster counseling long after the disaster </a:t>
            </a:r>
            <a:endParaRPr lang="en-US"/>
          </a:p>
          <a:p>
            <a:pPr marL="0" indent="0">
              <a:buNone/>
            </a:pPr>
            <a:r>
              <a:rPr lang="en-US">
                <a:latin typeface="Aptos Display"/>
                <a:ea typeface="Tahoma"/>
                <a:cs typeface="Tahoma"/>
              </a:rPr>
              <a:t>8)    Honest discussions on the impact of climate change on disability community.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E5237-4C4B-CAA2-1264-A3F536D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95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4B343-62C9-BC97-195E-12236916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"/>
                <a:ea typeface="Tahoma"/>
                <a:cs typeface="Tahoma"/>
              </a:rPr>
              <a:t>Disability Disaster Resources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89E9-A51D-B3D9-16E4-5AD825AAA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342900" indent="-342900"/>
            <a:r>
              <a:rPr lang="en-US">
                <a:latin typeface="Aptos Display"/>
                <a:ea typeface="Tahoma"/>
                <a:cs typeface="Tahoma"/>
              </a:rPr>
              <a:t>The Partnership for Inclusive Disaster Strategies website</a:t>
            </a:r>
            <a:endParaRPr lang="en-US"/>
          </a:p>
          <a:p>
            <a:pPr marL="342900" indent="-342900"/>
            <a:r>
              <a:rPr lang="en-US">
                <a:latin typeface="Aptos Display"/>
                <a:ea typeface="Tahoma"/>
                <a:cs typeface="Tahoma"/>
              </a:rPr>
              <a:t>Disability Rights Florida website </a:t>
            </a:r>
          </a:p>
          <a:p>
            <a:pPr marL="342900" indent="-342900"/>
            <a:r>
              <a:rPr lang="en-US">
                <a:latin typeface="Aptos Display"/>
                <a:ea typeface="Tahoma"/>
                <a:cs typeface="Tahoma"/>
              </a:rPr>
              <a:t>Florida Division of Emergency Management website: FloridaDisaster.org</a:t>
            </a:r>
          </a:p>
          <a:p>
            <a:pPr marL="342900" indent="-342900"/>
            <a:r>
              <a:rPr lang="en-US">
                <a:latin typeface="Aptos Display"/>
                <a:ea typeface="Tahoma"/>
                <a:cs typeface="Tahoma"/>
              </a:rPr>
              <a:t>FEMA Individual Assistance</a:t>
            </a:r>
          </a:p>
          <a:p>
            <a:pPr marL="342900" indent="-342900"/>
            <a:r>
              <a:rPr lang="en-US">
                <a:latin typeface="Aptos Display"/>
                <a:ea typeface="Tahoma"/>
                <a:cs typeface="Tahoma"/>
              </a:rPr>
              <a:t>Disability and Climate Change: A Public Archive Project</a:t>
            </a:r>
            <a:endParaRPr lang="en-US"/>
          </a:p>
          <a:p>
            <a:pPr marL="342900" indent="-342900"/>
            <a:r>
              <a:rPr lang="en-US">
                <a:latin typeface="Aptos Display"/>
                <a:ea typeface="Tahoma"/>
                <a:cs typeface="Tahoma"/>
              </a:rPr>
              <a:t>National Oceanic and Atmospheric Administration NOAA Watch </a:t>
            </a:r>
            <a:endParaRPr lang="en-US"/>
          </a:p>
          <a:p>
            <a:pPr marL="342900" indent="-342900"/>
            <a:r>
              <a:rPr lang="en-US">
                <a:latin typeface="Aptos Display"/>
                <a:ea typeface="Tahoma"/>
                <a:cs typeface="Tahoma"/>
              </a:rPr>
              <a:t>National Weather Service All Hazards NOAA Weather Radio </a:t>
            </a:r>
          </a:p>
          <a:p>
            <a:pPr marL="342900" indent="-342900"/>
            <a:r>
              <a:rPr lang="en-US">
                <a:latin typeface="Aptos Display"/>
                <a:ea typeface="Tahoma"/>
                <a:cs typeface="Tahoma"/>
              </a:rPr>
              <a:t>Florida Department of Elder Affairs Disaster Preparedness </a:t>
            </a:r>
          </a:p>
          <a:p>
            <a:pPr marL="342900" indent="-342900"/>
            <a:r>
              <a:rPr lang="en-US">
                <a:latin typeface="Aptos Display"/>
                <a:ea typeface="Tahoma"/>
                <a:cs typeface="Tahoma"/>
              </a:rPr>
              <a:t>Florida State Courts Emergency Preparedness </a:t>
            </a:r>
          </a:p>
          <a:p>
            <a:pPr marL="342900" indent="-342900"/>
            <a:r>
              <a:rPr lang="en-US">
                <a:latin typeface="Aptos Display"/>
                <a:ea typeface="Tahoma"/>
                <a:cs typeface="Tahoma"/>
              </a:rPr>
              <a:t>Crisis Clean Up</a:t>
            </a:r>
          </a:p>
          <a:p>
            <a:pPr marL="342900" indent="-342900"/>
            <a:r>
              <a:rPr lang="en-US">
                <a:latin typeface="Aptos Display"/>
                <a:ea typeface="Tahoma"/>
                <a:cs typeface="Tahoma"/>
              </a:rPr>
              <a:t>Florida Feeding Sites … AND MORE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E5237-4C4B-CAA2-1264-A3F536D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36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4CDEC-D80D-7696-68A5-45D6A442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"/>
                <a:ea typeface="Tahoma"/>
                <a:cs typeface="Tahoma"/>
              </a:rPr>
              <a:t>Attend Our Upcoming Webinar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4186A-76EA-6CC4-2C21-768468C9A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746775" cy="4351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800" b="1">
                <a:latin typeface="Aptos Display"/>
                <a:ea typeface="Tahoma"/>
                <a:cs typeface="Tahoma"/>
              </a:rPr>
              <a:t>How to Use Supported Decision Making in Florida</a:t>
            </a:r>
            <a:endParaRPr lang="en-US" b="1"/>
          </a:p>
          <a:p>
            <a:r>
              <a:rPr lang="en-US">
                <a:latin typeface="Aptos Display"/>
                <a:ea typeface="Tahoma"/>
                <a:cs typeface="Tahoma"/>
              </a:rPr>
              <a:t>When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>
                <a:latin typeface="Aptos Display"/>
                <a:ea typeface="Tahoma"/>
                <a:cs typeface="Tahoma"/>
              </a:rPr>
              <a:t>August 14, 2024, from 11 am - 12 noon</a:t>
            </a:r>
            <a:endParaRPr lang="en-US" sz="2400"/>
          </a:p>
          <a:p>
            <a:r>
              <a:rPr lang="en-US">
                <a:latin typeface="Aptos Display"/>
                <a:ea typeface="Tahoma"/>
                <a:cs typeface="Tahoma"/>
              </a:rPr>
              <a:t>Where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>
                <a:latin typeface="Aptos Display"/>
                <a:ea typeface="Tahoma"/>
                <a:cs typeface="Tahoma"/>
              </a:rPr>
              <a:t>Zoom</a:t>
            </a:r>
            <a:endParaRPr lang="en-US" sz="24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>
                <a:latin typeface="Aptos Display"/>
                <a:ea typeface="Tahoma"/>
                <a:cs typeface="Tahoma"/>
              </a:rPr>
              <a:t>Register online: bit.ly/3LmyD0g </a:t>
            </a:r>
            <a:endParaRPr lang="en-US" sz="2400"/>
          </a:p>
          <a:p>
            <a:r>
              <a:rPr lang="en-US">
                <a:latin typeface="Aptos Display"/>
                <a:ea typeface="Tahoma"/>
                <a:cs typeface="Tahoma"/>
              </a:rPr>
              <a:t>Accessibility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>
                <a:latin typeface="Aptos Display"/>
                <a:ea typeface="Tahoma"/>
                <a:cs typeface="Tahoma"/>
              </a:rPr>
              <a:t>ASL interpreters</a:t>
            </a:r>
            <a:endParaRPr lang="en-US" sz="24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>
                <a:latin typeface="Aptos Display"/>
                <a:ea typeface="Tahoma"/>
                <a:cs typeface="Tahoma"/>
              </a:rPr>
              <a:t>CART English and translated captioning </a:t>
            </a:r>
            <a:endParaRPr lang="en-US" sz="24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8EDC6-CDB0-F07F-BB4D-FCF01892F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 descr="A qr code for Supported Decision Making webinar&#10;">
            <a:extLst>
              <a:ext uri="{FF2B5EF4-FFF2-40B4-BE49-F238E27FC236}">
                <a16:creationId xmlns:a16="http://schemas.microsoft.com/office/drawing/2014/main" id="{7AE16B14-A059-283A-08FE-3E8CF863E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616" y="2735904"/>
            <a:ext cx="2533819" cy="2533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D2C8B8-B279-2EA2-5B0E-7A2F67F7B4B8}"/>
              </a:ext>
            </a:extLst>
          </p:cNvPr>
          <p:cNvSpPr txBox="1"/>
          <p:nvPr/>
        </p:nvSpPr>
        <p:spPr>
          <a:xfrm>
            <a:off x="7874699" y="5347929"/>
            <a:ext cx="421460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264978"/>
                </a:solidFill>
                <a:latin typeface="Aptos Display"/>
                <a:cs typeface="Calibri"/>
              </a:rPr>
              <a:t>Scan QR code with smartphone camera to register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21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3AC9-156C-244C-3A94-82D349BF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Aptos"/>
                <a:ea typeface="Tahoma"/>
                <a:cs typeface="Tahoma"/>
              </a:rPr>
              <a:t>Thank you &amp;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C46C8-DFB3-ED66-B6A8-4F4402C42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34238" cy="3745486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latin typeface="Aptos Display"/>
                <a:ea typeface="Tahoma"/>
                <a:cs typeface="Tahoma"/>
              </a:rPr>
              <a:t>Follow Disability Rights Florida </a:t>
            </a:r>
            <a:endParaRPr lang="en-US" b="1"/>
          </a:p>
          <a:p>
            <a:pPr marL="0" indent="0">
              <a:buNone/>
            </a:pPr>
            <a:endParaRPr lang="en-US">
              <a:latin typeface="Aptos Display"/>
              <a:ea typeface="Tahoma"/>
              <a:cs typeface="Tahoma"/>
            </a:endParaRPr>
          </a:p>
          <a:p>
            <a:r>
              <a:rPr lang="en-US">
                <a:latin typeface="Aptos Display"/>
                <a:ea typeface="Tahoma"/>
                <a:cs typeface="Tahoma"/>
              </a:rPr>
              <a:t>Facebook: </a:t>
            </a:r>
            <a:r>
              <a:rPr lang="en-US" err="1">
                <a:latin typeface="Aptos Display"/>
                <a:ea typeface="Tahoma"/>
                <a:cs typeface="Tahoma"/>
              </a:rPr>
              <a:t>DisabilityRightsFlorida</a:t>
            </a:r>
            <a:endParaRPr lang="en-US">
              <a:latin typeface="Aptos Display"/>
              <a:ea typeface="Tahoma"/>
              <a:cs typeface="Tahoma"/>
            </a:endParaRPr>
          </a:p>
          <a:p>
            <a:r>
              <a:rPr lang="en-US">
                <a:latin typeface="Aptos Display"/>
                <a:ea typeface="Tahoma"/>
                <a:cs typeface="Tahoma"/>
              </a:rPr>
              <a:t>Instagram: </a:t>
            </a:r>
            <a:r>
              <a:rPr lang="en-US" err="1">
                <a:latin typeface="Aptos Display"/>
                <a:ea typeface="Tahoma"/>
                <a:cs typeface="Tahoma"/>
              </a:rPr>
              <a:t>DisabilityRightsFL</a:t>
            </a:r>
            <a:endParaRPr lang="en-US" err="1"/>
          </a:p>
          <a:p>
            <a:r>
              <a:rPr lang="en-US">
                <a:latin typeface="Aptos Display"/>
                <a:ea typeface="Tahoma"/>
                <a:cs typeface="Tahoma"/>
              </a:rPr>
              <a:t>LinkedIn: disability-rights-</a:t>
            </a:r>
            <a:r>
              <a:rPr lang="en-US" err="1">
                <a:latin typeface="Aptos Display"/>
                <a:ea typeface="Tahoma"/>
                <a:cs typeface="Tahoma"/>
              </a:rPr>
              <a:t>florida</a:t>
            </a:r>
            <a:endParaRPr lang="en-US" err="1"/>
          </a:p>
          <a:p>
            <a:r>
              <a:rPr lang="en-US">
                <a:latin typeface="Aptos Display"/>
                <a:ea typeface="Tahoma"/>
                <a:cs typeface="Tahoma"/>
              </a:rPr>
              <a:t>YouTube: </a:t>
            </a:r>
            <a:r>
              <a:rPr lang="en-US" err="1">
                <a:latin typeface="Aptos Display"/>
                <a:ea typeface="Tahoma"/>
                <a:cs typeface="Tahoma"/>
              </a:rPr>
              <a:t>DisabilityRightsFL</a:t>
            </a:r>
            <a:r>
              <a:rPr lang="en-US">
                <a:latin typeface="Aptos Display"/>
                <a:ea typeface="Tahoma"/>
                <a:cs typeface="Tahoma"/>
              </a:rPr>
              <a:t> </a:t>
            </a:r>
            <a:endParaRPr lang="en-US" err="1"/>
          </a:p>
          <a:p>
            <a:r>
              <a:rPr lang="en-US" err="1">
                <a:latin typeface="Aptos Display"/>
                <a:ea typeface="Tahoma"/>
                <a:cs typeface="Tahoma"/>
              </a:rPr>
              <a:t>Tiktok</a:t>
            </a:r>
            <a:r>
              <a:rPr lang="en-US">
                <a:latin typeface="Aptos Display"/>
                <a:ea typeface="Tahoma"/>
                <a:cs typeface="Tahoma"/>
              </a:rPr>
              <a:t>: </a:t>
            </a:r>
            <a:r>
              <a:rPr lang="en-US" err="1">
                <a:latin typeface="Aptos Display"/>
                <a:ea typeface="Tahoma"/>
                <a:cs typeface="Tahoma"/>
              </a:rPr>
              <a:t>DisabilityRightsFL</a:t>
            </a:r>
            <a:endParaRPr lang="en-US" err="1">
              <a:solidFill>
                <a:srgbClr val="000000"/>
              </a:solidFill>
              <a:latin typeface="Aptos Display"/>
              <a:ea typeface="Tahoma"/>
              <a:cs typeface="Tahoma"/>
            </a:endParaRPr>
          </a:p>
          <a:p>
            <a:r>
              <a:rPr lang="en-US">
                <a:latin typeface="Aptos Display"/>
                <a:ea typeface="Tahoma"/>
                <a:cs typeface="Tahoma"/>
              </a:rPr>
              <a:t>Twitter/X: </a:t>
            </a:r>
            <a:r>
              <a:rPr lang="en-US" err="1">
                <a:latin typeface="Aptos Display"/>
                <a:ea typeface="Tahoma"/>
                <a:cs typeface="Tahoma"/>
              </a:rPr>
              <a:t>DisabilityRtsFL</a:t>
            </a:r>
            <a:endParaRPr lang="en-US" err="1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007FA8-19BE-E2A9-FA4D-334BE2CD1DF8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latin typeface="Aptos Display"/>
                <a:ea typeface="Tahoma"/>
                <a:cs typeface="Arial"/>
              </a:rPr>
              <a:t>Follow The Partnership for Inclusive Disaster Strategies </a:t>
            </a:r>
            <a:endParaRPr lang="en-US" b="1">
              <a:latin typeface="Aptos Display"/>
              <a:cs typeface="Arial"/>
            </a:endParaRPr>
          </a:p>
          <a:p>
            <a:pPr marL="0" indent="0">
              <a:buNone/>
            </a:pPr>
            <a:endParaRPr lang="en-US">
              <a:latin typeface="Aptos Display"/>
              <a:ea typeface="Tahoma"/>
              <a:cs typeface="Arial"/>
            </a:endParaRPr>
          </a:p>
          <a:p>
            <a:pPr>
              <a:buFont typeface="Arial"/>
              <a:buChar char="•"/>
            </a:pPr>
            <a:r>
              <a:rPr lang="en-US">
                <a:latin typeface="Aptos Display"/>
                <a:ea typeface="Tahoma"/>
                <a:cs typeface="Arial"/>
              </a:rPr>
              <a:t>Facebook: </a:t>
            </a:r>
            <a:r>
              <a:rPr lang="en-US" err="1">
                <a:latin typeface="Aptos Display"/>
                <a:ea typeface="Tahoma"/>
                <a:cs typeface="Arial"/>
              </a:rPr>
              <a:t>DisasterStrat</a:t>
            </a:r>
            <a:endParaRPr lang="en-US">
              <a:solidFill>
                <a:srgbClr val="000000"/>
              </a:solidFill>
              <a:latin typeface="Aptos Display"/>
              <a:cs typeface="Arial"/>
            </a:endParaRPr>
          </a:p>
          <a:p>
            <a:pPr>
              <a:buFont typeface="Arial"/>
              <a:buChar char="•"/>
            </a:pPr>
            <a:r>
              <a:rPr lang="en-US">
                <a:latin typeface="Aptos Display"/>
                <a:ea typeface="Tahoma"/>
                <a:cs typeface="Arial"/>
              </a:rPr>
              <a:t>Instagram: </a:t>
            </a:r>
            <a:r>
              <a:rPr lang="en-US" err="1">
                <a:latin typeface="Aptos Display"/>
                <a:ea typeface="Tahoma"/>
                <a:cs typeface="Arial"/>
              </a:rPr>
              <a:t>DisasterStrat</a:t>
            </a:r>
            <a:endParaRPr lang="en-US">
              <a:solidFill>
                <a:srgbClr val="000000"/>
              </a:solidFill>
              <a:latin typeface="Aptos Display"/>
              <a:ea typeface="Tahoma"/>
              <a:cs typeface="Arial"/>
            </a:endParaRPr>
          </a:p>
          <a:p>
            <a:pPr>
              <a:buFont typeface="Arial"/>
              <a:buChar char="•"/>
            </a:pPr>
            <a:r>
              <a:rPr lang="en-US">
                <a:latin typeface="Aptos Display"/>
                <a:ea typeface="Tahoma"/>
                <a:cs typeface="Arial"/>
              </a:rPr>
              <a:t>LinkedIn: </a:t>
            </a:r>
            <a:r>
              <a:rPr lang="en-US" err="1">
                <a:latin typeface="Aptos Display"/>
                <a:ea typeface="Tahoma"/>
                <a:cs typeface="Arial"/>
              </a:rPr>
              <a:t>DisasterStrat</a:t>
            </a:r>
            <a:endParaRPr lang="en-US">
              <a:latin typeface="Aptos Display"/>
              <a:ea typeface="Tahoma"/>
              <a:cs typeface="Arial"/>
            </a:endParaRPr>
          </a:p>
          <a:p>
            <a:pPr>
              <a:buFont typeface="Arial"/>
              <a:buChar char="•"/>
            </a:pPr>
            <a:r>
              <a:rPr lang="en-US">
                <a:latin typeface="Aptos Display"/>
                <a:ea typeface="Tahoma"/>
                <a:cs typeface="Arial"/>
              </a:rPr>
              <a:t>YouTube: </a:t>
            </a:r>
            <a:r>
              <a:rPr lang="en-US" err="1">
                <a:latin typeface="Aptos Display"/>
                <a:ea typeface="Tahoma"/>
                <a:cs typeface="Arial"/>
              </a:rPr>
              <a:t>DisasterStrat</a:t>
            </a:r>
            <a:endParaRPr lang="en-US">
              <a:solidFill>
                <a:srgbClr val="000000"/>
              </a:solidFill>
              <a:latin typeface="Aptos Display"/>
              <a:ea typeface="Tahoma"/>
              <a:cs typeface="Arial"/>
            </a:endParaRPr>
          </a:p>
          <a:p>
            <a:pPr>
              <a:buFont typeface="Arial"/>
              <a:buChar char="•"/>
            </a:pPr>
            <a:r>
              <a:rPr lang="en-US">
                <a:latin typeface="Aptos Display"/>
                <a:ea typeface="Tahoma"/>
                <a:cs typeface="Arial"/>
              </a:rPr>
              <a:t>Twitter/X: </a:t>
            </a:r>
            <a:r>
              <a:rPr lang="en-US" err="1">
                <a:latin typeface="Aptos Display"/>
                <a:ea typeface="Tahoma"/>
                <a:cs typeface="Arial"/>
              </a:rPr>
              <a:t>DisasterStrat</a:t>
            </a:r>
            <a:endParaRPr lang="en-US" err="1">
              <a:solidFill>
                <a:srgbClr val="000000"/>
              </a:solidFill>
              <a:latin typeface="Aptos Display"/>
              <a:ea typeface="Tahoma"/>
              <a:cs typeface="Arial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F02AF-20AD-992E-6530-500BAFB6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AF2F6F-2376-2858-A53B-6053F3C97F32}"/>
              </a:ext>
            </a:extLst>
          </p:cNvPr>
          <p:cNvSpPr txBox="1"/>
          <p:nvPr/>
        </p:nvSpPr>
        <p:spPr>
          <a:xfrm>
            <a:off x="2223761" y="5718814"/>
            <a:ext cx="774138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264978"/>
                </a:solidFill>
                <a:latin typeface="Aptos Display"/>
                <a:cs typeface="Calibri"/>
              </a:rPr>
              <a:t>Please take our webinar survey. It will be open on your computer after you leave Zoom.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3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15551-3B0F-432B-298A-9A26226B1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"/>
                <a:ea typeface="Tahoma"/>
                <a:cs typeface="Tahoma"/>
              </a:rPr>
              <a:t>Submitting Questions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8CA84-B1DC-29BA-C8CF-784A8399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B36DFAD-5289-7675-4792-4190B673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238"/>
            <a:ext cx="10515600" cy="4351337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sz="3200" b="1">
                <a:latin typeface="Aptos Display"/>
                <a:ea typeface="Tahoma"/>
                <a:cs typeface="Times New Roman"/>
              </a:rPr>
              <a:t>Q and A button:</a:t>
            </a:r>
            <a:r>
              <a:rPr lang="en-US" sz="3200">
                <a:latin typeface="Aptos Display"/>
                <a:ea typeface="Tahoma"/>
                <a:cs typeface="Times New Roman"/>
              </a:rPr>
              <a:t> Located at the bottom of the screen</a:t>
            </a:r>
            <a:endParaRPr lang="en-US" sz="3200"/>
          </a:p>
          <a:p>
            <a:pPr>
              <a:buNone/>
            </a:pPr>
            <a:endParaRPr lang="en-US" sz="3200"/>
          </a:p>
          <a:p>
            <a:pPr>
              <a:buNone/>
            </a:pPr>
            <a:r>
              <a:rPr lang="en-US" sz="3200" b="1">
                <a:latin typeface="Aptos Display"/>
                <a:ea typeface="Tahoma"/>
                <a:cs typeface="Times New Roman"/>
              </a:rPr>
              <a:t>Email:</a:t>
            </a:r>
            <a:r>
              <a:rPr lang="en-US" sz="3200">
                <a:latin typeface="Aptos Display"/>
                <a:ea typeface="Tahoma"/>
                <a:cs typeface="Times New Roman"/>
              </a:rPr>
              <a:t> </a:t>
            </a:r>
            <a:r>
              <a:rPr lang="en-US" sz="3200">
                <a:solidFill>
                  <a:srgbClr val="343434"/>
                </a:solidFill>
                <a:latin typeface="Aptos Display"/>
                <a:ea typeface="Tahoma"/>
                <a:cs typeface="Times New Roman"/>
                <a:hlinkClick r:id="rId2"/>
              </a:rPr>
              <a:t>Webinar@DisabilityRightsFlorida.org</a:t>
            </a:r>
            <a:endParaRPr lang="en-US" sz="3200"/>
          </a:p>
          <a:p>
            <a:pPr>
              <a:buNone/>
            </a:pPr>
            <a:endParaRPr lang="en-US" sz="3200">
              <a:solidFill>
                <a:srgbClr val="343434"/>
              </a:solidFill>
              <a:cs typeface="Times New Roman"/>
            </a:endParaRPr>
          </a:p>
          <a:p>
            <a:pPr>
              <a:buNone/>
            </a:pPr>
            <a:r>
              <a:rPr lang="en-US" sz="3200">
                <a:latin typeface="Aptos Display"/>
                <a:ea typeface="Tahoma"/>
                <a:cs typeface="Times New Roman"/>
              </a:rPr>
              <a:t>You can submit questions at any time. We will answer them at the end.</a:t>
            </a:r>
            <a:endParaRPr lang="en-US" sz="3200">
              <a:cs typeface="Times New Roman"/>
            </a:endParaRPr>
          </a:p>
          <a:p>
            <a:pPr>
              <a:buNone/>
            </a:pPr>
            <a:endParaRPr lang="en-US" sz="3200">
              <a:solidFill>
                <a:srgbClr val="343434"/>
              </a:solidFill>
              <a:cs typeface="Times New Roman"/>
            </a:endParaRP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584881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15551-3B0F-432B-298A-9A26226B1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"/>
                <a:ea typeface="Tahoma"/>
                <a:cs typeface="Tahoma"/>
              </a:rPr>
              <a:t>Live Tweeting &amp; Sharing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8CA84-B1DC-29BA-C8CF-784A8399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B36DFAD-5289-7675-4792-4190B673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238"/>
            <a:ext cx="10515600" cy="4351337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sz="3200" b="1">
                <a:latin typeface="Aptos Display"/>
                <a:ea typeface="Tahoma"/>
                <a:cs typeface="Times New Roman"/>
              </a:rPr>
              <a:t>Hashtags:</a:t>
            </a:r>
            <a:r>
              <a:rPr lang="en-US" sz="3200">
                <a:latin typeface="Aptos Display"/>
                <a:ea typeface="Tahoma"/>
                <a:cs typeface="Times New Roman"/>
              </a:rPr>
              <a:t> </a:t>
            </a:r>
            <a:endParaRPr lang="en-US" sz="3200"/>
          </a:p>
          <a:p>
            <a:pPr>
              <a:buNone/>
            </a:pPr>
            <a:r>
              <a:rPr lang="en-US" sz="3200">
                <a:latin typeface="Aptos Display"/>
                <a:ea typeface="Tahoma"/>
                <a:cs typeface="Times New Roman"/>
              </a:rPr>
              <a:t>#DisabilityRightsFlorida #DisasterPrep #HurricanePrep </a:t>
            </a:r>
            <a:endParaRPr lang="en-US" sz="3200"/>
          </a:p>
          <a:p>
            <a:pPr>
              <a:buNone/>
            </a:pPr>
            <a:endParaRPr lang="en-US" sz="3200"/>
          </a:p>
          <a:p>
            <a:pPr>
              <a:buNone/>
            </a:pPr>
            <a:r>
              <a:rPr lang="en-US" sz="3200" b="1">
                <a:latin typeface="Aptos Display"/>
                <a:ea typeface="Tahoma"/>
                <a:cs typeface="Times New Roman"/>
              </a:rPr>
              <a:t>Twitter Tag:</a:t>
            </a:r>
            <a:r>
              <a:rPr lang="en-US" sz="3200">
                <a:latin typeface="Aptos Display"/>
                <a:ea typeface="Tahoma"/>
                <a:cs typeface="Times New Roman"/>
              </a:rPr>
              <a:t> </a:t>
            </a:r>
            <a:endParaRPr lang="en-US" sz="3200"/>
          </a:p>
          <a:p>
            <a:pPr>
              <a:buNone/>
            </a:pPr>
            <a:r>
              <a:rPr lang="en-US" sz="3200">
                <a:latin typeface="Aptos Display"/>
                <a:ea typeface="Tahoma"/>
                <a:cs typeface="Times New Roman"/>
              </a:rPr>
              <a:t>@DisabilityRtsFL @DisasterStrat</a:t>
            </a:r>
            <a:endParaRPr lang="en-US" sz="32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30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15551-3B0F-432B-298A-9A26226B1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"/>
                <a:ea typeface="Tahoma"/>
                <a:cs typeface="Tahoma"/>
              </a:rPr>
              <a:t>Introductions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8CA84-B1DC-29BA-C8CF-784A8399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B36DFAD-5289-7675-4792-4190B673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2891"/>
            <a:ext cx="11363130" cy="4304684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3200" b="1">
                <a:latin typeface="Aptos Display"/>
                <a:ea typeface="Times New Roman" panose="02020603050405020304" pitchFamily="18" charset="0"/>
                <a:cs typeface="Times New Roman"/>
              </a:rPr>
              <a:t>Bryan Russel (he/him)</a:t>
            </a:r>
            <a:r>
              <a:rPr lang="en-US" sz="3200">
                <a:latin typeface="Aptos Display"/>
                <a:ea typeface="Times New Roman" panose="02020603050405020304" pitchFamily="18" charset="0"/>
                <a:cs typeface="Times New Roman"/>
              </a:rPr>
              <a:t>, Emergency Management Coordinator</a:t>
            </a:r>
            <a:endParaRPr lang="en-US" sz="320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>
                <a:latin typeface="Aptos Display"/>
                <a:ea typeface="Times New Roman" panose="02020603050405020304" pitchFamily="18" charset="0"/>
                <a:cs typeface="Times New Roman"/>
              </a:rPr>
              <a:t>Disability Rights Florida</a:t>
            </a:r>
            <a:endParaRPr lang="en-US" sz="320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1">
                <a:latin typeface="Aptos Display"/>
                <a:ea typeface="Tahoma"/>
                <a:cs typeface="Tahoma"/>
              </a:rPr>
              <a:t>Shaylin </a:t>
            </a:r>
            <a:r>
              <a:rPr lang="en-US" sz="3200" b="1" err="1">
                <a:latin typeface="Aptos Display"/>
                <a:ea typeface="Tahoma"/>
                <a:cs typeface="Tahoma"/>
              </a:rPr>
              <a:t>Sluzalis</a:t>
            </a:r>
            <a:r>
              <a:rPr lang="en-US" sz="3200" b="1">
                <a:latin typeface="Aptos Display"/>
                <a:ea typeface="Tahoma"/>
                <a:cs typeface="Tahoma"/>
              </a:rPr>
              <a:t> (she/</a:t>
            </a:r>
            <a:r>
              <a:rPr lang="en-US" sz="3200" b="1" err="1">
                <a:latin typeface="Aptos Display"/>
                <a:ea typeface="Tahoma"/>
                <a:cs typeface="Tahoma"/>
              </a:rPr>
              <a:t>ella</a:t>
            </a:r>
            <a:r>
              <a:rPr lang="en-US" sz="3200" b="1">
                <a:latin typeface="Aptos Display"/>
                <a:ea typeface="Tahoma"/>
                <a:cs typeface="Tahoma"/>
              </a:rPr>
              <a:t>), </a:t>
            </a:r>
            <a:r>
              <a:rPr lang="en-US" sz="3200">
                <a:latin typeface="Aptos Display"/>
                <a:ea typeface="Tahoma"/>
                <a:cs typeface="Tahoma"/>
              </a:rPr>
              <a:t>Co-Executive Director at The Partnership for Inclusive Disaster Strategies</a:t>
            </a:r>
            <a:endParaRPr lang="en-US">
              <a:latin typeface="Aptos Display"/>
              <a:ea typeface="Tahoma"/>
              <a:cs typeface="Tahoma"/>
            </a:endParaRPr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56FF75-5525-10D6-A3C9-E5E9334BC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" t="13289" r="-255" b="13158"/>
          <a:stretch/>
        </p:blipFill>
        <p:spPr>
          <a:xfrm>
            <a:off x="837200" y="4339855"/>
            <a:ext cx="3290070" cy="20095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3D49B4-25BC-8A20-F3AF-65E871A20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263" y="4994430"/>
            <a:ext cx="5819522" cy="116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8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8DC6-55CF-A25A-4B50-C5E75CFA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"/>
                <a:ea typeface="Tahoma"/>
                <a:cs typeface="Tahoma"/>
              </a:rPr>
              <a:t>Agenda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BAA25-4909-690D-DF2D-C84C0EBDC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sz="2800">
                <a:latin typeface="Aptos Display"/>
                <a:ea typeface="Tahoma"/>
                <a:cs typeface="Tahoma"/>
              </a:rPr>
              <a:t>FEMA 2024 Individual Assistance Reforms</a:t>
            </a:r>
          </a:p>
          <a:p>
            <a:pPr lvl="1"/>
            <a:r>
              <a:rPr lang="en-US" sz="2400">
                <a:latin typeface="Aptos Display"/>
                <a:ea typeface="Tahoma"/>
                <a:cs typeface="Tahoma"/>
              </a:rPr>
              <a:t>FEMA Individual Assistance (IA) program</a:t>
            </a:r>
            <a:endParaRPr lang="en-US" sz="2400"/>
          </a:p>
          <a:p>
            <a:pPr lvl="1"/>
            <a:r>
              <a:rPr lang="en-US" sz="2400">
                <a:latin typeface="Aptos Display"/>
                <a:ea typeface="Tahoma"/>
                <a:cs typeface="Tahoma"/>
              </a:rPr>
              <a:t>Recent changes to FEMA IA</a:t>
            </a:r>
          </a:p>
          <a:p>
            <a:pPr lvl="1"/>
            <a:r>
              <a:rPr lang="en-US" sz="2400">
                <a:latin typeface="Aptos Display"/>
                <a:ea typeface="Tahoma"/>
                <a:cs typeface="Tahoma"/>
              </a:rPr>
              <a:t>How to apply for FEMA disaster assistance</a:t>
            </a:r>
            <a:endParaRPr lang="en-US" sz="2400"/>
          </a:p>
          <a:p>
            <a:r>
              <a:rPr lang="en-US" sz="2800">
                <a:latin typeface="Aptos Display"/>
                <a:ea typeface="Tahoma"/>
                <a:cs typeface="Tahoma"/>
              </a:rPr>
              <a:t>Housing</a:t>
            </a:r>
          </a:p>
          <a:p>
            <a:pPr lvl="1"/>
            <a:r>
              <a:rPr lang="en-US" sz="2400">
                <a:latin typeface="Aptos Display"/>
                <a:ea typeface="Tahoma"/>
                <a:cs typeface="Tahoma"/>
              </a:rPr>
              <a:t>Evacuating with a disability</a:t>
            </a:r>
          </a:p>
          <a:p>
            <a:pPr lvl="1"/>
            <a:r>
              <a:rPr lang="en-US" sz="2400">
                <a:latin typeface="Aptos Display"/>
                <a:ea typeface="Tahoma"/>
                <a:cs typeface="Tahoma"/>
              </a:rPr>
              <a:t>Shelters </a:t>
            </a:r>
            <a:endParaRPr lang="en-US" sz="2400"/>
          </a:p>
          <a:p>
            <a:r>
              <a:rPr lang="en-US" sz="2800">
                <a:latin typeface="Aptos Display"/>
                <a:ea typeface="Tahoma"/>
                <a:cs typeface="Tahoma"/>
              </a:rPr>
              <a:t>Self-Advocacy and Planning</a:t>
            </a:r>
          </a:p>
          <a:p>
            <a:r>
              <a:rPr lang="en-US" sz="2800">
                <a:latin typeface="Aptos Display"/>
                <a:ea typeface="Tahoma"/>
                <a:cs typeface="Tahoma"/>
              </a:rPr>
              <a:t>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FAEEF-DCF1-CE8C-66C2-8BA3F95B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9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DD6A2-B6AD-4976-1845-7A62A922B9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ptos Display"/>
                <a:ea typeface="Tahoma"/>
                <a:cs typeface="Tahoma"/>
              </a:rPr>
              <a:t>What is FEMA and FEMA's Individual Assistance? 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84EF9-9E94-7BAD-A0E3-5236C87DB7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9E11D-D36E-27F9-AC38-7472DE58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8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B643C-2476-CAB6-F8FC-634D153F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365125"/>
            <a:ext cx="10515600" cy="908783"/>
          </a:xfrm>
        </p:spPr>
        <p:txBody>
          <a:bodyPr/>
          <a:lstStyle/>
          <a:p>
            <a:r>
              <a:rPr lang="en-US">
                <a:latin typeface="Aptos"/>
                <a:ea typeface="Tahoma"/>
                <a:cs typeface="Tahoma"/>
              </a:rPr>
              <a:t>What is FEMA?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F53E0-5A43-0B24-E369-045B68B33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10470" cy="4351338"/>
          </a:xfrm>
        </p:spPr>
        <p:txBody>
          <a:bodyPr lIns="91440" tIns="45720" rIns="91440" bIns="45720" anchor="t"/>
          <a:lstStyle/>
          <a:p>
            <a:r>
              <a:rPr lang="en-US" sz="2800">
                <a:latin typeface="Aptos Display"/>
                <a:ea typeface="Tahoma"/>
                <a:cs typeface="Tahoma"/>
              </a:rPr>
              <a:t>FEMA stands for Federal Emergency Management Agency (FEMA)</a:t>
            </a:r>
            <a:endParaRPr lang="en-US"/>
          </a:p>
          <a:p>
            <a:pPr>
              <a:buNone/>
            </a:pPr>
            <a:endParaRPr lang="en-US" sz="2800">
              <a:latin typeface="Aptos Display"/>
              <a:ea typeface="Tahoma"/>
              <a:cs typeface="Tahoma"/>
            </a:endParaRPr>
          </a:p>
          <a:p>
            <a:r>
              <a:rPr lang="en-US" sz="2800">
                <a:latin typeface="Aptos Display"/>
                <a:ea typeface="Tahoma"/>
                <a:cs typeface="Tahoma"/>
              </a:rPr>
              <a:t>FEMA helps people before, during and after disasters, such as hurricanes, tornadoes, floods, and more. </a:t>
            </a:r>
            <a:endParaRPr lang="en-US"/>
          </a:p>
          <a:p>
            <a:pPr>
              <a:buNone/>
            </a:pPr>
            <a:endParaRPr lang="en-US" sz="2800">
              <a:latin typeface="Aptos Display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BE125-DD99-EC0A-0678-AB7711B14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CB19-AEAE-0745-86F8-183BCF9A79B0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A satellite view of a hurricane&#10;&#10;Description automatically generated">
            <a:extLst>
              <a:ext uri="{FF2B5EF4-FFF2-40B4-BE49-F238E27FC236}">
                <a16:creationId xmlns:a16="http://schemas.microsoft.com/office/drawing/2014/main" id="{46A8F937-C0CF-6E7F-9C4E-D4872802C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15031" y="2118691"/>
            <a:ext cx="3806687" cy="38066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3891C2-52D7-D0E4-BFF4-0822388F004F}"/>
              </a:ext>
            </a:extLst>
          </p:cNvPr>
          <p:cNvSpPr txBox="1"/>
          <p:nvPr/>
        </p:nvSpPr>
        <p:spPr>
          <a:xfrm>
            <a:off x="8251135" y="6044647"/>
            <a:ext cx="3170583" cy="198231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  <p:pic>
        <p:nvPicPr>
          <p:cNvPr id="8" name="Picture 7" descr="FEMA logo with department of homeland security seal">
            <a:extLst>
              <a:ext uri="{FF2B5EF4-FFF2-40B4-BE49-F238E27FC236}">
                <a16:creationId xmlns:a16="http://schemas.microsoft.com/office/drawing/2014/main" id="{6BC9FECF-8BC5-3296-751B-DA81F55B2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734089" y="4516092"/>
            <a:ext cx="4265544" cy="1516546"/>
          </a:xfrm>
          <a:prstGeom prst="rect">
            <a:avLst/>
          </a:prstGeom>
        </p:spPr>
      </p:pic>
      <p:sp>
        <p:nvSpPr>
          <p:cNvPr id="9" name="TextBox 8" descr="FEMA logo with department of homeland security seal">
            <a:extLst>
              <a:ext uri="{FF2B5EF4-FFF2-40B4-BE49-F238E27FC236}">
                <a16:creationId xmlns:a16="http://schemas.microsoft.com/office/drawing/2014/main" id="{82C47096-D6D3-9A7A-9DC8-5EF03908C551}"/>
              </a:ext>
            </a:extLst>
          </p:cNvPr>
          <p:cNvSpPr txBox="1"/>
          <p:nvPr/>
        </p:nvSpPr>
        <p:spPr>
          <a:xfrm>
            <a:off x="2734089" y="6105524"/>
            <a:ext cx="4265544" cy="244614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</p:spTree>
    <p:extLst>
      <p:ext uri="{BB962C8B-B14F-4D97-AF65-F5344CB8AC3E}">
        <p14:creationId xmlns:p14="http://schemas.microsoft.com/office/powerpoint/2010/main" val="2188495536"/>
      </p:ext>
    </p:extLst>
  </p:cSld>
  <p:clrMapOvr>
    <a:masterClrMapping/>
  </p:clrMapOvr>
</p:sld>
</file>

<file path=ppt/theme/theme1.xml><?xml version="1.0" encoding="utf-8"?>
<a:theme xmlns:a="http://schemas.openxmlformats.org/drawingml/2006/main" name="Nature Theme">
  <a:themeElements>
    <a:clrScheme name="DRF Colors">
      <a:dk1>
        <a:srgbClr val="000000"/>
      </a:dk1>
      <a:lt1>
        <a:srgbClr val="FFFFFF"/>
      </a:lt1>
      <a:dk2>
        <a:srgbClr val="272360"/>
      </a:dk2>
      <a:lt2>
        <a:srgbClr val="E7E6E6"/>
      </a:lt2>
      <a:accent1>
        <a:srgbClr val="272360"/>
      </a:accent1>
      <a:accent2>
        <a:srgbClr val="6F1B12"/>
      </a:accent2>
      <a:accent3>
        <a:srgbClr val="A33524"/>
      </a:accent3>
      <a:accent4>
        <a:srgbClr val="D2732C"/>
      </a:accent4>
      <a:accent5>
        <a:srgbClr val="EEA636"/>
      </a:accent5>
      <a:accent6>
        <a:srgbClr val="ECCA3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0F777D3-25AC-48FD-A206-CD890DD84B55}" vid="{DE3462E8-017E-4951-9BE8-39311836EC3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d9ffda-975c-42ee-a862-455cc6236541" xsi:nil="true"/>
    <lcf76f155ced4ddcb4097134ff3c332f xmlns="837eb57d-61d6-42ab-96bb-35af98d3f070">
      <Terms xmlns="http://schemas.microsoft.com/office/infopath/2007/PartnerControls"/>
    </lcf76f155ced4ddcb4097134ff3c332f>
    <MediaLengthInSeconds xmlns="837eb57d-61d6-42ab-96bb-35af98d3f070" xsi:nil="true"/>
    <SharedWithUsers xmlns="e0d9ffda-975c-42ee-a862-455cc6236541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D8DA1989574242A79E1BEDCC57FB85" ma:contentTypeVersion="18" ma:contentTypeDescription="Create a new document." ma:contentTypeScope="" ma:versionID="dcab1554e479a06a8ee7e0b2cfdd2aee">
  <xsd:schema xmlns:xsd="http://www.w3.org/2001/XMLSchema" xmlns:xs="http://www.w3.org/2001/XMLSchema" xmlns:p="http://schemas.microsoft.com/office/2006/metadata/properties" xmlns:ns2="837eb57d-61d6-42ab-96bb-35af98d3f070" xmlns:ns3="e0d9ffda-975c-42ee-a862-455cc6236541" targetNamespace="http://schemas.microsoft.com/office/2006/metadata/properties" ma:root="true" ma:fieldsID="6506a2e9bf9f27b1ce8caf91851acad6" ns2:_="" ns3:_="">
    <xsd:import namespace="837eb57d-61d6-42ab-96bb-35af98d3f070"/>
    <xsd:import namespace="e0d9ffda-975c-42ee-a862-455cc62365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eb57d-61d6-42ab-96bb-35af98d3f0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e26e266-38c7-4f0c-8e9a-df479557fb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9ffda-975c-42ee-a862-455cc623654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2d7dee8-bd64-4baa-8292-a65bff163f77}" ma:internalName="TaxCatchAll" ma:showField="CatchAllData" ma:web="e0d9ffda-975c-42ee-a862-455cc62365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37C6D4-53E0-421C-A129-E4D9E50123C2}">
  <ds:schemaRefs>
    <ds:schemaRef ds:uri="e0d9ffda-975c-42ee-a862-455cc6236541"/>
    <ds:schemaRef ds:uri="http://purl.org/dc/elements/1.1/"/>
    <ds:schemaRef ds:uri="http://schemas.microsoft.com/office/2006/documentManagement/types"/>
    <ds:schemaRef ds:uri="http://www.w3.org/XML/1998/namespace"/>
    <ds:schemaRef ds:uri="837eb57d-61d6-42ab-96bb-35af98d3f070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58EF066-4138-435E-B2BB-A0B9A9FA42FA}">
  <ds:schemaRefs>
    <ds:schemaRef ds:uri="837eb57d-61d6-42ab-96bb-35af98d3f070"/>
    <ds:schemaRef ds:uri="e0d9ffda-975c-42ee-a862-455cc62365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8DB217B-F668-46C5-A713-780858048F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1371</Words>
  <Application>Microsoft Macintosh PowerPoint</Application>
  <PresentationFormat>Widescreen</PresentationFormat>
  <Paragraphs>252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Courier New</vt:lpstr>
      <vt:lpstr>Tahoma</vt:lpstr>
      <vt:lpstr>Nature Theme</vt:lpstr>
      <vt:lpstr>Hurricane and Disaster Preparedness for People with Disabilities</vt:lpstr>
      <vt:lpstr>Accessibility </vt:lpstr>
      <vt:lpstr>Live Captions Options </vt:lpstr>
      <vt:lpstr>Submitting Questions</vt:lpstr>
      <vt:lpstr>Live Tweeting &amp; Sharing</vt:lpstr>
      <vt:lpstr>Introductions </vt:lpstr>
      <vt:lpstr>Agenda</vt:lpstr>
      <vt:lpstr>What is FEMA and FEMA's Individual Assistance? </vt:lpstr>
      <vt:lpstr>What is FEMA? </vt:lpstr>
      <vt:lpstr>FEMA Individual Disaster Assistance</vt:lpstr>
      <vt:lpstr>Changes to FEMA Assistance as of March 22, 2024</vt:lpstr>
      <vt:lpstr>DisasterAssistance.gov</vt:lpstr>
      <vt:lpstr>Simplifying the application and appeals process</vt:lpstr>
      <vt:lpstr>FEMA and Small Business Administration (SBA) </vt:lpstr>
      <vt:lpstr>Serious Needs Assistances</vt:lpstr>
      <vt:lpstr>Expanding 'Habitability' Definition</vt:lpstr>
      <vt:lpstr>Helping Underinsured Survivors</vt:lpstr>
      <vt:lpstr>Displacement Assistance (1/2)</vt:lpstr>
      <vt:lpstr>Displacement Assistance (2/2)</vt:lpstr>
      <vt:lpstr>Disability-Related Accessibility (1/2)</vt:lpstr>
      <vt:lpstr>Disability-Related Accessibility (2/2)</vt:lpstr>
      <vt:lpstr>Applying for FEMA Assistance</vt:lpstr>
      <vt:lpstr>Applying for FEMA Disaster Assistance</vt:lpstr>
      <vt:lpstr>Housing &amp; Evacuation</vt:lpstr>
      <vt:lpstr>Why PWD Shelter in Place</vt:lpstr>
      <vt:lpstr>Where PWD Stay After Evacuating</vt:lpstr>
      <vt:lpstr>How DRF and Orgs Can Help</vt:lpstr>
      <vt:lpstr>Shelter and Transportation Resources in Florida</vt:lpstr>
      <vt:lpstr>Self-Advocacy &amp; Planning</vt:lpstr>
      <vt:lpstr>Self-Advocacy and Planning (1/2)</vt:lpstr>
      <vt:lpstr>Self-Advocacy and Planning (2/2)</vt:lpstr>
      <vt:lpstr>Disability Disaster Resources</vt:lpstr>
      <vt:lpstr>Attend Our Upcoming Webinar</vt:lpstr>
      <vt:lpstr>Thank you &amp; Survey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Hurricane and Disaster Preparedness for People with Disabilities</dc:title>
  <dc:creator/>
  <cp:lastModifiedBy>Madeline Crowley</cp:lastModifiedBy>
  <cp:revision>2</cp:revision>
  <dcterms:created xsi:type="dcterms:W3CDTF">2024-07-10T20:21:03Z</dcterms:created>
  <dcterms:modified xsi:type="dcterms:W3CDTF">2024-08-03T19:36:14Z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0x01010004D8DA1989574242A79E1BEDCC57FB85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