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sldIdLst>
    <p:sldId id="256" r:id="rId5"/>
    <p:sldId id="274" r:id="rId6"/>
    <p:sldId id="276" r:id="rId7"/>
    <p:sldId id="277" r:id="rId8"/>
    <p:sldId id="278" r:id="rId9"/>
    <p:sldId id="259" r:id="rId10"/>
    <p:sldId id="280" r:id="rId11"/>
    <p:sldId id="258" r:id="rId12"/>
    <p:sldId id="260" r:id="rId13"/>
    <p:sldId id="261" r:id="rId14"/>
    <p:sldId id="266" r:id="rId15"/>
    <p:sldId id="267" r:id="rId16"/>
    <p:sldId id="262" r:id="rId17"/>
    <p:sldId id="265" r:id="rId18"/>
    <p:sldId id="271" r:id="rId19"/>
    <p:sldId id="272" r:id="rId20"/>
    <p:sldId id="273" r:id="rId21"/>
    <p:sldId id="269" r:id="rId22"/>
    <p:sldId id="281" r:id="rId23"/>
    <p:sldId id="282" r:id="rId24"/>
    <p:sldId id="283" r:id="rId25"/>
    <p:sldId id="284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97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2"/>
    <p:restoredTop sz="94648"/>
  </p:normalViewPr>
  <p:slideViewPr>
    <p:cSldViewPr snapToGrid="0">
      <p:cViewPr varScale="1">
        <p:scale>
          <a:sx n="82" d="100"/>
          <a:sy n="82" d="100"/>
        </p:scale>
        <p:origin x="16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7D90-9340-8348-B129-05583EFC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815" y="695569"/>
            <a:ext cx="4165600" cy="2302485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31900-0E68-364F-9672-8EBDF5EAE2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15" y="3420330"/>
            <a:ext cx="433754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A74CF-E932-554B-9DCB-DE78890F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>
            <a:lvl1pPr>
              <a:defRPr>
                <a:solidFill>
                  <a:srgbClr val="3A2B5A"/>
                </a:solidFill>
                <a:latin typeface="Aptos Display" panose="020B0004020202020204" pitchFamily="34" charset="0"/>
              </a:defRPr>
            </a:lvl1pPr>
          </a:lstStyle>
          <a:p>
            <a:fld id="{CF0205E7-6A09-4EB2-AFF7-2CC99488A5BC}" type="datetime1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10084-B64C-9D41-9639-DD2D0E45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A2B5A"/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Test Footer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151-8865-A949-960E-4206CD9D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2B5A"/>
                </a:solidFill>
                <a:latin typeface="Aptos Display" panose="020B0004020202020204" pitchFamily="34" charset="0"/>
              </a:defRPr>
            </a:lvl1pPr>
          </a:lstStyle>
          <a:p>
            <a:fld id="{69EBCB19-AEAE-0745-86F8-183BCF9A7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0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7D90-9340-8348-B129-05583EFC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954" y="1367692"/>
            <a:ext cx="8456246" cy="1872639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31900-0E68-364F-9672-8EBDF5EAE2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06954" y="3467224"/>
            <a:ext cx="7534031" cy="14232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A74CF-E932-554B-9DCB-DE78890F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D472-B329-492E-909F-3344C4134AEA}" type="datetime1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10084-B64C-9D41-9639-DD2D0E45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151-8865-A949-960E-4206CD9D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950E-0EC9-1149-80B5-CA548588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CBD5-BA45-424E-BFF2-6A058B0B3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87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F7F6A-E799-164A-96B4-2B16C1E0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A2B5A"/>
                </a:solidFill>
              </a:defRPr>
            </a:lvl1pPr>
          </a:lstStyle>
          <a:p>
            <a:fld id="{1502A3B0-7ED4-4D21-8F88-335F9F0EBDB8}" type="datetime1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94BA2-D120-8649-BB6D-4A6F3497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A2B5A"/>
                </a:solidFill>
              </a:defRPr>
            </a:lvl1pPr>
          </a:lstStyle>
          <a:p>
            <a:r>
              <a:rPr lang="en-US"/>
              <a:t>Test Footer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653DD-8D6D-4944-A59F-585999C89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A2B5A"/>
                </a:solidFill>
              </a:defRPr>
            </a:lvl1pPr>
          </a:lstStyle>
          <a:p>
            <a:fld id="{69EBCB19-AEAE-0745-86F8-183BCF9A7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3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836A6-D25C-DE47-9942-4382EEE9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C7995-F999-4B4B-8B6E-824D5E20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DDF23-1DED-7641-B57C-FD49631D7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15B9-F178-4C43-9FDC-BFDC3BE92F10}" type="datetime1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F89B-F30E-D847-BA44-E06B13E5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601B1-DECA-1D45-B680-35F4F0C7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2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836A6-D25C-DE47-9942-4382EEE9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78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C7995-F999-4B4B-8B6E-824D5E20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754AEF-38B0-6C08-0F46-90547FB5F8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DDF23-1DED-7641-B57C-FD49631D7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70091-7C60-4F4A-8681-DBC8C0D9952E}" type="datetime1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F89B-F30E-D847-BA44-E06B13E5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601B1-DECA-1D45-B680-35F4F0C7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2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950E-0EC9-1149-80B5-CA548588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089"/>
            <a:ext cx="10515600" cy="614974"/>
          </a:xfrm>
        </p:spPr>
        <p:txBody>
          <a:bodyPr/>
          <a:lstStyle>
            <a:lvl1pPr>
              <a:defRPr>
                <a:solidFill>
                  <a:srgbClr val="3A2B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CBD5-BA45-424E-BFF2-6A058B0B3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261"/>
            <a:ext cx="10515600" cy="419185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F7F6A-E799-164A-96B4-2B16C1E0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DE31-9AAF-4A71-B8E9-1CB27DC912B7}" type="datetime1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94BA2-D120-8649-BB6D-4A6F3497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653DD-8D6D-4944-A59F-585999C89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EFD235-9A73-624F-9C6B-2C965BAAD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5662" y="1352063"/>
            <a:ext cx="1040813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44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FED539C-68B2-2048-A6C9-1D0348A0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089"/>
            <a:ext cx="10515600" cy="614974"/>
          </a:xfrm>
        </p:spPr>
        <p:txBody>
          <a:bodyPr/>
          <a:lstStyle>
            <a:lvl1pPr>
              <a:defRPr>
                <a:solidFill>
                  <a:srgbClr val="3A2B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B6BFA-3AD5-E348-99A3-504B1EC9F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8752"/>
            <a:ext cx="5157787" cy="5642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00E2-77AF-ED47-B9C0-6FA3E5490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8305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B6D9A-48B2-DC4D-B02F-601370E44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8752"/>
            <a:ext cx="5183188" cy="5643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53304-B22A-E146-9A04-AD82EC7CE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8305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090BB-53D3-434A-8753-7084BBFB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5C3B-3B7B-4A98-A679-E06E90834258}" type="datetime1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04FAB-A5D7-C943-8B73-A7962115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B2231-3DF2-894D-863E-44B04135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098B7F-4054-2D4B-8750-39161BE63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45662" y="1352063"/>
            <a:ext cx="1040813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42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3D2F-7062-7C45-9424-A979EE2C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0200"/>
            <a:ext cx="3932237" cy="1069974"/>
          </a:xfrm>
        </p:spPr>
        <p:txBody>
          <a:bodyPr anchor="b"/>
          <a:lstStyle>
            <a:lvl1pPr>
              <a:defRPr sz="3200">
                <a:solidFill>
                  <a:srgbClr val="3A2B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32EC6-E352-FA40-983B-812DACE40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8138-A6E9-2245-84E3-A34588D10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  <a:lvl2pPr>
              <a:defRPr sz="2200">
                <a:solidFill>
                  <a:srgbClr val="3A2B5A"/>
                </a:solidFill>
                <a:latin typeface="Aptos Display" panose="020B0004020202020204" pitchFamily="34" charset="0"/>
              </a:defRPr>
            </a:lvl2pPr>
            <a:lvl3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3pPr>
            <a:lvl4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4pPr>
            <a:lvl5pPr>
              <a:defRPr sz="2000">
                <a:solidFill>
                  <a:srgbClr val="3A2B5A"/>
                </a:solidFill>
                <a:latin typeface="Aptos Display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08156-AAF0-0546-BEEF-D31414B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6A887-A184-4236-8BB0-B1B06B6F417D}" type="datetime1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6778F-BA55-5243-9C77-5C84C79B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 Info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68187-C3E4-AA46-A9A1-2C768099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9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1FDBB-470E-5849-8CB0-465CC92B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5329-1615-124B-9923-DE75FD411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9E6D56E-4E1D-420F-9C7E-16EBA9043754}" type="datetime1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FAC46-7187-0042-8B25-6EAC94D6C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A2B5A"/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en-US"/>
              <a:t>Test Footer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451F-C707-0842-941C-22DA3B42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9EBCB19-AEAE-0745-86F8-183BCF9A7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1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0" r:id="rId3"/>
    <p:sldLayoutId id="2147483660" r:id="rId4"/>
    <p:sldLayoutId id="2147483652" r:id="rId5"/>
    <p:sldLayoutId id="2147483658" r:id="rId6"/>
    <p:sldLayoutId id="2147483653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ptos" panose="020B000402020202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rightsflorida.org/disability-topics/disability_topic_info/what_is_guardianship" TargetMode="External"/><Relationship Id="rId3" Type="http://schemas.openxmlformats.org/officeDocument/2006/relationships/hyperlink" Target="https://disabilityrightsflorida.org/disability-topics/disability_topic_info/how_to_use_sdm" TargetMode="External"/><Relationship Id="rId7" Type="http://schemas.openxmlformats.org/officeDocument/2006/relationships/hyperlink" Target="https://disabilityrightsflorida.org/disability-topics/disability_topic_info/what_are_the_alternatives_to_guardianship" TargetMode="External"/><Relationship Id="rId2" Type="http://schemas.openxmlformats.org/officeDocument/2006/relationships/hyperlink" Target="https://disabilityrightsflorida.org/disability-topics/disability_topic_info/what_is_supported_decision_maki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isabilityrightsflorida.org/disability-topics/disability_topic_info/guardianship_vs_guardianship_alternatives" TargetMode="External"/><Relationship Id="rId11" Type="http://schemas.openxmlformats.org/officeDocument/2006/relationships/hyperlink" Target="https://disabilityrightsflorida.org/disability-topics/disability_topic_info/concepts_of_self" TargetMode="External"/><Relationship Id="rId5" Type="http://schemas.openxmlformats.org/officeDocument/2006/relationships/hyperlink" Target="https://disabilityrightsflorida.org/disability-topics/disability_topic_info/faqs_about_supported_decision_making" TargetMode="External"/><Relationship Id="rId10" Type="http://schemas.openxmlformats.org/officeDocument/2006/relationships/hyperlink" Target="https://disabilityrightsflorida.org/disability-topics/disability_topic_info/restoration_of_rights" TargetMode="External"/><Relationship Id="rId4" Type="http://schemas.openxmlformats.org/officeDocument/2006/relationships/hyperlink" Target="https://disabilityrightsflorida.org/disability-topics/disability_topic_info/sdm_success_stories" TargetMode="External"/><Relationship Id="rId9" Type="http://schemas.openxmlformats.org/officeDocument/2006/relationships/hyperlink" Target="https://disabilityrightsflorida.org/disability-topics/disability_topic_info/types_of_guardianship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Webinar@DisabilityRightsFlorida.or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2303-493C-6B2F-18CF-C1030D43F6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How to Use Supported Decision-Making (SDM) in Florida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2B7F4-7976-374F-856E-ACD4E8658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815" y="3528159"/>
            <a:ext cx="4337540" cy="248964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August 14, 2024 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11 am - 12 noon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Presented by: Morgan Patipa, JD Advocate-Investigator 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With guest speakers Karla and Yolanda Herrera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3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8685-EDB9-51CA-B246-F842A9D0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/>
                <a:ea typeface="Tahoma"/>
                <a:cs typeface="Tahoma"/>
              </a:rPr>
              <a:t>The Role of the Supporter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67A58-A73E-5824-E11C-9E2B9CB42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181600" cy="444735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A supporter does not make decisions for the individual with a disability.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Instead, they are there to assist the decision-maker in making decisions. This can be in the form of: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Aptos Display"/>
                <a:ea typeface="Tahoma"/>
                <a:cs typeface="Tahoma"/>
              </a:rPr>
              <a:t>Answering questions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Aptos Display"/>
                <a:ea typeface="Tahoma"/>
                <a:cs typeface="Tahoma"/>
              </a:rPr>
              <a:t>Conveying the individual’s decision to another person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Aptos Display"/>
                <a:ea typeface="Tahoma"/>
                <a:cs typeface="Tahoma"/>
              </a:rPr>
              <a:t>Understanding the meaning/significance of a decision</a:t>
            </a:r>
          </a:p>
          <a:p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67C45-CC13-4E1F-D7BD-C65CCB4A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Two women smiling and holding each other&#10;&#10;Description automatically generated">
            <a:extLst>
              <a:ext uri="{FF2B5EF4-FFF2-40B4-BE49-F238E27FC236}">
                <a16:creationId xmlns:a16="http://schemas.microsoft.com/office/drawing/2014/main" id="{744616A9-0E34-E288-7026-ADC0183D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587" y="2070538"/>
            <a:ext cx="6533837" cy="36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8EC8-FBFD-4940-9908-E2805BCA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/>
                <a:ea typeface="Tahoma"/>
                <a:cs typeface="Tahoma"/>
              </a:rPr>
              <a:t>Presuming Competence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5AEC-FFD8-7016-B50D-767E9A306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350"/>
            <a:ext cx="5260848" cy="5410249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Legally, every person is presumed competent unless a Court deems that they are not.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Unfortunately, many people assume that all people with disabilities are unable to make their own decisions.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SDM is based on the principle that we “flip the script” of society and presume that individuals with disabilities are competent to make their own decisions.</a:t>
            </a:r>
          </a:p>
          <a:p>
            <a:endParaRPr lang="en-US" dirty="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CD6AE-CB60-73D2-6309-2FBE45EB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6695E9-2F13-C756-CA22-9D7968196FA2}"/>
              </a:ext>
            </a:extLst>
          </p:cNvPr>
          <p:cNvSpPr txBox="1">
            <a:spLocks/>
          </p:cNvSpPr>
          <p:nvPr/>
        </p:nvSpPr>
        <p:spPr>
          <a:xfrm>
            <a:off x="6227064" y="1712926"/>
            <a:ext cx="5260848" cy="541024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A2B5A"/>
                </a:solidFill>
                <a:latin typeface="Aptos Display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  <a:ea typeface="Tahoma"/>
                <a:cs typeface="Tahoma"/>
              </a:rPr>
              <a:t>There is no requirement that a person make only good decisions, just that they are able to make decisions. 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Needing extra time or explanation does not mean a person cannot make their own decisions.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This allows us to understand that people with disabilities </a:t>
            </a:r>
            <a:r>
              <a:rPr lang="en-US" b="1" dirty="0">
                <a:latin typeface="Aptos Display"/>
                <a:ea typeface="Tahoma"/>
                <a:cs typeface="Tahoma"/>
              </a:rPr>
              <a:t>can </a:t>
            </a:r>
            <a:r>
              <a:rPr lang="en-US" dirty="0">
                <a:latin typeface="Aptos Display"/>
                <a:ea typeface="Tahoma"/>
                <a:cs typeface="Tahoma"/>
              </a:rPr>
              <a:t>make choices to the extent that they are able, even if it looks “different” than what you may have imagined.</a:t>
            </a:r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8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4D1F-05C7-8ABB-BA5B-9FFEFC28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Dignity of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AC98B-E176-088F-D68D-8205C363D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Mistakes are part of the human experience.</a:t>
            </a:r>
            <a:endParaRPr lang="en-US" dirty="0"/>
          </a:p>
          <a:p>
            <a:r>
              <a:rPr lang="en-US" b="1" dirty="0">
                <a:latin typeface="Aptos Display"/>
                <a:ea typeface="Tahoma"/>
                <a:cs typeface="Tahoma"/>
              </a:rPr>
              <a:t>Everyone </a:t>
            </a:r>
            <a:r>
              <a:rPr lang="en-US" dirty="0">
                <a:latin typeface="Aptos Display"/>
                <a:ea typeface="Tahoma"/>
                <a:cs typeface="Tahoma"/>
              </a:rPr>
              <a:t>makes mistakes, including people with disabilities.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Try as you might, you can’t bubble wrap your loved one with a disability.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Individuals with disabilities deserve to take risks and make mistakes, that’s how they grow, it’s how we all grow.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SDM preserves an individual with disability’s right to make mistakes and take risks.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It allows parents and caregivers the opportunity to watch their loved one with disability spread their wings and thrive.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While SDM is not for everyone, it can be a great alternative to guardianship.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E759-3D68-07E6-EA35-17263CDC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EFBE-6312-6FA1-BEFD-55C85928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Why use Supported Decision-Making?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876A-4A94-0328-7292-84ADB1BA4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5897"/>
            <a:ext cx="5181600" cy="435133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It helps build and maintain independence.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It allows individuals with disabilities to grow as people and make their own choices.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It prevents abuse.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It allows individuals with disabilities to preserve their rights.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It increases confidence.</a:t>
            </a:r>
            <a:endParaRPr lang="en-US" dirty="0"/>
          </a:p>
          <a:p>
            <a:r>
              <a:rPr lang="en-US" dirty="0">
                <a:latin typeface="Aptos Display"/>
                <a:ea typeface="Tahoma"/>
                <a:cs typeface="Tahoma"/>
              </a:rPr>
              <a:t>It increases education and employment opportunities and improves outcomes.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FE412-5785-401B-8B92-026BB797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person in wheelchair using a computer&#10;&#10;Description automatically generated">
            <a:extLst>
              <a:ext uri="{FF2B5EF4-FFF2-40B4-BE49-F238E27FC236}">
                <a16:creationId xmlns:a16="http://schemas.microsoft.com/office/drawing/2014/main" id="{F678F360-7BE8-F99D-241E-2849FC7B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17" y="2051504"/>
            <a:ext cx="6370568" cy="36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9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F960-AF9A-BF9B-1011-FD524D17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use SDM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7AD2-8E99-8CC0-3066-16216C439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2098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SDM can be used as a written formal agreement or a more informal verbal agreement.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Supporters can meet with decision-makers as often as the decision-maker would like to discuss the decisions they need to make.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An SDM agreement can be used in combination with a health care proxy for medical decisions or even a power of attorney document.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SDM agreements look different for everyone.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58A0-2F6B-84E0-5586-344235FF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erson sitting on a bed talking to a person">
            <a:extLst>
              <a:ext uri="{FF2B5EF4-FFF2-40B4-BE49-F238E27FC236}">
                <a16:creationId xmlns:a16="http://schemas.microsoft.com/office/drawing/2014/main" id="{51AAD4F5-E04D-0F19-D812-A12F359F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192" y="2186965"/>
            <a:ext cx="6481202" cy="34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0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0E5F-D779-D508-F599-409C4CF1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Florida’s SDM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4C8D-CBA5-7611-CE6B-D8F9A0ADAF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lIns="91440" tIns="45720" rIns="91440" bIns="45720" anchor="t"/>
          <a:lstStyle/>
          <a:p>
            <a:r>
              <a:rPr lang="en-US" sz="3200" b="0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ptos Display"/>
                <a:ea typeface="Tahoma"/>
                <a:cs typeface="Tahoma"/>
              </a:rPr>
              <a:t>Passed in 2024, supported by self-advocates</a:t>
            </a:r>
          </a:p>
          <a:p>
            <a:r>
              <a:rPr lang="en-US" sz="3200" b="0" i="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Aptos Display"/>
                <a:ea typeface="Tahoma"/>
                <a:cs typeface="Tahoma"/>
              </a:rPr>
              <a:t>(§)</a:t>
            </a:r>
            <a:r>
              <a:rPr lang="en-US" sz="3200" dirty="0">
                <a:solidFill>
                  <a:schemeClr val="accent1"/>
                </a:solidFill>
                <a:latin typeface="Aptos Display"/>
                <a:ea typeface="Tahoma"/>
                <a:cs typeface="Tahoma"/>
              </a:rPr>
              <a:t>709.2209, Fla. Stat.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Falls under the Power of Attorney (POA) statutes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Differs from standard POA</a:t>
            </a:r>
          </a:p>
          <a:p>
            <a:pPr marL="0" indent="0">
              <a:buNone/>
            </a:pPr>
            <a:endParaRPr lang="en-US" sz="3200"/>
          </a:p>
          <a:p>
            <a:endParaRPr lang="en-US" sz="3200">
              <a:solidFill>
                <a:schemeClr val="tx2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119E-A84F-D94F-924C-2AE9DD968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courtroom">
            <a:extLst>
              <a:ext uri="{FF2B5EF4-FFF2-40B4-BE49-F238E27FC236}">
                <a16:creationId xmlns:a16="http://schemas.microsoft.com/office/drawing/2014/main" id="{76FECCB5-3E12-C21D-87C0-92C4084C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33" b="9630"/>
          <a:stretch/>
        </p:blipFill>
        <p:spPr>
          <a:xfrm>
            <a:off x="6534912" y="2066544"/>
            <a:ext cx="5785104" cy="38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3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A333-A084-FA6F-68C7-60E34A5CB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Features of Florida’s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93487-F87D-CA1F-71C8-4503C0D42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3853" cy="4351338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Aptos Display"/>
                <a:ea typeface="Tahoma"/>
                <a:cs typeface="Tahoma"/>
              </a:rPr>
              <a:t>Ensures Courts are aware of SDM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Notarization requirement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Can be revoked in writing at any time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Includes protections for the decision-maker</a:t>
            </a:r>
            <a:endParaRPr lang="en-US" sz="3200" dirty="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C30F8-09A4-1F37-055E-FA7FFB21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gavel and scales of justice on a table">
            <a:extLst>
              <a:ext uri="{FF2B5EF4-FFF2-40B4-BE49-F238E27FC236}">
                <a16:creationId xmlns:a16="http://schemas.microsoft.com/office/drawing/2014/main" id="{484648A2-0D66-B117-46F6-0DB29201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01" r="4273" b="19408"/>
          <a:stretch/>
        </p:blipFill>
        <p:spPr>
          <a:xfrm>
            <a:off x="6650415" y="2226483"/>
            <a:ext cx="5541711" cy="35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8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9C8A4-FA5F-683A-1350-548732BD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Protections for Decision-makers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091F-49A5-1EC6-51B9-0699B5781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1009243" cy="5032375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Aptos Display"/>
                <a:ea typeface="Tahoma"/>
                <a:cs typeface="Tahoma"/>
              </a:rPr>
              <a:t>825.103, Fla. Stat. – Exploitation of elderly or disabled person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709.2114, Fla. Stat.</a:t>
            </a:r>
          </a:p>
          <a:p>
            <a:pPr lvl="1"/>
            <a:r>
              <a:rPr lang="en-US" sz="3200" dirty="0">
                <a:latin typeface="Aptos Display"/>
                <a:ea typeface="Tahoma"/>
                <a:cs typeface="Tahoma"/>
              </a:rPr>
              <a:t>The supporter is a fiduciary </a:t>
            </a:r>
          </a:p>
          <a:p>
            <a:pPr lvl="1"/>
            <a:r>
              <a:rPr lang="en-US" sz="3200" dirty="0">
                <a:latin typeface="Aptos Display"/>
                <a:ea typeface="Tahoma"/>
                <a:cs typeface="Tahoma"/>
              </a:rPr>
              <a:t>Supporter cannot act against the decisionmaker’s best interest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Third parties must accept or reject the agreement within a reasonable time.</a:t>
            </a:r>
          </a:p>
          <a:p>
            <a:r>
              <a:rPr lang="en-US" sz="3200" dirty="0">
                <a:latin typeface="Aptos Display"/>
                <a:ea typeface="Tahoma"/>
                <a:cs typeface="Tahoma"/>
              </a:rPr>
              <a:t>If someone refuses to accept the SDM agreement, they must tell you why in writing.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AE715-7EC0-A0C6-61A2-C9746625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0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E440-5314-69E7-9664-5A1AA9CB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One Final Reminder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A5FB6-504D-267C-7550-4F06FCB68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sz="3200"/>
              <a:t>It is perfectly okay to ask for all the help you need to make decisions. We </a:t>
            </a:r>
            <a:r>
              <a:rPr lang="en-US" sz="3200" b="1"/>
              <a:t>all </a:t>
            </a:r>
            <a:r>
              <a:rPr lang="en-US" sz="3200"/>
              <a:t>ask for help at times. </a:t>
            </a:r>
          </a:p>
          <a:p>
            <a:r>
              <a:rPr lang="en-US" sz="3200">
                <a:latin typeface="Aptos Display"/>
                <a:ea typeface="Tahoma"/>
                <a:cs typeface="Tahoma"/>
              </a:rPr>
              <a:t>It is important that each SDM agreement is uniquely tailored to the individual it is created for.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6BDDD-6479-FB3B-0F43-7D014F54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7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C148-1C2C-E833-E71B-B1C7AB88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8854" y="2099212"/>
            <a:ext cx="8456246" cy="1872639"/>
          </a:xfrm>
        </p:spPr>
        <p:txBody>
          <a:bodyPr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Karla and Yolanda's Experience with Supported Decision-Making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8A58F-32B6-A6E4-4CB0-8C4D911D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DFFB-0654-4BF5-41BF-6E1FD80CC7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solidFill>
                  <a:srgbClr val="264978"/>
                </a:solidFill>
              </a:rPr>
              <a:t>Accessibility</a:t>
            </a:r>
            <a:r>
              <a:rPr lang="en-US">
                <a:solidFill>
                  <a:srgbClr val="264978"/>
                </a:solidFill>
              </a:rPr>
              <a:t> 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78766-4B57-3B28-CED6-77923F2F8B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1A6D6-FDA6-B9FF-FC60-E4F27226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6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4446-0CBE-DB08-C2FC-85AB3B2341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ptos Display"/>
                <a:ea typeface="Tahoma"/>
                <a:cs typeface="Tahoma"/>
              </a:rPr>
              <a:t>Questions?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5EAC5-7DCA-D0C0-87F9-C5DF31354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4CF7F-B17A-D13B-DF9E-05BCF424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4853-C6DB-3A41-4F18-D9A58758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Resources on DRF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FC48B-23B1-BDEE-82A7-EEC0911CE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2"/>
              </a:rPr>
              <a:t>What is Supported Decision-Making?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3"/>
              </a:rPr>
              <a:t>Helpful Supported Decision Making Tools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4"/>
              </a:rPr>
              <a:t>SDM Success Stories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5"/>
              </a:rPr>
              <a:t>FAQs about Supported Decision-Making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6"/>
              </a:rPr>
              <a:t>Guardianship vs Guardianship Alternatives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7"/>
              </a:rPr>
              <a:t>What Are the Alternatives to Guardianship?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8"/>
              </a:rPr>
              <a:t>What Is Guardianship?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9"/>
              </a:rPr>
              <a:t>Types of Guardianship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10"/>
              </a:rPr>
              <a:t>Restoration of </a:t>
            </a: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Rights</a:t>
            </a:r>
            <a:endParaRPr lang="en-US"/>
          </a:p>
          <a:p>
            <a:pPr>
              <a:buFont typeface="Arial"/>
              <a:buChar char="•"/>
            </a:pPr>
            <a:r>
              <a:rPr lang="en-US" u="sng" dirty="0">
                <a:solidFill>
                  <a:srgbClr val="15599D"/>
                </a:solidFill>
                <a:latin typeface="Aptos Display"/>
                <a:ea typeface="Tahoma"/>
                <a:cs typeface="Tahoma"/>
                <a:hlinkClick r:id="rId11"/>
              </a:rPr>
              <a:t>Concepts of Self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7D2AA-68EB-7FAE-8B12-46EC2626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0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F0BD-90CC-A765-3B2A-7F21FBD4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Thank You &amp; Survey</a:t>
            </a:r>
            <a:endParaRPr lang="en-US" b="0">
              <a:solidFill>
                <a:srgbClr val="000000"/>
              </a:solidFill>
              <a:latin typeface="Aptos"/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B8135-97E6-FCC0-1B4C-CC730A99E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Follow Disability Rights Florida on social media 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pPr marL="0" indent="0">
              <a:buNone/>
            </a:pPr>
            <a:endParaRPr lang="en-US" b="1" dirty="0">
              <a:solidFill>
                <a:srgbClr val="264978"/>
              </a:solidFill>
              <a:latin typeface="Aptos Display"/>
              <a:ea typeface="Tahoma"/>
              <a:cs typeface="Arial"/>
            </a:endParaRPr>
          </a:p>
          <a:p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Facebook: 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DisabilityRightsFlorida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Instagram: 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DisabilityRightsFL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LinkedIn: disability-rights-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florida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YouTube: 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DisabilityRightsFL</a:t>
            </a:r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 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Tiktok</a:t>
            </a:r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: 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DisabilityRightsFL</a:t>
            </a:r>
            <a:endParaRPr lang="en-US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Twitter/X: </a:t>
            </a:r>
            <a:r>
              <a:rPr lang="en-US" err="1">
                <a:solidFill>
                  <a:srgbClr val="264978"/>
                </a:solidFill>
                <a:latin typeface="Aptos Display"/>
                <a:ea typeface="Tahoma"/>
                <a:cs typeface="Arial"/>
              </a:rPr>
              <a:t>DisabilityRtsFL</a:t>
            </a:r>
            <a:endParaRPr lang="en-US" err="1">
              <a:solidFill>
                <a:srgbClr val="000000"/>
              </a:solidFill>
              <a:latin typeface="Aptos Display"/>
              <a:ea typeface="Tahoma"/>
              <a:cs typeface="Arial"/>
            </a:endParaRP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367432-681C-4B5D-F82D-6853AA939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69380" y="1825625"/>
            <a:ext cx="4274820" cy="4351338"/>
          </a:xfrm>
        </p:spPr>
        <p:txBody>
          <a:bodyPr lIns="91440" tIns="45720" rIns="91440" bIns="45720" anchor="t"/>
          <a:lstStyle/>
          <a:p>
            <a:pPr algn="ctr">
              <a:buNone/>
            </a:pPr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bit.ly/</a:t>
            </a:r>
            <a:r>
              <a:rPr lang="en-US" dirty="0" err="1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drf_training</a:t>
            </a:r>
            <a:endParaRPr lang="en-US" dirty="0" err="1"/>
          </a:p>
          <a:p>
            <a:pPr algn="ctr">
              <a:buNone/>
            </a:pPr>
            <a:r>
              <a:rPr lang="en-US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Presentation Code: ZW4</a:t>
            </a:r>
            <a:endParaRPr lang="en-US" dirty="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30CEB-6680-E39F-17BE-157F203F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A qr code with a sun&#10;&#10;Description automatically generated">
            <a:extLst>
              <a:ext uri="{FF2B5EF4-FFF2-40B4-BE49-F238E27FC236}">
                <a16:creationId xmlns:a16="http://schemas.microsoft.com/office/drawing/2014/main" id="{EEE614F4-DDFD-81E1-DA2F-BB8E2CC2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01" y="2704496"/>
            <a:ext cx="3291840" cy="32918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658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EFDCD-3E70-8384-79A3-31A4E60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/>
                <a:ea typeface="Tahoma"/>
                <a:cs typeface="Tahoma"/>
              </a:rPr>
              <a:t>Caption Options &amp; ASL </a:t>
            </a:r>
            <a:endParaRPr lang="en-US" b="0" dirty="0">
              <a:solidFill>
                <a:srgbClr val="000000"/>
              </a:solidFill>
              <a:latin typeface="Aptos"/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9955-405C-2720-C467-35873228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Closed Captions:</a:t>
            </a: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 CC button at the bottom of the screen</a:t>
            </a:r>
            <a:endParaRPr lang="en-US" sz="32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External Caption Viewer:</a:t>
            </a: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 Link provided in the chat</a:t>
            </a:r>
            <a:r>
              <a:rPr lang="en-US" sz="3200" dirty="0">
                <a:solidFill>
                  <a:srgbClr val="343434"/>
                </a:solidFill>
                <a:latin typeface="Aptos Display"/>
                <a:ea typeface="Tahoma"/>
                <a:cs typeface="Tahoma"/>
              </a:rPr>
              <a:t>.</a:t>
            </a:r>
            <a:endParaRPr lang="en-US" sz="3200" dirty="0">
              <a:solidFill>
                <a:srgbClr val="000000"/>
              </a:solidFill>
              <a:latin typeface="Aptos Display"/>
              <a:ea typeface="Tahoma"/>
              <a:cs typeface="Tahoma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3200" dirty="0">
              <a:solidFill>
                <a:srgbClr val="343434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>
                <a:solidFill>
                  <a:srgbClr val="254977"/>
                </a:solidFill>
                <a:latin typeface="Aptos Display"/>
                <a:ea typeface="Tahoma"/>
                <a:cs typeface="Tahoma"/>
              </a:rPr>
              <a:t>ASL Interpreters</a:t>
            </a:r>
            <a:r>
              <a:rPr lang="en-US" sz="3200" dirty="0">
                <a:solidFill>
                  <a:srgbClr val="254977"/>
                </a:solidFill>
                <a:latin typeface="Aptos Display"/>
                <a:ea typeface="Tahoma"/>
                <a:cs typeface="Tahoma"/>
              </a:rPr>
              <a:t>: Spotlighted on your screen.</a:t>
            </a:r>
            <a:endParaRPr lang="en-US" sz="3200" dirty="0">
              <a:solidFill>
                <a:srgbClr val="254977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061F-FB46-136E-8267-6D83DA1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EFDCD-3E70-8384-79A3-31A4E60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/>
                <a:ea typeface="Tahoma"/>
                <a:cs typeface="Tahoma"/>
              </a:rPr>
              <a:t>Submitting Questions &amp; Recording</a:t>
            </a:r>
            <a:endParaRPr lang="en-US" b="0" dirty="0" err="1">
              <a:solidFill>
                <a:srgbClr val="000000"/>
              </a:solidFill>
              <a:latin typeface="Aptos"/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9955-405C-2720-C467-35873228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Q and A button:</a:t>
            </a: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 Located at the bottom of the screen</a:t>
            </a:r>
            <a:endParaRPr lang="en-US" sz="3200" dirty="0">
              <a:solidFill>
                <a:srgbClr val="000000"/>
              </a:solidFill>
              <a:latin typeface="Aptos Display"/>
              <a:ea typeface="Tahoma"/>
              <a:cs typeface="Tahoma"/>
            </a:endParaRPr>
          </a:p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Email:</a:t>
            </a: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Tahoma"/>
                <a:cs typeface="Tahoma"/>
                <a:hlinkClick r:id="rId2"/>
              </a:rPr>
              <a:t>Webinar@DisabilityRightsFlorida.org</a:t>
            </a:r>
            <a:endParaRPr lang="en-US" sz="3200" dirty="0">
              <a:solidFill>
                <a:srgbClr val="000000"/>
              </a:solidFill>
              <a:latin typeface="Aptos Display"/>
              <a:ea typeface="Tahoma"/>
              <a:cs typeface="Tahoma"/>
            </a:endParaRPr>
          </a:p>
          <a:p>
            <a:pPr>
              <a:buNone/>
            </a:pP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You can submit questions at any time. We will answer them at the end.</a:t>
            </a:r>
            <a:endParaRPr lang="en-US">
              <a:solidFill>
                <a:srgbClr val="264978"/>
              </a:solidFill>
            </a:endParaRPr>
          </a:p>
          <a:p>
            <a:pPr>
              <a:buNone/>
            </a:pPr>
            <a:endParaRPr lang="en-US" sz="3200" dirty="0">
              <a:solidFill>
                <a:srgbClr val="264978"/>
              </a:solidFill>
            </a:endParaRPr>
          </a:p>
          <a:p>
            <a:pPr>
              <a:buNone/>
            </a:pP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This webinar will be recorded and posted on our website and YouTube channel.</a:t>
            </a:r>
            <a:endParaRPr lang="en-US" sz="3200" dirty="0">
              <a:solidFill>
                <a:srgbClr val="264978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061F-FB46-136E-8267-6D83DA1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8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EFDCD-3E70-8384-79A3-31A4E60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Introductions</a:t>
            </a:r>
            <a:endParaRPr lang="en-US" b="0">
              <a:solidFill>
                <a:srgbClr val="000000"/>
              </a:solidFill>
              <a:latin typeface="Aptos"/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79955-405C-2720-C467-35873228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329" y="1692340"/>
            <a:ext cx="8807471" cy="4304869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Morgan Patipa, JD</a:t>
            </a:r>
            <a:endParaRPr lang="en-US" sz="3200">
              <a:solidFill>
                <a:srgbClr val="000000"/>
              </a:solidFill>
              <a:latin typeface="Aptos Display"/>
            </a:endParaRPr>
          </a:p>
          <a:p>
            <a:pPr>
              <a:buNone/>
            </a:pP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Advocate-Investigator at Disability Rights Florida</a:t>
            </a:r>
            <a:endParaRPr lang="en-US" sz="3200">
              <a:solidFill>
                <a:srgbClr val="000000"/>
              </a:solidFill>
              <a:latin typeface="Aptos Display"/>
            </a:endParaRPr>
          </a:p>
          <a:p>
            <a:pPr>
              <a:buNone/>
            </a:pPr>
            <a:endParaRPr lang="en-US" sz="3200">
              <a:solidFill>
                <a:srgbClr val="264978"/>
              </a:solidFill>
              <a:latin typeface="Aptos Display"/>
              <a:ea typeface="Tahoma"/>
              <a:cs typeface="Tahoma"/>
            </a:endParaRPr>
          </a:p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Karla Herrera</a:t>
            </a:r>
            <a:endParaRPr lang="en-US" sz="320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SDM user, Apprentice Baker</a:t>
            </a:r>
            <a:endParaRPr lang="en-US" sz="32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3200">
              <a:solidFill>
                <a:srgbClr val="264978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Yolanda Herrera</a:t>
            </a:r>
            <a:endParaRPr lang="en-US" sz="3200" err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3200" dirty="0">
                <a:solidFill>
                  <a:srgbClr val="264978"/>
                </a:solidFill>
                <a:latin typeface="Aptos Display"/>
                <a:ea typeface="Tahoma"/>
                <a:cs typeface="Tahoma"/>
              </a:rPr>
              <a:t>Karla's Mom &amp; Supporter, Disability Advocate</a:t>
            </a:r>
            <a:endParaRPr lang="en-US" sz="3200" dirty="0">
              <a:solidFill>
                <a:srgbClr val="000000"/>
              </a:solidFill>
              <a:latin typeface="Aptos Display"/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061F-FB46-136E-8267-6D83DA1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A person wearing glasses and a pink shirt&#10;&#10;Description automatically generated">
            <a:extLst>
              <a:ext uri="{FF2B5EF4-FFF2-40B4-BE49-F238E27FC236}">
                <a16:creationId xmlns:a16="http://schemas.microsoft.com/office/drawing/2014/main" id="{9CAC6D1F-8A92-7396-DF9E-CA9301E9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1447800"/>
            <a:ext cx="1600200" cy="1600200"/>
          </a:xfrm>
          <a:prstGeom prst="rect">
            <a:avLst/>
          </a:prstGeom>
        </p:spPr>
      </p:pic>
      <p:pic>
        <p:nvPicPr>
          <p:cNvPr id="6" name="Picture 5" descr="A person with grey hair and a pearl necklace&#10;&#10;Description automatically generated">
            <a:extLst>
              <a:ext uri="{FF2B5EF4-FFF2-40B4-BE49-F238E27FC236}">
                <a16:creationId xmlns:a16="http://schemas.microsoft.com/office/drawing/2014/main" id="{F905B3B0-922C-1898-08D2-CAA18A8A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4785360"/>
            <a:ext cx="1600200" cy="156972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72AC0D8-5B6C-E5C0-E5D5-1FAE299A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" y="3124200"/>
            <a:ext cx="159258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FA05-F1B6-1A7E-7A59-4794C518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3F9EA-0333-00C7-2880-DD729825A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latin typeface="Aptos Display"/>
                <a:ea typeface="Tahoma"/>
                <a:cs typeface="Tahoma"/>
              </a:rPr>
              <a:t>What Supported Decision-Making is</a:t>
            </a: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Presuming competence</a:t>
            </a: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The dignity of risk</a:t>
            </a: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Why use Supported Decision-Making </a:t>
            </a: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How to use Supported Decision-Making</a:t>
            </a:r>
            <a:endParaRPr lang="en-US" sz="2800" dirty="0"/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Overview of Florida’s SDM Law</a:t>
            </a: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Protections for Decision-makers</a:t>
            </a:r>
            <a:endParaRPr lang="en-US" sz="1200" dirty="0">
              <a:solidFill>
                <a:srgbClr val="FFFFFF"/>
              </a:solidFill>
              <a:latin typeface="Aptos Display"/>
              <a:ea typeface="Tahoma"/>
              <a:cs typeface="Tahoma"/>
            </a:endParaRP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Conversation with Karla &amp; Yolanda</a:t>
            </a:r>
            <a:endParaRPr lang="en-US" sz="1200" dirty="0">
              <a:solidFill>
                <a:srgbClr val="FFFFFF"/>
              </a:solidFill>
              <a:latin typeface="Aptos Display"/>
              <a:ea typeface="Tahoma"/>
              <a:cs typeface="Tahoma"/>
            </a:endParaRPr>
          </a:p>
          <a:p>
            <a:r>
              <a:rPr lang="en-US" sz="2800" dirty="0">
                <a:latin typeface="Aptos Display"/>
                <a:ea typeface="Tahoma"/>
                <a:cs typeface="Tahoma"/>
              </a:rPr>
              <a:t>Final Questions and Closing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BF63D-3505-5D0C-E94B-CCCDB00D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C148-1C2C-E833-E71B-B1C7AB88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8854" y="1992532"/>
            <a:ext cx="8456246" cy="1872639"/>
          </a:xfrm>
        </p:spPr>
        <p:txBody>
          <a:bodyPr/>
          <a:lstStyle/>
          <a:p>
            <a:r>
              <a:rPr lang="en-US" sz="4400">
                <a:latin typeface="Aptos Display"/>
                <a:ea typeface="Tahoma"/>
                <a:cs typeface="Tahoma"/>
              </a:rPr>
              <a:t>What is Supported </a:t>
            </a:r>
            <a:br>
              <a:rPr lang="en-US" sz="4400">
                <a:latin typeface="Aptos Display"/>
                <a:ea typeface="Tahoma"/>
                <a:cs typeface="Tahoma"/>
              </a:rPr>
            </a:br>
            <a:r>
              <a:rPr lang="en-US" sz="4400">
                <a:latin typeface="Aptos Display"/>
                <a:ea typeface="Tahoma"/>
                <a:cs typeface="Tahoma"/>
              </a:rPr>
              <a:t>Decision-Making (SDM)?</a:t>
            </a:r>
            <a:endParaRPr lang="en-US" sz="4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8A58F-32B6-A6E4-4CB0-8C4D911D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0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EBCE7-FEE1-DA3F-8C51-40815F36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/>
                <a:ea typeface="Tahoma"/>
                <a:cs typeface="Tahoma"/>
              </a:rPr>
              <a:t>About Disability Rights Florida (DRF)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DC1F-C680-10FD-B50B-29E3CF165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Aptos Display"/>
                <a:ea typeface="Tahoma"/>
                <a:cs typeface="Tahoma"/>
              </a:rPr>
              <a:t>Florida’s designated Protection and Advocacy System (P&amp;A)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Aptos Display"/>
                <a:ea typeface="Tahoma"/>
                <a:cs typeface="Tahoma"/>
              </a:rPr>
              <a:t>Our mission: To </a:t>
            </a:r>
            <a:r>
              <a:rPr lang="en-US" sz="2800" b="0" i="0" dirty="0">
                <a:effectLst/>
                <a:latin typeface="Aptos Display"/>
                <a:ea typeface="Tahoma"/>
                <a:cs typeface="Tahoma"/>
              </a:rPr>
              <a:t>advocate, educate, investigate, and litigate to protect and advance the rights, dignity, equal opportunities, self-determination, and choices for all people with disabilities</a:t>
            </a:r>
            <a:endParaRPr lang="en-US" sz="2400" b="0" i="0" dirty="0">
              <a:effectLst/>
              <a:latin typeface="Aptos Display"/>
              <a:ea typeface="Tahoma"/>
              <a:cs typeface="Tahom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Aptos Display"/>
                <a:ea typeface="Tahoma"/>
                <a:cs typeface="Tahoma"/>
              </a:rPr>
              <a:t>Funding, responsibility, and authority under nine federal grants to protect the rights of Floridians with disabilities since 1977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Aptos Display"/>
                <a:ea typeface="Tahoma"/>
                <a:cs typeface="Tahoma"/>
              </a:rPr>
              <a:t>DRF has</a:t>
            </a:r>
            <a:r>
              <a:rPr lang="en-US" sz="2800" b="0" i="0" dirty="0">
                <a:effectLst/>
                <a:latin typeface="Aptos Display"/>
                <a:ea typeface="Tahoma"/>
                <a:cs typeface="Tahoma"/>
              </a:rPr>
              <a:t> </a:t>
            </a:r>
            <a:r>
              <a:rPr lang="en-US" sz="2800" b="1" i="0" dirty="0">
                <a:effectLst/>
                <a:latin typeface="Aptos Display"/>
                <a:ea typeface="Tahoma"/>
                <a:cs typeface="Tahoma"/>
              </a:rPr>
              <a:t>access authority to any agency, institution, and organization</a:t>
            </a:r>
            <a:r>
              <a:rPr lang="en-US" sz="2800" b="0" i="0" dirty="0">
                <a:effectLst/>
                <a:latin typeface="Aptos Display"/>
                <a:ea typeface="Tahoma"/>
                <a:cs typeface="Tahoma"/>
              </a:rPr>
              <a:t> that serves or houses people with disabilities. This is a power that other agencies do not have</a:t>
            </a:r>
            <a:r>
              <a:rPr lang="en-US" sz="2800" dirty="0">
                <a:latin typeface="Aptos Display"/>
                <a:ea typeface="Tahoma"/>
                <a:cs typeface="Tahoma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FE5F5-6404-0BAE-D780-E19CD0A0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7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AC75-CE1D-6D20-341D-BE585CBB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299"/>
            <a:ext cx="8904890" cy="908783"/>
          </a:xfrm>
        </p:spPr>
        <p:txBody>
          <a:bodyPr/>
          <a:lstStyle/>
          <a:p>
            <a:r>
              <a:rPr lang="en-US">
                <a:latin typeface="Aptos"/>
                <a:ea typeface="Tahoma"/>
                <a:cs typeface="Tahoma"/>
              </a:rPr>
              <a:t>What is Supported </a:t>
            </a:r>
            <a:br>
              <a:rPr lang="en-US">
                <a:latin typeface="Aptos"/>
                <a:ea typeface="Tahoma"/>
                <a:cs typeface="Tahoma"/>
              </a:rPr>
            </a:br>
            <a:r>
              <a:rPr lang="en-US">
                <a:latin typeface="Aptos"/>
                <a:ea typeface="Tahoma"/>
                <a:cs typeface="Tahoma"/>
              </a:rPr>
              <a:t>Decision-Making (SDM)?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178D5-0AC4-2F28-E21C-6576F68CC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0615" cy="48958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Aptos Display"/>
                <a:ea typeface="Tahoma"/>
                <a:cs typeface="Tahoma"/>
              </a:rPr>
              <a:t>Legally recognized alternative to guardianship and guardian advocacy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Supported Decision-Making (SDM) is a collaborative process between the decision-maker and their supporters.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The decision-maker is the individual with the disability.</a:t>
            </a:r>
          </a:p>
          <a:p>
            <a:r>
              <a:rPr lang="en-US" dirty="0">
                <a:latin typeface="Aptos Display"/>
                <a:ea typeface="Tahoma"/>
                <a:cs typeface="Tahoma"/>
              </a:rPr>
              <a:t>Their supporters are trusted people they can rely on to help</a:t>
            </a:r>
            <a:r>
              <a:rPr lang="en-US" b="1" dirty="0">
                <a:latin typeface="Aptos Display"/>
                <a:ea typeface="Tahoma"/>
                <a:cs typeface="Tahoma"/>
              </a:rPr>
              <a:t> </a:t>
            </a:r>
            <a:r>
              <a:rPr lang="en-US" dirty="0">
                <a:latin typeface="Aptos Display"/>
                <a:ea typeface="Tahoma"/>
                <a:cs typeface="Tahoma"/>
              </a:rPr>
              <a:t>the individual with a disability make decisions and understand the consequences of those decisions.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2C454-A0C1-AE4B-4384-B940F75E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CB19-AEAE-0745-86F8-183BCF9A79B0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person sitting in a chair with a cup in front of him">
            <a:extLst>
              <a:ext uri="{FF2B5EF4-FFF2-40B4-BE49-F238E27FC236}">
                <a16:creationId xmlns:a16="http://schemas.microsoft.com/office/drawing/2014/main" id="{87732B79-D319-3DCC-D80D-DB544086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470" y="2209800"/>
            <a:ext cx="6195340" cy="34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2552"/>
      </p:ext>
    </p:extLst>
  </p:cSld>
  <p:clrMapOvr>
    <a:masterClrMapping/>
  </p:clrMapOvr>
</p:sld>
</file>

<file path=ppt/theme/theme1.xml><?xml version="1.0" encoding="utf-8"?>
<a:theme xmlns:a="http://schemas.openxmlformats.org/drawingml/2006/main" name="2023 Light Theme">
  <a:themeElements>
    <a:clrScheme name="DRF Colors">
      <a:dk1>
        <a:srgbClr val="000000"/>
      </a:dk1>
      <a:lt1>
        <a:srgbClr val="FFFFFF"/>
      </a:lt1>
      <a:dk2>
        <a:srgbClr val="272360"/>
      </a:dk2>
      <a:lt2>
        <a:srgbClr val="E7E6E6"/>
      </a:lt2>
      <a:accent1>
        <a:srgbClr val="272360"/>
      </a:accent1>
      <a:accent2>
        <a:srgbClr val="6F1B12"/>
      </a:accent2>
      <a:accent3>
        <a:srgbClr val="A33524"/>
      </a:accent3>
      <a:accent4>
        <a:srgbClr val="D2732C"/>
      </a:accent4>
      <a:accent5>
        <a:srgbClr val="EEA636"/>
      </a:accent5>
      <a:accent6>
        <a:srgbClr val="ECCA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96625CA-C302-499F-9874-5A58C17590CC}" vid="{4DE663D5-A988-4FAA-AF42-ED397AD0D2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B7D690852AC4FA09418E7A2D7BFA2" ma:contentTypeVersion="4" ma:contentTypeDescription="Create a new document." ma:contentTypeScope="" ma:versionID="43d6410e534b236a95314be1c785b67a">
  <xsd:schema xmlns:xsd="http://www.w3.org/2001/XMLSchema" xmlns:xs="http://www.w3.org/2001/XMLSchema" xmlns:p="http://schemas.microsoft.com/office/2006/metadata/properties" xmlns:ns2="4774babd-3e3c-4c94-ba5a-f5f3959ad5b7" targetNamespace="http://schemas.microsoft.com/office/2006/metadata/properties" ma:root="true" ma:fieldsID="0a75e36ee13f4bd126b20ebc4f00a070" ns2:_="">
    <xsd:import namespace="4774babd-3e3c-4c94-ba5a-f5f3959ad5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4babd-3e3c-4c94-ba5a-f5f3959ad5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7DBA4E-0A58-4C30-83CE-1080C0845B69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4774babd-3e3c-4c94-ba5a-f5f3959ad5b7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6F26F82-B14F-40DA-BD56-BAE843B26A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B74F79-C064-4065-80DE-B71A86E1B482}">
  <ds:schemaRefs>
    <ds:schemaRef ds:uri="4774babd-3e3c-4c94-ba5a-f5f3959ad5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DRF 2024 Light</Template>
  <TotalTime>0</TotalTime>
  <Words>1072</Words>
  <Application>Microsoft Office PowerPoint</Application>
  <PresentationFormat>Widescreen</PresentationFormat>
  <Paragraphs>149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2023 Light Theme</vt:lpstr>
      <vt:lpstr>How to Use Supported Decision-Making (SDM) in Florida</vt:lpstr>
      <vt:lpstr>Accessibility </vt:lpstr>
      <vt:lpstr>Caption Options &amp; ASL </vt:lpstr>
      <vt:lpstr>Submitting Questions &amp; Recording</vt:lpstr>
      <vt:lpstr>Introductions</vt:lpstr>
      <vt:lpstr>Agenda</vt:lpstr>
      <vt:lpstr>What is Supported  Decision-Making (SDM)?</vt:lpstr>
      <vt:lpstr>About Disability Rights Florida (DRF)</vt:lpstr>
      <vt:lpstr>What is Supported  Decision-Making (SDM)? </vt:lpstr>
      <vt:lpstr>The Role of the Supporter </vt:lpstr>
      <vt:lpstr>Presuming Competence</vt:lpstr>
      <vt:lpstr>Dignity of risk</vt:lpstr>
      <vt:lpstr>Why use Supported Decision-Making?</vt:lpstr>
      <vt:lpstr>How to use SDM</vt:lpstr>
      <vt:lpstr>Florida’s SDM Law</vt:lpstr>
      <vt:lpstr>Key Features of Florida’s Law</vt:lpstr>
      <vt:lpstr>Protections for Decision-makers</vt:lpstr>
      <vt:lpstr>One Final Reminder</vt:lpstr>
      <vt:lpstr>Karla and Yolanda's Experience with Supported Decision-Making</vt:lpstr>
      <vt:lpstr>Questions?</vt:lpstr>
      <vt:lpstr>Resources on DRF website</vt:lpstr>
      <vt:lpstr>Thank You &amp;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The Innate Power Within You To Make Choices</dc:title>
  <dc:creator>Morgan Patipa</dc:creator>
  <cp:lastModifiedBy>Madeline Crowley</cp:lastModifiedBy>
  <cp:revision>146</cp:revision>
  <dcterms:created xsi:type="dcterms:W3CDTF">2024-04-11T13:01:57Z</dcterms:created>
  <dcterms:modified xsi:type="dcterms:W3CDTF">2024-08-21T17:10:44Z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0x01010020CB7D690852AC4FA09418E7A2D7BFA2</vt:lpwstr>
  </property>
</Properties>
</file>