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256" r:id="rId2"/>
    <p:sldId id="291" r:id="rId3"/>
    <p:sldId id="290" r:id="rId4"/>
    <p:sldId id="257" r:id="rId5"/>
    <p:sldId id="258" r:id="rId6"/>
    <p:sldId id="259" r:id="rId7"/>
    <p:sldId id="260" r:id="rId8"/>
    <p:sldId id="261" r:id="rId9"/>
    <p:sldId id="262" r:id="rId10"/>
    <p:sldId id="263" r:id="rId11"/>
    <p:sldId id="281" r:id="rId12"/>
    <p:sldId id="264" r:id="rId13"/>
    <p:sldId id="265" r:id="rId14"/>
    <p:sldId id="283" r:id="rId15"/>
    <p:sldId id="266" r:id="rId16"/>
    <p:sldId id="267" r:id="rId17"/>
    <p:sldId id="268" r:id="rId18"/>
    <p:sldId id="289" r:id="rId19"/>
    <p:sldId id="270" r:id="rId20"/>
    <p:sldId id="284" r:id="rId21"/>
    <p:sldId id="285" r:id="rId22"/>
    <p:sldId id="286" r:id="rId23"/>
    <p:sldId id="287" r:id="rId24"/>
    <p:sldId id="272" r:id="rId25"/>
    <p:sldId id="288" r:id="rId26"/>
    <p:sldId id="273" r:id="rId27"/>
    <p:sldId id="274" r:id="rId28"/>
    <p:sldId id="275" r:id="rId29"/>
    <p:sldId id="276" r:id="rId30"/>
    <p:sldId id="277" r:id="rId31"/>
    <p:sldId id="278" r:id="rId32"/>
    <p:sldId id="279" r:id="rId33"/>
    <p:sldId id="280" r:id="rId34"/>
    <p:sldId id="282" r:id="rId35"/>
    <p:sldId id="292"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Tahoma" panose="020B0604030504040204" pitchFamily="34" charset="0"/>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723" autoAdjust="0"/>
  </p:normalViewPr>
  <p:slideViewPr>
    <p:cSldViewPr snapToGrid="0">
      <p:cViewPr varScale="1">
        <p:scale>
          <a:sx n="135" d="100"/>
          <a:sy n="135" d="100"/>
        </p:scale>
        <p:origin x="576" y="108"/>
      </p:cViewPr>
      <p:guideLst>
        <p:guide orient="horz" pos="1620"/>
        <p:guide pos="2880"/>
      </p:guideLst>
    </p:cSldViewPr>
  </p:slideViewPr>
  <p:outlineViewPr>
    <p:cViewPr>
      <p:scale>
        <a:sx n="33" d="100"/>
        <a:sy n="33" d="100"/>
      </p:scale>
      <p:origin x="0" y="-97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96974-6487-43F3-963E-EAF06A7901FF}"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en-US"/>
        </a:p>
      </dgm:t>
    </dgm:pt>
    <dgm:pt modelId="{8911CAE6-7CDA-400F-9E31-382A21B9BA8F}">
      <dgm:prSet phldrT="[Text]" custT="1"/>
      <dgm:spPr/>
      <dgm:t>
        <a:bodyPr/>
        <a:lstStyle/>
        <a:p>
          <a:r>
            <a:rPr lang="en-US" sz="1800" dirty="0"/>
            <a:t>Clinicians fails to recognize eating disorders in “atypical” populations</a:t>
          </a:r>
        </a:p>
      </dgm:t>
    </dgm:pt>
    <dgm:pt modelId="{B01AE144-6FE1-4219-908B-EB91A643A62F}" type="parTrans" cxnId="{291E0991-023C-4C84-908F-BF08CBE9A105}">
      <dgm:prSet/>
      <dgm:spPr/>
      <dgm:t>
        <a:bodyPr/>
        <a:lstStyle/>
        <a:p>
          <a:endParaRPr lang="en-US"/>
        </a:p>
      </dgm:t>
    </dgm:pt>
    <dgm:pt modelId="{500CED05-2714-41D1-B3FB-83E5B5C2A368}" type="sibTrans" cxnId="{291E0991-023C-4C84-908F-BF08CBE9A105}">
      <dgm:prSet/>
      <dgm:spPr/>
      <dgm:t>
        <a:bodyPr/>
        <a:lstStyle/>
        <a:p>
          <a:endParaRPr lang="en-US"/>
        </a:p>
      </dgm:t>
    </dgm:pt>
    <dgm:pt modelId="{92FD07D0-E32D-405A-9B25-0496B287EA18}">
      <dgm:prSet phldrT="[Text]" custT="1"/>
      <dgm:spPr/>
      <dgm:t>
        <a:bodyPr/>
        <a:lstStyle/>
        <a:p>
          <a:r>
            <a:rPr lang="en-US" sz="1800" dirty="0"/>
            <a:t>Those individuals further alienated from seeking help</a:t>
          </a:r>
        </a:p>
      </dgm:t>
    </dgm:pt>
    <dgm:pt modelId="{CD3B2352-C338-425E-871C-B6CA98C3AA1E}" type="parTrans" cxnId="{4E3313FB-03F0-44BB-9191-EDACD2344C3C}">
      <dgm:prSet/>
      <dgm:spPr/>
      <dgm:t>
        <a:bodyPr/>
        <a:lstStyle/>
        <a:p>
          <a:endParaRPr lang="en-US"/>
        </a:p>
      </dgm:t>
    </dgm:pt>
    <dgm:pt modelId="{919489FB-08CA-48E1-880B-B8FEF1612925}" type="sibTrans" cxnId="{4E3313FB-03F0-44BB-9191-EDACD2344C3C}">
      <dgm:prSet/>
      <dgm:spPr/>
      <dgm:t>
        <a:bodyPr/>
        <a:lstStyle/>
        <a:p>
          <a:endParaRPr lang="en-US"/>
        </a:p>
      </dgm:t>
    </dgm:pt>
    <dgm:pt modelId="{C8F55CB1-DB4D-4ED6-85D8-40DE928C29A1}">
      <dgm:prSet phldrT="[Text]" custT="1"/>
      <dgm:spPr/>
      <dgm:t>
        <a:bodyPr/>
        <a:lstStyle/>
        <a:p>
          <a:r>
            <a:rPr lang="en-US" sz="1800" dirty="0"/>
            <a:t>Clinical presentation of individuals with eating disorders stays homogenous (not diverse)</a:t>
          </a:r>
        </a:p>
      </dgm:t>
    </dgm:pt>
    <dgm:pt modelId="{06C544DE-E803-44B6-8B9B-1450FB2FD8CA}" type="parTrans" cxnId="{294DC2CA-4828-4FBB-B628-A0D326142999}">
      <dgm:prSet/>
      <dgm:spPr/>
      <dgm:t>
        <a:bodyPr/>
        <a:lstStyle/>
        <a:p>
          <a:endParaRPr lang="en-US"/>
        </a:p>
      </dgm:t>
    </dgm:pt>
    <dgm:pt modelId="{4B4232F5-C8F0-4F05-AADD-9A34B34D0EF6}" type="sibTrans" cxnId="{294DC2CA-4828-4FBB-B628-A0D326142999}">
      <dgm:prSet/>
      <dgm:spPr/>
      <dgm:t>
        <a:bodyPr/>
        <a:lstStyle/>
        <a:p>
          <a:endParaRPr lang="en-US"/>
        </a:p>
      </dgm:t>
    </dgm:pt>
    <dgm:pt modelId="{45682AFF-55CB-4706-BE9C-9EA3E317859A}">
      <dgm:prSet phldrT="[Text]" custT="1"/>
      <dgm:spPr/>
      <dgm:t>
        <a:bodyPr/>
        <a:lstStyle/>
        <a:p>
          <a:r>
            <a:rPr lang="en-US" sz="1800" dirty="0"/>
            <a:t>Existence of stereotypes, re: those affected by EDs</a:t>
          </a:r>
        </a:p>
      </dgm:t>
    </dgm:pt>
    <dgm:pt modelId="{309283FB-A747-4F59-A0E1-5CC4B2849364}" type="parTrans" cxnId="{FCDC379B-1322-40E5-81B4-7D44EEA5BBDC}">
      <dgm:prSet/>
      <dgm:spPr/>
      <dgm:t>
        <a:bodyPr/>
        <a:lstStyle/>
        <a:p>
          <a:endParaRPr lang="en-US"/>
        </a:p>
      </dgm:t>
    </dgm:pt>
    <dgm:pt modelId="{0B3C4E65-EFDB-435A-9A4F-F26DFC609134}" type="sibTrans" cxnId="{FCDC379B-1322-40E5-81B4-7D44EEA5BBDC}">
      <dgm:prSet/>
      <dgm:spPr/>
      <dgm:t>
        <a:bodyPr/>
        <a:lstStyle/>
        <a:p>
          <a:endParaRPr lang="en-US"/>
        </a:p>
      </dgm:t>
    </dgm:pt>
    <dgm:pt modelId="{B2EE004B-AC17-4D05-9990-09800A9D6F41}" type="pres">
      <dgm:prSet presAssocID="{DA996974-6487-43F3-963E-EAF06A7901FF}" presName="cycle" presStyleCnt="0">
        <dgm:presLayoutVars>
          <dgm:dir/>
          <dgm:resizeHandles val="exact"/>
        </dgm:presLayoutVars>
      </dgm:prSet>
      <dgm:spPr/>
    </dgm:pt>
    <dgm:pt modelId="{F98E7456-6A80-4E6D-AA5C-EF1906D8DF65}" type="pres">
      <dgm:prSet presAssocID="{8911CAE6-7CDA-400F-9E31-382A21B9BA8F}" presName="dummy" presStyleCnt="0"/>
      <dgm:spPr/>
    </dgm:pt>
    <dgm:pt modelId="{7290495A-944C-4770-8272-5A018B44A465}" type="pres">
      <dgm:prSet presAssocID="{8911CAE6-7CDA-400F-9E31-382A21B9BA8F}" presName="node" presStyleLbl="revTx" presStyleIdx="0" presStyleCnt="4" custScaleX="159973" custScaleY="114799" custRadScaleRad="130629" custRadScaleInc="49445">
        <dgm:presLayoutVars>
          <dgm:bulletEnabled val="1"/>
        </dgm:presLayoutVars>
      </dgm:prSet>
      <dgm:spPr/>
    </dgm:pt>
    <dgm:pt modelId="{42AE67C2-C9A0-4CED-9D4D-35B1E791AE0B}" type="pres">
      <dgm:prSet presAssocID="{500CED05-2714-41D1-B3FB-83E5B5C2A368}" presName="sibTrans" presStyleLbl="node1" presStyleIdx="0" presStyleCnt="4"/>
      <dgm:spPr/>
    </dgm:pt>
    <dgm:pt modelId="{A60F0743-B334-4917-8CB2-7086DCE5AA9F}" type="pres">
      <dgm:prSet presAssocID="{92FD07D0-E32D-405A-9B25-0496B287EA18}" presName="dummy" presStyleCnt="0"/>
      <dgm:spPr/>
    </dgm:pt>
    <dgm:pt modelId="{3BDEA953-C157-4FEA-A5E8-B5BFACE866A0}" type="pres">
      <dgm:prSet presAssocID="{92FD07D0-E32D-405A-9B25-0496B287EA18}" presName="node" presStyleLbl="revTx" presStyleIdx="1" presStyleCnt="4" custScaleX="159320" custScaleY="76667" custRadScaleRad="133661" custRadScaleInc="-37791">
        <dgm:presLayoutVars>
          <dgm:bulletEnabled val="1"/>
        </dgm:presLayoutVars>
      </dgm:prSet>
      <dgm:spPr/>
    </dgm:pt>
    <dgm:pt modelId="{86A809C4-6E6E-4DE5-95D9-DF4E7B69B319}" type="pres">
      <dgm:prSet presAssocID="{919489FB-08CA-48E1-880B-B8FEF1612925}" presName="sibTrans" presStyleLbl="node1" presStyleIdx="1" presStyleCnt="4"/>
      <dgm:spPr/>
    </dgm:pt>
    <dgm:pt modelId="{F97B1447-66F8-4395-A297-77EBC642B40B}" type="pres">
      <dgm:prSet presAssocID="{C8F55CB1-DB4D-4ED6-85D8-40DE928C29A1}" presName="dummy" presStyleCnt="0"/>
      <dgm:spPr/>
    </dgm:pt>
    <dgm:pt modelId="{EB976925-0750-4755-AB48-13C0BD52F6E6}" type="pres">
      <dgm:prSet presAssocID="{C8F55CB1-DB4D-4ED6-85D8-40DE928C29A1}" presName="node" presStyleLbl="revTx" presStyleIdx="2" presStyleCnt="4" custScaleX="186099" custScaleY="112602" custRadScaleRad="132769" custRadScaleInc="42733">
        <dgm:presLayoutVars>
          <dgm:bulletEnabled val="1"/>
        </dgm:presLayoutVars>
      </dgm:prSet>
      <dgm:spPr/>
    </dgm:pt>
    <dgm:pt modelId="{A2048F2A-FB47-4D4F-A422-85DB7A2077CB}" type="pres">
      <dgm:prSet presAssocID="{4B4232F5-C8F0-4F05-AADD-9A34B34D0EF6}" presName="sibTrans" presStyleLbl="node1" presStyleIdx="2" presStyleCnt="4"/>
      <dgm:spPr/>
    </dgm:pt>
    <dgm:pt modelId="{83EC2CBD-E2B8-416E-920C-97FCA9732781}" type="pres">
      <dgm:prSet presAssocID="{45682AFF-55CB-4706-BE9C-9EA3E317859A}" presName="dummy" presStyleCnt="0"/>
      <dgm:spPr/>
    </dgm:pt>
    <dgm:pt modelId="{E29B46D2-8AB6-4D65-91E4-64824D6AEC2E}" type="pres">
      <dgm:prSet presAssocID="{45682AFF-55CB-4706-BE9C-9EA3E317859A}" presName="node" presStyleLbl="revTx" presStyleIdx="3" presStyleCnt="4" custScaleX="181987" custScaleY="71767" custRadScaleRad="127571" custRadScaleInc="-37795">
        <dgm:presLayoutVars>
          <dgm:bulletEnabled val="1"/>
        </dgm:presLayoutVars>
      </dgm:prSet>
      <dgm:spPr/>
    </dgm:pt>
    <dgm:pt modelId="{B6E04BA7-1D7F-4D4C-A0EB-5838A483B0BE}" type="pres">
      <dgm:prSet presAssocID="{0B3C4E65-EFDB-435A-9A4F-F26DFC609134}" presName="sibTrans" presStyleLbl="node1" presStyleIdx="3" presStyleCnt="4"/>
      <dgm:spPr/>
    </dgm:pt>
  </dgm:ptLst>
  <dgm:cxnLst>
    <dgm:cxn modelId="{1D6B8100-A92B-4FAD-9DA1-9C157ADC0101}" type="presOf" srcId="{45682AFF-55CB-4706-BE9C-9EA3E317859A}" destId="{E29B46D2-8AB6-4D65-91E4-64824D6AEC2E}" srcOrd="0" destOrd="0" presId="urn:microsoft.com/office/officeart/2005/8/layout/cycle1"/>
    <dgm:cxn modelId="{E4708C08-C28C-4E6D-B093-89855736E5B0}" type="presOf" srcId="{0B3C4E65-EFDB-435A-9A4F-F26DFC609134}" destId="{B6E04BA7-1D7F-4D4C-A0EB-5838A483B0BE}" srcOrd="0" destOrd="0" presId="urn:microsoft.com/office/officeart/2005/8/layout/cycle1"/>
    <dgm:cxn modelId="{F90CAB1A-DC2D-400A-9D2F-AD9912FA02EB}" type="presOf" srcId="{500CED05-2714-41D1-B3FB-83E5B5C2A368}" destId="{42AE67C2-C9A0-4CED-9D4D-35B1E791AE0B}" srcOrd="0" destOrd="0" presId="urn:microsoft.com/office/officeart/2005/8/layout/cycle1"/>
    <dgm:cxn modelId="{D2BED51D-014E-4F3D-B11D-44185E002926}" type="presOf" srcId="{8911CAE6-7CDA-400F-9E31-382A21B9BA8F}" destId="{7290495A-944C-4770-8272-5A018B44A465}" srcOrd="0" destOrd="0" presId="urn:microsoft.com/office/officeart/2005/8/layout/cycle1"/>
    <dgm:cxn modelId="{52DB8363-2EED-4FBD-8CBE-9B3872C2E6FD}" type="presOf" srcId="{919489FB-08CA-48E1-880B-B8FEF1612925}" destId="{86A809C4-6E6E-4DE5-95D9-DF4E7B69B319}" srcOrd="0" destOrd="0" presId="urn:microsoft.com/office/officeart/2005/8/layout/cycle1"/>
    <dgm:cxn modelId="{157A4270-852D-4A52-9375-47ACDF3BE2D3}" type="presOf" srcId="{DA996974-6487-43F3-963E-EAF06A7901FF}" destId="{B2EE004B-AC17-4D05-9990-09800A9D6F41}" srcOrd="0" destOrd="0" presId="urn:microsoft.com/office/officeart/2005/8/layout/cycle1"/>
    <dgm:cxn modelId="{291E0991-023C-4C84-908F-BF08CBE9A105}" srcId="{DA996974-6487-43F3-963E-EAF06A7901FF}" destId="{8911CAE6-7CDA-400F-9E31-382A21B9BA8F}" srcOrd="0" destOrd="0" parTransId="{B01AE144-6FE1-4219-908B-EB91A643A62F}" sibTransId="{500CED05-2714-41D1-B3FB-83E5B5C2A368}"/>
    <dgm:cxn modelId="{FCDC379B-1322-40E5-81B4-7D44EEA5BBDC}" srcId="{DA996974-6487-43F3-963E-EAF06A7901FF}" destId="{45682AFF-55CB-4706-BE9C-9EA3E317859A}" srcOrd="3" destOrd="0" parTransId="{309283FB-A747-4F59-A0E1-5CC4B2849364}" sibTransId="{0B3C4E65-EFDB-435A-9A4F-F26DFC609134}"/>
    <dgm:cxn modelId="{C06B4C9E-A014-405B-98F6-76043A51E1CE}" type="presOf" srcId="{4B4232F5-C8F0-4F05-AADD-9A34B34D0EF6}" destId="{A2048F2A-FB47-4D4F-A422-85DB7A2077CB}" srcOrd="0" destOrd="0" presId="urn:microsoft.com/office/officeart/2005/8/layout/cycle1"/>
    <dgm:cxn modelId="{8C21CAA2-3CAC-4D90-B6B4-A0C3BF13D3C2}" type="presOf" srcId="{C8F55CB1-DB4D-4ED6-85D8-40DE928C29A1}" destId="{EB976925-0750-4755-AB48-13C0BD52F6E6}" srcOrd="0" destOrd="0" presId="urn:microsoft.com/office/officeart/2005/8/layout/cycle1"/>
    <dgm:cxn modelId="{294DC2CA-4828-4FBB-B628-A0D326142999}" srcId="{DA996974-6487-43F3-963E-EAF06A7901FF}" destId="{C8F55CB1-DB4D-4ED6-85D8-40DE928C29A1}" srcOrd="2" destOrd="0" parTransId="{06C544DE-E803-44B6-8B9B-1450FB2FD8CA}" sibTransId="{4B4232F5-C8F0-4F05-AADD-9A34B34D0EF6}"/>
    <dgm:cxn modelId="{8AF2F1E1-BD7D-4331-8E14-E70416878736}" type="presOf" srcId="{92FD07D0-E32D-405A-9B25-0496B287EA18}" destId="{3BDEA953-C157-4FEA-A5E8-B5BFACE866A0}" srcOrd="0" destOrd="0" presId="urn:microsoft.com/office/officeart/2005/8/layout/cycle1"/>
    <dgm:cxn modelId="{4E3313FB-03F0-44BB-9191-EDACD2344C3C}" srcId="{DA996974-6487-43F3-963E-EAF06A7901FF}" destId="{92FD07D0-E32D-405A-9B25-0496B287EA18}" srcOrd="1" destOrd="0" parTransId="{CD3B2352-C338-425E-871C-B6CA98C3AA1E}" sibTransId="{919489FB-08CA-48E1-880B-B8FEF1612925}"/>
    <dgm:cxn modelId="{C06BC2AE-570A-4490-8991-C59A4F64B98D}" type="presParOf" srcId="{B2EE004B-AC17-4D05-9990-09800A9D6F41}" destId="{F98E7456-6A80-4E6D-AA5C-EF1906D8DF65}" srcOrd="0" destOrd="0" presId="urn:microsoft.com/office/officeart/2005/8/layout/cycle1"/>
    <dgm:cxn modelId="{A430C37E-7C53-486B-9848-CE0D4628DC86}" type="presParOf" srcId="{B2EE004B-AC17-4D05-9990-09800A9D6F41}" destId="{7290495A-944C-4770-8272-5A018B44A465}" srcOrd="1" destOrd="0" presId="urn:microsoft.com/office/officeart/2005/8/layout/cycle1"/>
    <dgm:cxn modelId="{24DC04B7-DAA5-4751-B38C-8010FA70E659}" type="presParOf" srcId="{B2EE004B-AC17-4D05-9990-09800A9D6F41}" destId="{42AE67C2-C9A0-4CED-9D4D-35B1E791AE0B}" srcOrd="2" destOrd="0" presId="urn:microsoft.com/office/officeart/2005/8/layout/cycle1"/>
    <dgm:cxn modelId="{7FC95F1F-0F8C-4AF9-A15F-43EB1A3DE5CB}" type="presParOf" srcId="{B2EE004B-AC17-4D05-9990-09800A9D6F41}" destId="{A60F0743-B334-4917-8CB2-7086DCE5AA9F}" srcOrd="3" destOrd="0" presId="urn:microsoft.com/office/officeart/2005/8/layout/cycle1"/>
    <dgm:cxn modelId="{4E5B7EF0-01EE-490F-BF6D-2BE8419A2185}" type="presParOf" srcId="{B2EE004B-AC17-4D05-9990-09800A9D6F41}" destId="{3BDEA953-C157-4FEA-A5E8-B5BFACE866A0}" srcOrd="4" destOrd="0" presId="urn:microsoft.com/office/officeart/2005/8/layout/cycle1"/>
    <dgm:cxn modelId="{A37ABBA4-29AB-4726-8659-9ECC2CF9A5BD}" type="presParOf" srcId="{B2EE004B-AC17-4D05-9990-09800A9D6F41}" destId="{86A809C4-6E6E-4DE5-95D9-DF4E7B69B319}" srcOrd="5" destOrd="0" presId="urn:microsoft.com/office/officeart/2005/8/layout/cycle1"/>
    <dgm:cxn modelId="{7FAB0645-5468-467E-8B7B-23284F640224}" type="presParOf" srcId="{B2EE004B-AC17-4D05-9990-09800A9D6F41}" destId="{F97B1447-66F8-4395-A297-77EBC642B40B}" srcOrd="6" destOrd="0" presId="urn:microsoft.com/office/officeart/2005/8/layout/cycle1"/>
    <dgm:cxn modelId="{25B7ACBB-7695-4971-B046-EB4D19A92F5B}" type="presParOf" srcId="{B2EE004B-AC17-4D05-9990-09800A9D6F41}" destId="{EB976925-0750-4755-AB48-13C0BD52F6E6}" srcOrd="7" destOrd="0" presId="urn:microsoft.com/office/officeart/2005/8/layout/cycle1"/>
    <dgm:cxn modelId="{3D4D5331-B220-4557-8E95-7A7F6872B18C}" type="presParOf" srcId="{B2EE004B-AC17-4D05-9990-09800A9D6F41}" destId="{A2048F2A-FB47-4D4F-A422-85DB7A2077CB}" srcOrd="8" destOrd="0" presId="urn:microsoft.com/office/officeart/2005/8/layout/cycle1"/>
    <dgm:cxn modelId="{5595DAFE-8ACC-4996-8AF2-4ADCDD798135}" type="presParOf" srcId="{B2EE004B-AC17-4D05-9990-09800A9D6F41}" destId="{83EC2CBD-E2B8-416E-920C-97FCA9732781}" srcOrd="9" destOrd="0" presId="urn:microsoft.com/office/officeart/2005/8/layout/cycle1"/>
    <dgm:cxn modelId="{D4346437-CB11-49A1-9A43-9F309F3EE1CD}" type="presParOf" srcId="{B2EE004B-AC17-4D05-9990-09800A9D6F41}" destId="{E29B46D2-8AB6-4D65-91E4-64824D6AEC2E}" srcOrd="10" destOrd="0" presId="urn:microsoft.com/office/officeart/2005/8/layout/cycle1"/>
    <dgm:cxn modelId="{BC4C2410-A6AC-4AD8-9E5E-BB08F68A5482}" type="presParOf" srcId="{B2EE004B-AC17-4D05-9990-09800A9D6F41}" destId="{B6E04BA7-1D7F-4D4C-A0EB-5838A483B0BE}"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0495A-944C-4770-8272-5A018B44A465}">
      <dsp:nvSpPr>
        <dsp:cNvPr id="0" name=""/>
        <dsp:cNvSpPr/>
      </dsp:nvSpPr>
      <dsp:spPr>
        <a:xfrm>
          <a:off x="4662442" y="63180"/>
          <a:ext cx="1848133" cy="1326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Clinicians fails to recognize eating disorders in “atypical” populations</a:t>
          </a:r>
        </a:p>
      </dsp:txBody>
      <dsp:txXfrm>
        <a:off x="4662442" y="63180"/>
        <a:ext cx="1848133" cy="1326247"/>
      </dsp:txXfrm>
    </dsp:sp>
    <dsp:sp modelId="{42AE67C2-C9A0-4CED-9D4D-35B1E791AE0B}">
      <dsp:nvSpPr>
        <dsp:cNvPr id="0" name=""/>
        <dsp:cNvSpPr/>
      </dsp:nvSpPr>
      <dsp:spPr>
        <a:xfrm>
          <a:off x="2842303" y="117454"/>
          <a:ext cx="3264328" cy="3264328"/>
        </a:xfrm>
        <a:prstGeom prst="circularArrow">
          <a:avLst>
            <a:gd name="adj1" fmla="val 6901"/>
            <a:gd name="adj2" fmla="val 465287"/>
            <a:gd name="adj3" fmla="val 731276"/>
            <a:gd name="adj4" fmla="val 20697638"/>
            <a:gd name="adj5" fmla="val 8051"/>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BDEA953-C157-4FEA-A5E8-B5BFACE866A0}">
      <dsp:nvSpPr>
        <dsp:cNvPr id="0" name=""/>
        <dsp:cNvSpPr/>
      </dsp:nvSpPr>
      <dsp:spPr>
        <a:xfrm>
          <a:off x="4642760" y="2223076"/>
          <a:ext cx="1840589" cy="885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Those individuals further alienated from seeking help</a:t>
          </a:r>
        </a:p>
      </dsp:txBody>
      <dsp:txXfrm>
        <a:off x="4642760" y="2223076"/>
        <a:ext cx="1840589" cy="885717"/>
      </dsp:txXfrm>
    </dsp:sp>
    <dsp:sp modelId="{86A809C4-6E6E-4DE5-95D9-DF4E7B69B319}">
      <dsp:nvSpPr>
        <dsp:cNvPr id="0" name=""/>
        <dsp:cNvSpPr/>
      </dsp:nvSpPr>
      <dsp:spPr>
        <a:xfrm>
          <a:off x="2445765" y="593826"/>
          <a:ext cx="3264328" cy="3264328"/>
        </a:xfrm>
        <a:prstGeom prst="circularArrow">
          <a:avLst>
            <a:gd name="adj1" fmla="val 6901"/>
            <a:gd name="adj2" fmla="val 465287"/>
            <a:gd name="adj3" fmla="val 7410291"/>
            <a:gd name="adj4" fmla="val 2369535"/>
            <a:gd name="adj5" fmla="val 8051"/>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976925-0750-4755-AB48-13C0BD52F6E6}">
      <dsp:nvSpPr>
        <dsp:cNvPr id="0" name=""/>
        <dsp:cNvSpPr/>
      </dsp:nvSpPr>
      <dsp:spPr>
        <a:xfrm>
          <a:off x="1383966" y="1968608"/>
          <a:ext cx="2149961" cy="130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Clinical presentation of individuals with eating disorders stays homogenous (not diverse)</a:t>
          </a:r>
        </a:p>
      </dsp:txBody>
      <dsp:txXfrm>
        <a:off x="1383966" y="1968608"/>
        <a:ext cx="2149961" cy="1300866"/>
      </dsp:txXfrm>
    </dsp:sp>
    <dsp:sp modelId="{A2048F2A-FB47-4D4F-A422-85DB7A2077CB}">
      <dsp:nvSpPr>
        <dsp:cNvPr id="0" name=""/>
        <dsp:cNvSpPr/>
      </dsp:nvSpPr>
      <dsp:spPr>
        <a:xfrm>
          <a:off x="1938413" y="82934"/>
          <a:ext cx="3264328" cy="3264328"/>
        </a:xfrm>
        <a:prstGeom prst="circularArrow">
          <a:avLst>
            <a:gd name="adj1" fmla="val 6901"/>
            <a:gd name="adj2" fmla="val 465287"/>
            <a:gd name="adj3" fmla="val 11994849"/>
            <a:gd name="adj4" fmla="val 10168623"/>
            <a:gd name="adj5" fmla="val 8051"/>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9B46D2-8AB6-4D65-91E4-64824D6AEC2E}">
      <dsp:nvSpPr>
        <dsp:cNvPr id="0" name=""/>
        <dsp:cNvSpPr/>
      </dsp:nvSpPr>
      <dsp:spPr>
        <a:xfrm>
          <a:off x="1493671" y="241403"/>
          <a:ext cx="2102456" cy="82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Existence of stereotypes, re: those affected by EDs</a:t>
          </a:r>
        </a:p>
      </dsp:txBody>
      <dsp:txXfrm>
        <a:off x="1493671" y="241403"/>
        <a:ext cx="2102456" cy="829108"/>
      </dsp:txXfrm>
    </dsp:sp>
    <dsp:sp modelId="{B6E04BA7-1D7F-4D4C-A0EB-5838A483B0BE}">
      <dsp:nvSpPr>
        <dsp:cNvPr id="0" name=""/>
        <dsp:cNvSpPr/>
      </dsp:nvSpPr>
      <dsp:spPr>
        <a:xfrm>
          <a:off x="2377863" y="-519461"/>
          <a:ext cx="3264328" cy="3264328"/>
        </a:xfrm>
        <a:prstGeom prst="circularArrow">
          <a:avLst>
            <a:gd name="adj1" fmla="val 6901"/>
            <a:gd name="adj2" fmla="val 465287"/>
            <a:gd name="adj3" fmla="val 18187527"/>
            <a:gd name="adj4" fmla="val 13132779"/>
            <a:gd name="adj5" fmla="val 8051"/>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47e4211b3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47e4211b3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47e4211b3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47e4211b3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23772a61bfa8c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23772a61bfa8c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6673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23772a61bfa8c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23772a61bfa8c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47e4211b3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47e4211b3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47e4211b3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47e4211b3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47e4211b3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47e4211b3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47e4211b3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47e4211b3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01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47e4211b3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47e4211b3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670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47e4211b3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47e4211b3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54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47e4211b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47e4211b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47e4211b3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47e4211b3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614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47e4211b3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47e4211b3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47e4211b3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47e4211b3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908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fd58fd84c0b659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fd58fd84c0b659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47e4211b3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47e4211b3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969e0af32828d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969e0af32828dd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a0766291655d8e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a0766291655d8e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7e4211b3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7e4211b3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47e4211b3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47e4211b3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47e4211b3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47e4211b3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47e4211b3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47e4211b3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47e4211b3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47e4211b3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47e4211b3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47e4211b3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37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47e4211b3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47e4211b3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47e4211b3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47e4211b3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47e4211b3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47e4211b3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47e4211b3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47e4211b3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47e4211b3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47e4211b3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47e4211b3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47e4211b3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210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4958861" y="521677"/>
            <a:ext cx="3124200" cy="1726864"/>
          </a:xfrm>
        </p:spPr>
        <p:txBody>
          <a:bodyPr anchor="b">
            <a:normAutofit/>
          </a:bodyPr>
          <a:lstStyle>
            <a:lvl1pPr algn="ctr">
              <a:lnSpc>
                <a:spcPct val="100000"/>
              </a:lnSpc>
              <a:defRPr sz="375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4900248" y="2508097"/>
            <a:ext cx="3253155" cy="1241822"/>
          </a:xfrm>
        </p:spPr>
        <p:txBody>
          <a:bodyPr>
            <a:normAutofit/>
          </a:bodyPr>
          <a:lstStyle>
            <a:lvl1pPr marL="0" indent="0" algn="ctr">
              <a:lnSpc>
                <a:spcPct val="110000"/>
              </a:lnSpc>
              <a:buNone/>
              <a:defRPr sz="21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2/25/2021</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472716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01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430215" y="1025770"/>
            <a:ext cx="6342185" cy="1404479"/>
          </a:xfrm>
        </p:spPr>
        <p:txBody>
          <a:bodyPr anchor="b">
            <a:normAutofit/>
          </a:bodyPr>
          <a:lstStyle>
            <a:lvl1pPr algn="l">
              <a:lnSpc>
                <a:spcPct val="100000"/>
              </a:lnSpc>
              <a:defRPr sz="375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430216" y="2600419"/>
            <a:ext cx="5650523" cy="1067441"/>
          </a:xfrm>
        </p:spPr>
        <p:txBody>
          <a:bodyPr>
            <a:normAutofit/>
          </a:bodyPr>
          <a:lstStyle>
            <a:lvl1pPr marL="0" indent="0" algn="l">
              <a:lnSpc>
                <a:spcPct val="110000"/>
              </a:lnSpc>
              <a:buNone/>
              <a:defRPr sz="21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2/25/2021</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998296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628650" y="273844"/>
            <a:ext cx="7886700" cy="681587"/>
          </a:xfrm>
        </p:spPr>
        <p:txBody>
          <a:bodyPr>
            <a:normAutofit/>
          </a:bodyPr>
          <a:lstStyle>
            <a:lvl1pPr>
              <a:defRPr sz="33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628650" y="1234403"/>
            <a:ext cx="7886700" cy="3263504"/>
          </a:xfrm>
        </p:spPr>
        <p:txBody>
          <a:bodyPr/>
          <a:lstStyle>
            <a:lvl1pPr>
              <a:lnSpc>
                <a:spcPct val="110000"/>
              </a:lnSpc>
              <a:defRPr sz="1800"/>
            </a:lvl1pPr>
            <a:lvl2pPr>
              <a:lnSpc>
                <a:spcPct val="110000"/>
              </a:lnSpc>
              <a:defRPr sz="1650"/>
            </a:lvl2pPr>
            <a:lvl3pPr>
              <a:lnSpc>
                <a:spcPct val="110000"/>
              </a:lnSpc>
              <a:defRPr sz="1500"/>
            </a:lvl3pPr>
            <a:lvl4pPr>
              <a:lnSpc>
                <a:spcPct val="110000"/>
              </a:lnSpc>
              <a:defRPr sz="1500"/>
            </a:lvl4pPr>
            <a:lvl5pPr>
              <a:lnSpc>
                <a:spcPct val="1100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2/25/2021</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836301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628650" y="1228940"/>
            <a:ext cx="3886200" cy="3263504"/>
          </a:xfrm>
        </p:spPr>
        <p:txBody>
          <a:bodyPr/>
          <a:lstStyle>
            <a:lvl1pPr>
              <a:lnSpc>
                <a:spcPct val="110000"/>
              </a:lnSpc>
              <a:defRPr sz="1650"/>
            </a:lvl1pPr>
            <a:lvl2pPr>
              <a:lnSpc>
                <a:spcPct val="110000"/>
              </a:lnSpc>
              <a:defRPr sz="1500"/>
            </a:lvl2pPr>
            <a:lvl3pPr>
              <a:lnSpc>
                <a:spcPct val="110000"/>
              </a:lnSpc>
              <a:defRPr sz="1350"/>
            </a:lvl3pPr>
            <a:lvl4pPr>
              <a:lnSpc>
                <a:spcPct val="110000"/>
              </a:lnSpc>
              <a:defRPr sz="1350"/>
            </a:lvl4pPr>
            <a:lvl5pPr>
              <a:lnSpc>
                <a:spcPct val="110000"/>
              </a:lnSpc>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6FC94B80-BBFC-4FB8-AF92-618D199FD7E8}" type="datetimeFigureOut">
              <a:rPr lang="en-US" smtClean="0"/>
              <a:t>2/25/2021</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628650" y="273844"/>
            <a:ext cx="7886700" cy="681587"/>
          </a:xfrm>
        </p:spPr>
        <p:txBody>
          <a:bodyPr>
            <a:normAutofit/>
          </a:bodyPr>
          <a:lstStyle>
            <a:lvl1pPr>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874787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628650" y="552817"/>
            <a:ext cx="7886700" cy="461231"/>
          </a:xfrm>
        </p:spPr>
        <p:txBody>
          <a:bodyPr>
            <a:normAutofit/>
          </a:bodyPr>
          <a:lstStyle>
            <a:lvl1pPr>
              <a:defRPr sz="33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628650" y="1166446"/>
            <a:ext cx="7886700" cy="3143891"/>
          </a:xfrm>
        </p:spPr>
        <p:txBody>
          <a:bodyPr/>
          <a:lstStyle>
            <a:lvl1pPr>
              <a:lnSpc>
                <a:spcPct val="110000"/>
              </a:lnSpc>
              <a:defRPr sz="1800"/>
            </a:lvl1pPr>
            <a:lvl2pPr>
              <a:lnSpc>
                <a:spcPct val="110000"/>
              </a:lnSpc>
              <a:defRPr sz="1650"/>
            </a:lvl2pPr>
            <a:lvl3pPr>
              <a:lnSpc>
                <a:spcPct val="110000"/>
              </a:lnSpc>
              <a:defRPr sz="1500"/>
            </a:lvl3pPr>
            <a:lvl4pPr>
              <a:lnSpc>
                <a:spcPct val="110000"/>
              </a:lnSpc>
              <a:defRPr sz="1500"/>
            </a:lvl4pPr>
            <a:lvl5pPr>
              <a:lnSpc>
                <a:spcPct val="1100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2/25/2021</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709246" y="1014047"/>
            <a:ext cx="780610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5972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629842" y="1139064"/>
            <a:ext cx="3868340" cy="42322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629842" y="1562289"/>
            <a:ext cx="3868340" cy="2763441"/>
          </a:xfrm>
        </p:spPr>
        <p:txBody>
          <a:bodyPr/>
          <a:lstStyle>
            <a:lvl1pPr>
              <a:lnSpc>
                <a:spcPct val="110000"/>
              </a:lnSpc>
              <a:defRPr/>
            </a:lvl1pPr>
            <a:lvl2pPr>
              <a:lnSpc>
                <a:spcPct val="110000"/>
              </a:lnSpc>
              <a:defRPr/>
            </a:lvl2pPr>
            <a:lvl3pPr>
              <a:lnSpc>
                <a:spcPct val="110000"/>
              </a:lnSpc>
              <a:defRPr sz="1350"/>
            </a:lvl3pPr>
            <a:lvl4pPr>
              <a:lnSpc>
                <a:spcPct val="110000"/>
              </a:lnSpc>
              <a:defRPr sz="1350"/>
            </a:lvl4pPr>
            <a:lvl5pPr>
              <a:lnSpc>
                <a:spcPct val="110000"/>
              </a:lnSpc>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4629150" y="1139064"/>
            <a:ext cx="3887391" cy="4232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4629150" y="1562289"/>
            <a:ext cx="3887391" cy="2763441"/>
          </a:xfrm>
        </p:spPr>
        <p:txBody>
          <a:bodyPr/>
          <a:lstStyle>
            <a:lvl1pPr>
              <a:lnSpc>
                <a:spcPct val="110000"/>
              </a:lnSpc>
              <a:defRPr/>
            </a:lvl1pPr>
            <a:lvl2pPr>
              <a:lnSpc>
                <a:spcPct val="110000"/>
              </a:lnSpc>
              <a:defRPr/>
            </a:lvl2pPr>
            <a:lvl3pPr>
              <a:lnSpc>
                <a:spcPct val="110000"/>
              </a:lnSpc>
              <a:defRPr sz="1350"/>
            </a:lvl3pPr>
            <a:lvl4pPr>
              <a:lnSpc>
                <a:spcPct val="110000"/>
              </a:lnSpc>
              <a:defRPr sz="1350"/>
            </a:lvl4pPr>
            <a:lvl5pPr>
              <a:lnSpc>
                <a:spcPct val="110000"/>
              </a:lnSpc>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6FC94B80-BBFC-4FB8-AF92-618D199FD7E8}" type="datetimeFigureOut">
              <a:rPr lang="en-US" smtClean="0"/>
              <a:t>2/25/2021</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628650" y="552817"/>
            <a:ext cx="7886700" cy="461231"/>
          </a:xfrm>
        </p:spPr>
        <p:txBody>
          <a:bodyPr/>
          <a:lstStyle>
            <a:lvl1pPr>
              <a:defRPr sz="33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709246" y="1014047"/>
            <a:ext cx="780610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37492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629841" y="652650"/>
            <a:ext cx="2949178" cy="802481"/>
          </a:xfrm>
        </p:spPr>
        <p:txBody>
          <a:bodyPr anchor="b">
            <a:normAutofit/>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3885009" y="652650"/>
            <a:ext cx="4629150" cy="3749091"/>
          </a:xfrm>
        </p:spPr>
        <p:txBody>
          <a:bodyPr/>
          <a:lstStyle>
            <a:lvl1pPr>
              <a:lnSpc>
                <a:spcPct val="110000"/>
              </a:lnSpc>
              <a:defRPr sz="2100"/>
            </a:lvl1pPr>
            <a:lvl2pPr>
              <a:lnSpc>
                <a:spcPct val="110000"/>
              </a:lnSpc>
              <a:defRPr sz="1800"/>
            </a:lvl2pPr>
            <a:lvl3pPr>
              <a:lnSpc>
                <a:spcPct val="110000"/>
              </a:lnSpc>
              <a:defRPr sz="1650"/>
            </a:lvl3pPr>
            <a:lvl4pPr>
              <a:lnSpc>
                <a:spcPct val="110000"/>
              </a:lnSpc>
              <a:defRPr sz="1500"/>
            </a:lvl4pPr>
            <a:lvl5pPr>
              <a:lnSpc>
                <a:spcPct val="110000"/>
              </a:lnSpc>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629841" y="1543050"/>
            <a:ext cx="2949178" cy="2858691"/>
          </a:xfrm>
        </p:spPr>
        <p:txBody>
          <a:bodyPr/>
          <a:lstStyle>
            <a:lvl1pPr marL="0" indent="0">
              <a:lnSpc>
                <a:spcPct val="11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6FC94B80-BBFC-4FB8-AF92-618D199FD7E8}" type="datetimeFigureOut">
              <a:rPr lang="en-US" smtClean="0"/>
              <a:t>2/25/2021</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781133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7619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9910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75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6FC94B80-BBFC-4FB8-AF92-618D199FD7E8}" type="datetimeFigureOut">
              <a:rPr lang="en-US" smtClean="0"/>
              <a:t>2/25/2021</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75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83647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685800" rtl="0" eaLnBrk="1" latinLnBrk="0" hangingPunct="1">
        <a:lnSpc>
          <a:spcPct val="90000"/>
        </a:lnSpc>
        <a:spcBef>
          <a:spcPct val="0"/>
        </a:spcBef>
        <a:buNone/>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n_ECUk6uc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k-deer.com/blogs/news/meet-shira-ros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nationaleatingdisorders.org/weight-stigma" TargetMode="External"/><Relationship Id="rId7" Type="http://schemas.openxmlformats.org/officeDocument/2006/relationships/hyperlink" Target="https://medium.com/@emily.cutler/the-need-for-size-equality-in-the-mental-health-recovery-movement-ways-that-peer-recovery-effb3d80beba"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naafa.org/facts1" TargetMode="External"/><Relationship Id="rId5" Type="http://schemas.openxmlformats.org/officeDocument/2006/relationships/hyperlink" Target="https://www.obesityaction.org/get-educated/public-resources/brochures-guides/understanding-obesity-stigma-brochure/" TargetMode="External"/><Relationship Id="rId4" Type="http://schemas.openxmlformats.org/officeDocument/2006/relationships/hyperlink" Target="https://www.nationaleatingdisorders.org/statistics-research-eating-disorder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hristyharrison.com/foodpsych"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www.nationaleatingdisorders.org/" TargetMode="External"/><Relationship Id="rId4" Type="http://schemas.openxmlformats.org/officeDocument/2006/relationships/hyperlink" Target="https://www.sizediversityandhealth.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lindobacon.com/body-respect-book/"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christyharrison.com/book-anti-diet-intuitive-eating-christy-harrison" TargetMode="External"/><Relationship Id="rId4" Type="http://schemas.openxmlformats.org/officeDocument/2006/relationships/hyperlink" Target="https://www.amazon.com/Body-Not-Apology-Radical-Self-Love/dp/162656976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4958861" y="1459931"/>
            <a:ext cx="3124200" cy="17268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Impact of Weight Stigma on Mental Health</a:t>
            </a:r>
            <a:endParaRPr dirty="0"/>
          </a:p>
        </p:txBody>
      </p:sp>
      <p:sp>
        <p:nvSpPr>
          <p:cNvPr id="68" name="Google Shape;68;p13"/>
          <p:cNvSpPr txBox="1">
            <a:spLocks noGrp="1"/>
          </p:cNvSpPr>
          <p:nvPr>
            <p:ph type="subTitle" idx="1"/>
          </p:nvPr>
        </p:nvSpPr>
        <p:spPr>
          <a:xfrm>
            <a:off x="4900248" y="3589475"/>
            <a:ext cx="3253155" cy="124182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By Shira Collings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Some Statistics</a:t>
            </a:r>
            <a:endParaRPr sz="3600" dirty="0"/>
          </a:p>
        </p:txBody>
      </p:sp>
      <p:sp>
        <p:nvSpPr>
          <p:cNvPr id="110" name="Google Shape;110;p20"/>
          <p:cNvSpPr txBox="1">
            <a:spLocks noGrp="1"/>
          </p:cNvSpPr>
          <p:nvPr>
            <p:ph idx="1"/>
          </p:nvPr>
        </p:nvSpPr>
        <p:spPr>
          <a:xfrm>
            <a:off x="628650" y="1234402"/>
            <a:ext cx="7886700" cy="3635253"/>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2400" dirty="0"/>
              <a:t>The best-known environmental contributor to the development of eating disorders is the </a:t>
            </a:r>
            <a:r>
              <a:rPr lang="en" sz="2400" b="1" dirty="0"/>
              <a:t>sociocultural idealization of thinness.</a:t>
            </a:r>
            <a:endParaRPr sz="2400" b="1" dirty="0"/>
          </a:p>
          <a:p>
            <a:pPr marL="457200" lvl="0" indent="-317500" algn="l" rtl="0">
              <a:spcBef>
                <a:spcPts val="0"/>
              </a:spcBef>
              <a:spcAft>
                <a:spcPts val="0"/>
              </a:spcAft>
              <a:buSzPts val="1400"/>
              <a:buChar char="●"/>
            </a:pPr>
            <a:r>
              <a:rPr lang="en" sz="2400" b="1" dirty="0"/>
              <a:t>40-60% of elementary school girls (ages 6-12) </a:t>
            </a:r>
            <a:r>
              <a:rPr lang="en" sz="2400" dirty="0"/>
              <a:t>are concerned about their weight.</a:t>
            </a:r>
            <a:endParaRPr sz="2400" dirty="0"/>
          </a:p>
          <a:p>
            <a:pPr marL="457200" lvl="0" indent="-317500" algn="l" rtl="0">
              <a:spcBef>
                <a:spcPts val="0"/>
              </a:spcBef>
              <a:spcAft>
                <a:spcPts val="0"/>
              </a:spcAft>
              <a:buSzPts val="1400"/>
              <a:buChar char="●"/>
            </a:pPr>
            <a:r>
              <a:rPr lang="en" sz="2400" b="1" dirty="0"/>
              <a:t>62.3% of teenage girls and 28.8% of teenage boys </a:t>
            </a:r>
            <a:r>
              <a:rPr lang="en" sz="2400" dirty="0"/>
              <a:t>report trying to lose weight.</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More</a:t>
            </a:r>
            <a:r>
              <a:rPr lang="en" sz="3600" dirty="0"/>
              <a:t> Statistics</a:t>
            </a:r>
            <a:endParaRPr sz="3600" dirty="0"/>
          </a:p>
        </p:txBody>
      </p:sp>
      <p:sp>
        <p:nvSpPr>
          <p:cNvPr id="110" name="Google Shape;110;p20"/>
          <p:cNvSpPr txBox="1">
            <a:spLocks noGrp="1"/>
          </p:cNvSpPr>
          <p:nvPr>
            <p:ph idx="1"/>
          </p:nvPr>
        </p:nvSpPr>
        <p:spPr>
          <a:xfrm>
            <a:off x="628650" y="1234402"/>
            <a:ext cx="7886700" cy="3635253"/>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2000" dirty="0"/>
              <a:t>Over one-half of teenage girls and nearly one-third of teenage boys </a:t>
            </a:r>
            <a:r>
              <a:rPr lang="en" sz="2000" b="1" dirty="0"/>
              <a:t>engage in disordered eating behaviors </a:t>
            </a:r>
            <a:r>
              <a:rPr lang="en" sz="2000" dirty="0"/>
              <a:t>including skipping meals, fasting, smoking cigarettes for weight loss, vomiting, and taking laxatives.</a:t>
            </a:r>
            <a:endParaRPr sz="2000" dirty="0"/>
          </a:p>
          <a:p>
            <a:pPr marL="457200" lvl="0" indent="-317500" algn="l" rtl="0">
              <a:spcBef>
                <a:spcPts val="0"/>
              </a:spcBef>
              <a:spcAft>
                <a:spcPts val="0"/>
              </a:spcAft>
              <a:buSzPts val="1400"/>
              <a:buChar char="●"/>
            </a:pPr>
            <a:r>
              <a:rPr lang="en" sz="2000" b="1" dirty="0"/>
              <a:t>13.2% of girls develop an eating disorder by age 20. </a:t>
            </a:r>
            <a:r>
              <a:rPr lang="en" sz="2000" dirty="0"/>
              <a:t>Among adolescent males, the prevalence of eating disorders is 1.2% at 14 years, 2.6% at 17 years, and 2.9% at 20 years.</a:t>
            </a:r>
            <a:endParaRPr sz="2000" dirty="0"/>
          </a:p>
          <a:p>
            <a:pPr marL="457200" lvl="0" indent="-317500" algn="l" rtl="0">
              <a:spcBef>
                <a:spcPts val="0"/>
              </a:spcBef>
              <a:spcAft>
                <a:spcPts val="0"/>
              </a:spcAft>
              <a:buSzPts val="1400"/>
              <a:buChar char="●"/>
            </a:pPr>
            <a:r>
              <a:rPr lang="en" sz="2000" dirty="0"/>
              <a:t>1 in 8 adults have had </a:t>
            </a:r>
            <a:r>
              <a:rPr lang="en" sz="2000" b="1" dirty="0"/>
              <a:t>suicidal thoughts </a:t>
            </a:r>
            <a:r>
              <a:rPr lang="en" sz="2000" dirty="0"/>
              <a:t>due to negative body image.</a:t>
            </a:r>
            <a:endParaRPr sz="2000" dirty="0"/>
          </a:p>
        </p:txBody>
      </p:sp>
    </p:spTree>
    <p:extLst>
      <p:ext uri="{BB962C8B-B14F-4D97-AF65-F5344CB8AC3E}">
        <p14:creationId xmlns:p14="http://schemas.microsoft.com/office/powerpoint/2010/main" val="90703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3200" dirty="0"/>
              <a:t>More Information on Eating Disorders</a:t>
            </a:r>
            <a:endParaRPr lang="en-US" sz="3200" dirty="0"/>
          </a:p>
        </p:txBody>
      </p:sp>
      <p:sp>
        <p:nvSpPr>
          <p:cNvPr id="116" name="Google Shape;116;p21"/>
          <p:cNvSpPr txBox="1">
            <a:spLocks noGrp="1"/>
          </p:cNvSpPr>
          <p:nvPr>
            <p:ph idx="1"/>
          </p:nvPr>
        </p:nvSpPr>
        <p:spPr>
          <a:xfrm>
            <a:off x="628650" y="1234402"/>
            <a:ext cx="7886700" cy="3635253"/>
          </a:xfrm>
        </p:spPr>
        <p:txBody>
          <a:bodyPr spcFirstLastPara="1" lIns="91425" tIns="91425" rIns="91425" bIns="91425" anchorCtr="0">
            <a:normAutofit lnSpcReduction="10000"/>
          </a:bodyPr>
          <a:lstStyle/>
          <a:p>
            <a:pPr marL="457200" lvl="0" indent="-323850" rtl="0">
              <a:spcBef>
                <a:spcPts val="0"/>
              </a:spcBef>
              <a:spcAft>
                <a:spcPts val="600"/>
              </a:spcAft>
              <a:buSzPts val="1500"/>
              <a:buChar char="●"/>
            </a:pPr>
            <a:r>
              <a:rPr lang="en-US" sz="2000" dirty="0"/>
              <a:t>Eating disorders are the </a:t>
            </a:r>
            <a:r>
              <a:rPr lang="en-US" sz="2000" b="1" dirty="0"/>
              <a:t>second deadliest mental health condition</a:t>
            </a:r>
            <a:r>
              <a:rPr lang="en-US" sz="2000" dirty="0"/>
              <a:t> (surpassed only by opioid use disorder).</a:t>
            </a:r>
          </a:p>
          <a:p>
            <a:pPr marL="457200" lvl="0" indent="-323850" rtl="0">
              <a:spcBef>
                <a:spcPts val="0"/>
              </a:spcBef>
              <a:spcAft>
                <a:spcPts val="600"/>
              </a:spcAft>
              <a:buSzPts val="1500"/>
              <a:buChar char="●"/>
            </a:pPr>
            <a:r>
              <a:rPr lang="en-US" sz="2000" dirty="0"/>
              <a:t>People with eating disorders </a:t>
            </a:r>
            <a:r>
              <a:rPr lang="en-US" sz="2000" b="1" dirty="0"/>
              <a:t>of all sizes </a:t>
            </a:r>
            <a:r>
              <a:rPr lang="en-US" sz="2000" dirty="0"/>
              <a:t>are at increased risk of a wide variety of </a:t>
            </a:r>
            <a:r>
              <a:rPr lang="en-US" sz="2000" b="1" dirty="0"/>
              <a:t>physical and neurological health complications </a:t>
            </a:r>
            <a:r>
              <a:rPr lang="en-US" sz="2000" dirty="0"/>
              <a:t>including heart failure, heart problems, kidney failure, GI problems, osteoporosis, insomnia, memory loss, and cognitive impairments.</a:t>
            </a:r>
          </a:p>
          <a:p>
            <a:pPr marL="457200" lvl="0" indent="-323850" rtl="0">
              <a:spcBef>
                <a:spcPts val="0"/>
              </a:spcBef>
              <a:spcAft>
                <a:spcPts val="600"/>
              </a:spcAft>
              <a:buSzPts val="1500"/>
              <a:buChar char="●"/>
            </a:pPr>
            <a:r>
              <a:rPr lang="en-US" sz="2000" dirty="0"/>
              <a:t>Eating disorders often lead to increased </a:t>
            </a:r>
            <a:r>
              <a:rPr lang="en-US" sz="2000" b="1" dirty="0"/>
              <a:t>depression and anxiety </a:t>
            </a:r>
            <a:r>
              <a:rPr lang="en-US" sz="2000" dirty="0"/>
              <a:t>and can even induce paranoia and psychosis.</a:t>
            </a:r>
          </a:p>
          <a:p>
            <a:pPr marL="457200" lvl="0" indent="-323850" rtl="0">
              <a:spcBef>
                <a:spcPts val="0"/>
              </a:spcBef>
              <a:spcAft>
                <a:spcPts val="600"/>
              </a:spcAft>
              <a:buSzPts val="1500"/>
              <a:buChar char="●"/>
            </a:pPr>
            <a:r>
              <a:rPr lang="en-US" sz="2000" dirty="0"/>
              <a:t>People with eating disorders face a </a:t>
            </a:r>
            <a:r>
              <a:rPr lang="en-US" sz="2000" b="1" dirty="0"/>
              <a:t>high risk of suicide</a:t>
            </a:r>
            <a:r>
              <a:rPr lang="en-US" sz="20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3000" dirty="0"/>
              <a:t>Weight Stigma &amp; Marginalized Identities</a:t>
            </a:r>
            <a:endParaRPr lang="en-US" sz="3000" dirty="0"/>
          </a:p>
        </p:txBody>
      </p:sp>
      <p:sp>
        <p:nvSpPr>
          <p:cNvPr id="122" name="Google Shape;122;p22"/>
          <p:cNvSpPr txBox="1">
            <a:spLocks noGrp="1"/>
          </p:cNvSpPr>
          <p:nvPr>
            <p:ph idx="1"/>
          </p:nvPr>
        </p:nvSpPr>
        <p:spPr>
          <a:xfrm>
            <a:off x="628650" y="1234402"/>
            <a:ext cx="7886700" cy="3635253"/>
          </a:xfrm>
        </p:spPr>
        <p:txBody>
          <a:bodyPr spcFirstLastPara="1" lIns="91425" tIns="91425" rIns="91425" bIns="91425" anchorCtr="0">
            <a:normAutofit fontScale="92500"/>
          </a:bodyPr>
          <a:lstStyle/>
          <a:p>
            <a:pPr marL="457200" lvl="0" indent="-330200" rtl="0">
              <a:spcBef>
                <a:spcPts val="0"/>
              </a:spcBef>
              <a:spcAft>
                <a:spcPts val="600"/>
              </a:spcAft>
              <a:buSzPts val="1600"/>
              <a:buChar char="●"/>
            </a:pPr>
            <a:r>
              <a:rPr lang="en-US" sz="2400" dirty="0"/>
              <a:t>Weight stigma </a:t>
            </a:r>
            <a:r>
              <a:rPr lang="en-US" sz="2400" b="1" dirty="0"/>
              <a:t>disproportionately impacts people in minority groups</a:t>
            </a:r>
            <a:r>
              <a:rPr lang="en-US" sz="2400" dirty="0"/>
              <a:t>, including people of color, LGBTQ people, disabled people, women, and trans people.</a:t>
            </a:r>
          </a:p>
          <a:p>
            <a:pPr marL="457200" lvl="0" indent="-330200" rtl="0">
              <a:spcBef>
                <a:spcPts val="0"/>
              </a:spcBef>
              <a:spcAft>
                <a:spcPts val="600"/>
              </a:spcAft>
              <a:buSzPts val="1600"/>
              <a:buChar char="●"/>
            </a:pPr>
            <a:r>
              <a:rPr lang="en-US" sz="2400" dirty="0"/>
              <a:t>Weight stigma is </a:t>
            </a:r>
            <a:r>
              <a:rPr lang="en-US" sz="2400" b="1" dirty="0"/>
              <a:t>rooted in racism and patriarchy </a:t>
            </a:r>
            <a:r>
              <a:rPr lang="en-US" sz="2400" dirty="0"/>
              <a:t>and is used to justify these forms of oppression. </a:t>
            </a:r>
          </a:p>
          <a:p>
            <a:pPr marL="457200" lvl="0" indent="-330200" rtl="0">
              <a:spcBef>
                <a:spcPts val="0"/>
              </a:spcBef>
              <a:spcAft>
                <a:spcPts val="600"/>
              </a:spcAft>
              <a:buSzPts val="1600"/>
              <a:buChar char="●"/>
            </a:pPr>
            <a:r>
              <a:rPr lang="en-US" sz="2400" dirty="0"/>
              <a:t>Disordered eating is </a:t>
            </a:r>
            <a:r>
              <a:rPr lang="en-US" sz="2400" b="1" dirty="0"/>
              <a:t>under-recognized in minority groups</a:t>
            </a:r>
            <a:r>
              <a:rPr lang="en-US" sz="2400" dirty="0"/>
              <a:t>. People of color and LGBTQ people are less likely to receive treatment.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p:txBody>
          <a:bodyPr spcFirstLastPara="1" lIns="91425" tIns="91425" rIns="91425" bIns="91425" anchor="b" anchorCtr="0">
            <a:noAutofit/>
          </a:bodyPr>
          <a:lstStyle/>
          <a:p>
            <a:pPr marL="0" lvl="0" indent="0" rtl="0">
              <a:spcBef>
                <a:spcPts val="0"/>
              </a:spcBef>
              <a:spcAft>
                <a:spcPts val="0"/>
              </a:spcAft>
              <a:buNone/>
            </a:pPr>
            <a:r>
              <a:rPr lang="en-US" sz="3400" dirty="0"/>
              <a:t>The Social Determinants of Health</a:t>
            </a:r>
          </a:p>
        </p:txBody>
      </p:sp>
      <p:sp>
        <p:nvSpPr>
          <p:cNvPr id="128" name="Google Shape;128;p23"/>
          <p:cNvSpPr txBox="1">
            <a:spLocks noGrp="1"/>
          </p:cNvSpPr>
          <p:nvPr>
            <p:ph idx="1"/>
          </p:nvPr>
        </p:nvSpPr>
        <p:spPr>
          <a:xfrm>
            <a:off x="628649" y="1234402"/>
            <a:ext cx="8227415" cy="3544331"/>
          </a:xfrm>
        </p:spPr>
        <p:txBody>
          <a:bodyPr spcFirstLastPara="1" lIns="91425" tIns="91425" rIns="91425" bIns="91425" anchorCtr="0">
            <a:normAutofit/>
          </a:bodyPr>
          <a:lstStyle/>
          <a:p>
            <a:pPr marL="0" lvl="0" indent="0" rtl="0">
              <a:lnSpc>
                <a:spcPct val="100000"/>
              </a:lnSpc>
              <a:spcBef>
                <a:spcPts val="0"/>
              </a:spcBef>
              <a:spcAft>
                <a:spcPts val="1600"/>
              </a:spcAft>
              <a:buNone/>
            </a:pPr>
            <a:r>
              <a:rPr lang="en" sz="2400" b="1" dirty="0"/>
              <a:t>Social &amp; economic factors (e.g., race, gender, income, disability, etc.) have a greater impact on health than individual behaviors. </a:t>
            </a:r>
            <a:r>
              <a:rPr lang="en" sz="2400" dirty="0"/>
              <a:t>Promoting weight loss as a solution to mental and physical health problems may come at the cost of addressing social injustices/inequities underlying these issues. </a:t>
            </a:r>
            <a:endParaRPr lang="en-US" sz="2400" dirty="0"/>
          </a:p>
        </p:txBody>
      </p:sp>
    </p:spTree>
    <p:extLst>
      <p:ext uri="{BB962C8B-B14F-4D97-AF65-F5344CB8AC3E}">
        <p14:creationId xmlns:p14="http://schemas.microsoft.com/office/powerpoint/2010/main" val="4110375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p:txBody>
          <a:bodyPr spcFirstLastPara="1" lIns="91425" tIns="91425" rIns="91425" bIns="91425" anchor="b" anchorCtr="0">
            <a:noAutofit/>
          </a:bodyPr>
          <a:lstStyle/>
          <a:p>
            <a:pPr marL="0" lvl="0" indent="0" rtl="0">
              <a:spcBef>
                <a:spcPts val="0"/>
              </a:spcBef>
              <a:spcAft>
                <a:spcPts val="0"/>
              </a:spcAft>
              <a:buNone/>
            </a:pPr>
            <a:r>
              <a:rPr lang="en-US" sz="3400" dirty="0"/>
              <a:t>What Affects Health?</a:t>
            </a:r>
          </a:p>
        </p:txBody>
      </p:sp>
      <p:pic>
        <p:nvPicPr>
          <p:cNvPr id="129" name="Google Shape;129;p23" descr="Researchers at the University of Wisconsin Population Health Institute estimated the percentage of people's health--including length and quality of life--that is affected by factors that can be changed or modified (i.e., excluding genetics)."/>
          <p:cNvPicPr preferRelativeResize="0"/>
          <p:nvPr/>
        </p:nvPicPr>
        <p:blipFill>
          <a:blip r:embed="rId3"/>
          <a:stretch>
            <a:fillRect/>
          </a:stretch>
        </p:blipFill>
        <p:spPr>
          <a:xfrm>
            <a:off x="628650" y="1197992"/>
            <a:ext cx="7886700" cy="33590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Video: Weight Stigma, Eating </a:t>
            </a:r>
            <a:br>
              <a:rPr lang="en" sz="2800" dirty="0"/>
            </a:br>
            <a:r>
              <a:rPr lang="en" sz="2800" dirty="0"/>
              <a:t>Disorders, &amp; Body Liberation</a:t>
            </a:r>
            <a:endParaRPr sz="2800" dirty="0"/>
          </a:p>
        </p:txBody>
      </p:sp>
      <p:pic>
        <p:nvPicPr>
          <p:cNvPr id="135" name="Google Shape;135;p24" descr="For the second year in a row, NEDA and Instagram collaborated on a #ComeAsYouAre video for National Eating Disorders Awareness (#NEDAwareness) Week.&#10;&#10;Featuring: Kelvin Davis. Jude Valentin, and Shira Rosenbluth&#10;Videographer: Art Johnson" title="INSTAGRAM X NEDA #ComeAsYouAre: Hindsight is 20/20">
            <a:hlinkClick r:id="rId3"/>
          </p:cNvPr>
          <p:cNvPicPr preferRelativeResize="0"/>
          <p:nvPr/>
        </p:nvPicPr>
        <p:blipFill>
          <a:blip r:embed="rId4">
            <a:alphaModFix/>
          </a:blip>
          <a:stretch>
            <a:fillRect/>
          </a:stretch>
        </p:blipFill>
        <p:spPr>
          <a:xfrm>
            <a:off x="1988253" y="1084726"/>
            <a:ext cx="5167494" cy="38756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2800" dirty="0"/>
              <a:t>Weight Stigma in Mental Health Services</a:t>
            </a:r>
            <a:endParaRPr lang="en-US" sz="2800" dirty="0"/>
          </a:p>
        </p:txBody>
      </p:sp>
      <p:sp>
        <p:nvSpPr>
          <p:cNvPr id="142" name="Google Shape;142;p25"/>
          <p:cNvSpPr txBox="1">
            <a:spLocks noGrp="1"/>
          </p:cNvSpPr>
          <p:nvPr>
            <p:ph idx="1"/>
          </p:nvPr>
        </p:nvSpPr>
        <p:spPr>
          <a:xfrm>
            <a:off x="628649" y="1234402"/>
            <a:ext cx="8124581" cy="3909098"/>
          </a:xfrm>
        </p:spPr>
        <p:txBody>
          <a:bodyPr spcFirstLastPara="1" lIns="91425" tIns="91425" rIns="91425" bIns="91425" anchorCtr="0">
            <a:normAutofit lnSpcReduction="10000"/>
          </a:bodyPr>
          <a:lstStyle/>
          <a:p>
            <a:pPr marL="457200" lvl="0" indent="-330200" rtl="0">
              <a:spcBef>
                <a:spcPts val="0"/>
              </a:spcBef>
              <a:spcAft>
                <a:spcPts val="600"/>
              </a:spcAft>
              <a:buSzPts val="1600"/>
              <a:buChar char="●"/>
            </a:pPr>
            <a:r>
              <a:rPr lang="en-US" sz="2000" dirty="0"/>
              <a:t>Weight stigma is </a:t>
            </a:r>
            <a:r>
              <a:rPr lang="en-US" sz="2000" b="1" dirty="0"/>
              <a:t>not commonly recognized </a:t>
            </a:r>
            <a:r>
              <a:rPr lang="en-US" sz="2000" dirty="0"/>
              <a:t>as a contributor to mental health issues</a:t>
            </a:r>
          </a:p>
          <a:p>
            <a:pPr marL="457200" lvl="0" indent="-330200" rtl="0">
              <a:spcBef>
                <a:spcPts val="0"/>
              </a:spcBef>
              <a:spcAft>
                <a:spcPts val="600"/>
              </a:spcAft>
              <a:buSzPts val="1600"/>
              <a:buChar char="●"/>
            </a:pPr>
            <a:r>
              <a:rPr lang="en-US" sz="2000" dirty="0"/>
              <a:t>Eating disorders </a:t>
            </a:r>
            <a:r>
              <a:rPr lang="en-US" sz="2000" b="1" dirty="0"/>
              <a:t>under-recognized</a:t>
            </a:r>
            <a:r>
              <a:rPr lang="en-US" sz="2000" dirty="0"/>
              <a:t> in individuals in larger bodies</a:t>
            </a:r>
          </a:p>
          <a:p>
            <a:pPr marL="457200" lvl="0" indent="-330200" rtl="0">
              <a:spcBef>
                <a:spcPts val="0"/>
              </a:spcBef>
              <a:spcAft>
                <a:spcPts val="600"/>
              </a:spcAft>
              <a:buSzPts val="1600"/>
              <a:buChar char="●"/>
            </a:pPr>
            <a:r>
              <a:rPr lang="en-US" sz="2000" dirty="0"/>
              <a:t>Clients in larger bodies sometimes encouraged to diet/lose weight </a:t>
            </a:r>
            <a:r>
              <a:rPr lang="en-US" sz="2000" b="1" dirty="0"/>
              <a:t>instead of receiving quality mental health care</a:t>
            </a:r>
          </a:p>
          <a:p>
            <a:pPr marL="457200" lvl="0" indent="-330200" rtl="0">
              <a:spcBef>
                <a:spcPts val="0"/>
              </a:spcBef>
              <a:spcAft>
                <a:spcPts val="600"/>
              </a:spcAft>
              <a:buSzPts val="1600"/>
              <a:buChar char="●"/>
            </a:pPr>
            <a:r>
              <a:rPr lang="en-US" sz="2000" dirty="0"/>
              <a:t>Weight loss sometimes praised as a sign of health/psychological improvement </a:t>
            </a:r>
            <a:r>
              <a:rPr lang="en-US" sz="2000" b="1" dirty="0"/>
              <a:t>without inquiry about possible disordered eating</a:t>
            </a:r>
          </a:p>
          <a:p>
            <a:pPr marL="457200" lvl="0" indent="-330200" rtl="0">
              <a:spcBef>
                <a:spcPts val="0"/>
              </a:spcBef>
              <a:spcAft>
                <a:spcPts val="600"/>
              </a:spcAft>
              <a:buSzPts val="1600"/>
              <a:buChar char="●"/>
            </a:pPr>
            <a:r>
              <a:rPr lang="en-US" sz="2000" dirty="0"/>
              <a:t>Exercise commonly prescribed </a:t>
            </a:r>
            <a:r>
              <a:rPr lang="en-US" sz="2000" b="1" dirty="0"/>
              <a:t>without discussion of over-exercise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6277-80D4-479E-A43D-ACD3BFC11202}"/>
              </a:ext>
            </a:extLst>
          </p:cNvPr>
          <p:cNvSpPr>
            <a:spLocks noGrp="1"/>
          </p:cNvSpPr>
          <p:nvPr>
            <p:ph type="title"/>
          </p:nvPr>
        </p:nvSpPr>
        <p:spPr/>
        <p:txBody>
          <a:bodyPr>
            <a:normAutofit/>
          </a:bodyPr>
          <a:lstStyle/>
          <a:p>
            <a:r>
              <a:rPr lang="en-US" sz="3600" dirty="0"/>
              <a:t>Vicious Cycle</a:t>
            </a:r>
          </a:p>
        </p:txBody>
      </p:sp>
      <p:graphicFrame>
        <p:nvGraphicFramePr>
          <p:cNvPr id="4" name="Content Placeholder 3" descr="&quot;Existence of stereotypes, re: those affected by EDs&quot; leads to &quot;Clinicians fails to recognize eating disorders in “atypical” populations.&quot; That leads to &quot;Those individuals further alienated from seeking help,&quot; which leads to &quot;Clinical presentation of individuals with eating disorders stays homogenous (not diverse).&quot; Then the cycle begins again.">
            <a:extLst>
              <a:ext uri="{FF2B5EF4-FFF2-40B4-BE49-F238E27FC236}">
                <a16:creationId xmlns:a16="http://schemas.microsoft.com/office/drawing/2014/main" id="{50FB8719-3221-434C-958E-061D03F38B5B}"/>
              </a:ext>
            </a:extLst>
          </p:cNvPr>
          <p:cNvGraphicFramePr>
            <a:graphicFrameLocks noGrp="1"/>
          </p:cNvGraphicFramePr>
          <p:nvPr>
            <p:ph idx="1"/>
            <p:extLst>
              <p:ext uri="{D42A27DB-BD31-4B8C-83A1-F6EECF244321}">
                <p14:modId xmlns:p14="http://schemas.microsoft.com/office/powerpoint/2010/main" val="4065420380"/>
              </p:ext>
            </p:extLst>
          </p:nvPr>
        </p:nvGraphicFramePr>
        <p:xfrm>
          <a:off x="628650" y="906824"/>
          <a:ext cx="7886700"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8FC7B69-646A-47D3-8B33-1A48AD3AF9E1}"/>
              </a:ext>
            </a:extLst>
          </p:cNvPr>
          <p:cNvSpPr txBox="1"/>
          <p:nvPr/>
        </p:nvSpPr>
        <p:spPr>
          <a:xfrm>
            <a:off x="1750646" y="4692805"/>
            <a:ext cx="5642708" cy="369332"/>
          </a:xfrm>
          <a:prstGeom prst="rect">
            <a:avLst/>
          </a:prstGeom>
          <a:noFill/>
        </p:spPr>
        <p:txBody>
          <a:bodyPr wrap="square" rtlCol="0">
            <a:spAutoFit/>
          </a:bodyPr>
          <a:lstStyle/>
          <a:p>
            <a:r>
              <a:rPr lang="en-US" dirty="0"/>
              <a:t>Source: Science of Eating Disorders; www.scienceofeds.org</a:t>
            </a:r>
          </a:p>
        </p:txBody>
      </p:sp>
    </p:spTree>
    <p:extLst>
      <p:ext uri="{BB962C8B-B14F-4D97-AF65-F5344CB8AC3E}">
        <p14:creationId xmlns:p14="http://schemas.microsoft.com/office/powerpoint/2010/main" val="48996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p:txBody>
          <a:bodyPr/>
          <a:lstStyle/>
          <a:p>
            <a:pPr lvl="0"/>
            <a:r>
              <a:rPr lang="en-US" dirty="0"/>
              <a:t>One Person’s Story (1 of 5)</a:t>
            </a:r>
          </a:p>
        </p:txBody>
      </p:sp>
      <p:sp>
        <p:nvSpPr>
          <p:cNvPr id="153" name="Google Shape;153;p27"/>
          <p:cNvSpPr txBox="1">
            <a:spLocks noGrp="1"/>
          </p:cNvSpPr>
          <p:nvPr>
            <p:ph idx="1"/>
          </p:nvPr>
        </p:nvSpPr>
        <p:spPr/>
        <p:txBody>
          <a:bodyPr/>
          <a:lstStyle/>
          <a:p>
            <a:pPr marL="0" lvl="0" indent="0">
              <a:buNone/>
            </a:pPr>
            <a:r>
              <a:rPr lang="en-US" dirty="0"/>
              <a:t>“When I was 16 I started starving myself and lost a lot of weight. I was never offered help. I wasn’t offered outpatient eating disorder therapy, or evaluated for a higher level of care.</a:t>
            </a:r>
          </a:p>
          <a:p>
            <a:pPr marL="0" lvl="0" indent="0">
              <a:buNone/>
            </a:pPr>
            <a:r>
              <a:rPr lang="en-US" dirty="0"/>
              <a:t>It was 1998. I was a Christian teenager who came from a white, working-class family living in a middle-class suburb. I was straight and cis-passing. At the time, I did not have an understanding of eating disorders at all. In fact, even if someone had educated me on what eating disorders were, I don’t think I would have even thought that I was included in that definition. And that, in and of itself, is part of the problem. I had all the symptoms, but because I was fat, it seemed impossible that I could be struggling with something socially defined as a disorder that seemed to exclusively affect smaller people.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9E31-5FB0-42B1-BAD5-77BA8724CFBE}"/>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DE36489A-9063-41A3-8107-E541FEDC89EF}"/>
              </a:ext>
            </a:extLst>
          </p:cNvPr>
          <p:cNvSpPr>
            <a:spLocks noGrp="1"/>
          </p:cNvSpPr>
          <p:nvPr>
            <p:ph idx="1"/>
          </p:nvPr>
        </p:nvSpPr>
        <p:spPr>
          <a:xfrm>
            <a:off x="433667" y="1167167"/>
            <a:ext cx="7886700" cy="3263504"/>
          </a:xfrm>
        </p:spPr>
        <p:txBody>
          <a:bodyPr/>
          <a:lstStyle/>
          <a:p>
            <a:pPr marL="457200" indent="-381000">
              <a:spcBef>
                <a:spcPts val="1000"/>
              </a:spcBef>
              <a:buSzPts val="2400"/>
              <a:buFont typeface="Arial" panose="020B0604020202020204" pitchFamily="34" charset="0"/>
              <a:buChar char="●"/>
            </a:pPr>
            <a:r>
              <a:rPr lang="en-US" dirty="0"/>
              <a:t>This presentation will be audio recorded. By joining you are giving consent to be audio recorded.</a:t>
            </a:r>
          </a:p>
          <a:p>
            <a:pPr marL="457200" lvl="0" indent="-381000" algn="l" rtl="0">
              <a:lnSpc>
                <a:spcPct val="110000"/>
              </a:lnSpc>
              <a:spcBef>
                <a:spcPts val="1000"/>
              </a:spcBef>
              <a:spcAft>
                <a:spcPts val="0"/>
              </a:spcAft>
              <a:buSzPts val="2400"/>
              <a:buChar char="●"/>
            </a:pPr>
            <a:r>
              <a:rPr lang="en-US" dirty="0"/>
              <a:t>You can </a:t>
            </a:r>
            <a:r>
              <a:rPr lang="en-US" b="1" dirty="0"/>
              <a:t>type a question in the chat box</a:t>
            </a:r>
            <a:r>
              <a:rPr lang="en-US" dirty="0"/>
              <a:t> at any time during the presentation.</a:t>
            </a:r>
          </a:p>
          <a:p>
            <a:pPr marL="457200" indent="-381000">
              <a:spcBef>
                <a:spcPts val="1000"/>
              </a:spcBef>
              <a:buSzPts val="2400"/>
              <a:buFont typeface="Arial" panose="020B0604020202020204" pitchFamily="34" charset="0"/>
              <a:buChar char="●"/>
            </a:pPr>
            <a:r>
              <a:rPr lang="en-US" dirty="0"/>
              <a:t>Questions will be taken at the end of the presentation.</a:t>
            </a:r>
          </a:p>
          <a:p>
            <a:pPr marL="800100" lvl="1" indent="-381000">
              <a:spcBef>
                <a:spcPts val="1000"/>
              </a:spcBef>
              <a:buSzPts val="2400"/>
              <a:buFont typeface="Arial" panose="020B0604020202020204" pitchFamily="34" charset="0"/>
              <a:buChar char="●"/>
            </a:pPr>
            <a:r>
              <a:rPr lang="en-US" dirty="0"/>
              <a:t>Chat box questions will be answered at the end.</a:t>
            </a:r>
          </a:p>
          <a:p>
            <a:pPr marL="800100" lvl="1" indent="-381000">
              <a:spcBef>
                <a:spcPts val="1000"/>
              </a:spcBef>
              <a:buSzPts val="2400"/>
              <a:buFont typeface="Arial" panose="020B0604020202020204" pitchFamily="34" charset="0"/>
              <a:buChar char="●"/>
            </a:pPr>
            <a:r>
              <a:rPr lang="en-US" dirty="0"/>
              <a:t>You will also be able to raise your hand and ask a question.</a:t>
            </a:r>
          </a:p>
          <a:p>
            <a:pPr marL="457200" lvl="0" indent="-381000" algn="l" rtl="0">
              <a:lnSpc>
                <a:spcPct val="110000"/>
              </a:lnSpc>
              <a:spcBef>
                <a:spcPts val="1000"/>
              </a:spcBef>
              <a:spcAft>
                <a:spcPts val="0"/>
              </a:spcAft>
              <a:buSzPts val="2400"/>
              <a:buChar char="●"/>
            </a:pPr>
            <a:endParaRPr lang="en-US" dirty="0"/>
          </a:p>
          <a:p>
            <a:endParaRPr lang="en-US" dirty="0"/>
          </a:p>
        </p:txBody>
      </p:sp>
    </p:spTree>
    <p:extLst>
      <p:ext uri="{BB962C8B-B14F-4D97-AF65-F5344CB8AC3E}">
        <p14:creationId xmlns:p14="http://schemas.microsoft.com/office/powerpoint/2010/main" val="67648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p:txBody>
          <a:bodyPr/>
          <a:lstStyle/>
          <a:p>
            <a:pPr lvl="0"/>
            <a:r>
              <a:rPr lang="en-US" dirty="0"/>
              <a:t>One Person’s Story (2 of 5)</a:t>
            </a:r>
          </a:p>
        </p:txBody>
      </p:sp>
      <p:sp>
        <p:nvSpPr>
          <p:cNvPr id="153" name="Google Shape;153;p27"/>
          <p:cNvSpPr txBox="1">
            <a:spLocks noGrp="1"/>
          </p:cNvSpPr>
          <p:nvPr>
            <p:ph idx="1"/>
          </p:nvPr>
        </p:nvSpPr>
        <p:spPr/>
        <p:txBody>
          <a:bodyPr/>
          <a:lstStyle/>
          <a:p>
            <a:pPr marL="0" lvl="0" indent="0">
              <a:buNone/>
            </a:pPr>
            <a:r>
              <a:rPr lang="en-US" dirty="0"/>
              <a:t>In some ways, when I tell my story, I feel that I have to express the deep, intense pathologies that I experienced in order for people to believe me. I barely ate. I’d lie about having a meal, so no one would question me. I would flush food down the toilet to hide food and give the appearance that the food had been eaten. I’d track everything that I ate while making sure it was not above the ridiculously low calorie count that I set for myself. I exercised frequently. I could not stop thinking about food. I could feel my heart pounding in my abdomen when I laid in bed at night with an empty stomach. Despite all of this, I was still perceived as fat according to medical standards.</a:t>
            </a:r>
          </a:p>
          <a:p>
            <a:pPr lvl="0"/>
            <a:endParaRPr lang="en-US" dirty="0"/>
          </a:p>
        </p:txBody>
      </p:sp>
    </p:spTree>
    <p:extLst>
      <p:ext uri="{BB962C8B-B14F-4D97-AF65-F5344CB8AC3E}">
        <p14:creationId xmlns:p14="http://schemas.microsoft.com/office/powerpoint/2010/main" val="234779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p:txBody>
          <a:bodyPr/>
          <a:lstStyle/>
          <a:p>
            <a:pPr lvl="0"/>
            <a:r>
              <a:rPr lang="en-US" dirty="0"/>
              <a:t>One Person’s Story (3 of 5)</a:t>
            </a:r>
          </a:p>
        </p:txBody>
      </p:sp>
      <p:sp>
        <p:nvSpPr>
          <p:cNvPr id="153" name="Google Shape;153;p27"/>
          <p:cNvSpPr txBox="1">
            <a:spLocks noGrp="1"/>
          </p:cNvSpPr>
          <p:nvPr>
            <p:ph idx="1"/>
          </p:nvPr>
        </p:nvSpPr>
        <p:spPr>
          <a:xfrm>
            <a:off x="628649" y="1234403"/>
            <a:ext cx="8202735" cy="3263504"/>
          </a:xfrm>
        </p:spPr>
        <p:txBody>
          <a:bodyPr/>
          <a:lstStyle/>
          <a:p>
            <a:pPr marL="0" lvl="0" indent="0">
              <a:buNone/>
            </a:pPr>
            <a:r>
              <a:rPr lang="en-US" dirty="0"/>
              <a:t>After several months of this, I stopped being able to tolerate starving myself, and needed a way to cope with eating and my intense fear of weight gain. I started making myself throw up, using diet pills and laxatives to compensate for what I ate. Having to eat heightened my sense of feeling out of control and imposed a greater threat of gaining weight. I spent hours upon hours preoccupied with hiding what I was doing, and I would lie if needed.</a:t>
            </a:r>
          </a:p>
          <a:p>
            <a:pPr marL="0" lvl="0" indent="0">
              <a:buNone/>
            </a:pPr>
            <a:r>
              <a:rPr lang="en-US" dirty="0"/>
              <a:t>My preoccupation with food and potential weight gain didn’t just have an impact on how I behaved around eating. My entire life was affected by the obsession that I couldn’t let go; that was egged on by everything around me. My grades plummeted. I was constantly exhausted. I couldn’t process information easily. I was ashamed of my dishonesty, and fearful someone would confront me about lying.</a:t>
            </a:r>
          </a:p>
        </p:txBody>
      </p:sp>
    </p:spTree>
    <p:extLst>
      <p:ext uri="{BB962C8B-B14F-4D97-AF65-F5344CB8AC3E}">
        <p14:creationId xmlns:p14="http://schemas.microsoft.com/office/powerpoint/2010/main" val="32320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p:txBody>
          <a:bodyPr/>
          <a:lstStyle/>
          <a:p>
            <a:pPr lvl="0"/>
            <a:r>
              <a:rPr lang="en-US" dirty="0"/>
              <a:t>One Person’s Story (4 of 5)</a:t>
            </a:r>
          </a:p>
        </p:txBody>
      </p:sp>
      <p:sp>
        <p:nvSpPr>
          <p:cNvPr id="153" name="Google Shape;153;p27"/>
          <p:cNvSpPr txBox="1">
            <a:spLocks noGrp="1"/>
          </p:cNvSpPr>
          <p:nvPr>
            <p:ph idx="1"/>
          </p:nvPr>
        </p:nvSpPr>
        <p:spPr/>
        <p:txBody>
          <a:bodyPr/>
          <a:lstStyle/>
          <a:p>
            <a:pPr marL="0" lvl="0" indent="0">
              <a:buNone/>
            </a:pPr>
            <a:r>
              <a:rPr lang="en-US" sz="2000" dirty="0"/>
              <a:t>I was almost the poster child for a Lifetime movie on teen girls with eating disorders. Except I was still fat. And looking back, I’m not sure that I was a girl. So I couldn’t possibly have had an eating disorder. Right?  </a:t>
            </a:r>
          </a:p>
          <a:p>
            <a:pPr marL="0" lvl="0" indent="0">
              <a:buNone/>
            </a:pPr>
            <a:r>
              <a:rPr lang="en-US" sz="2000" dirty="0"/>
              <a:t>Despite the fact that I remain fat throughout my eating disorder, I did experience weight loss. And when I lost weight from all of the starving and purging, I was complimented. Instead of being offered eating disorder treatment, which is what I desperately needed, I received copious amounts of praise everywhere I went for losing weight. And so I pressed on. I tried harder. I restricted more.</a:t>
            </a:r>
          </a:p>
        </p:txBody>
      </p:sp>
    </p:spTree>
    <p:extLst>
      <p:ext uri="{BB962C8B-B14F-4D97-AF65-F5344CB8AC3E}">
        <p14:creationId xmlns:p14="http://schemas.microsoft.com/office/powerpoint/2010/main" val="2933032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p:txBody>
          <a:bodyPr/>
          <a:lstStyle/>
          <a:p>
            <a:pPr lvl="0"/>
            <a:r>
              <a:rPr lang="en-US" dirty="0"/>
              <a:t>One Person’s Story (5 of 5)</a:t>
            </a:r>
          </a:p>
        </p:txBody>
      </p:sp>
      <p:sp>
        <p:nvSpPr>
          <p:cNvPr id="153" name="Google Shape;153;p27"/>
          <p:cNvSpPr txBox="1">
            <a:spLocks noGrp="1"/>
          </p:cNvSpPr>
          <p:nvPr>
            <p:ph idx="1"/>
          </p:nvPr>
        </p:nvSpPr>
        <p:spPr/>
        <p:txBody>
          <a:bodyPr/>
          <a:lstStyle/>
          <a:p>
            <a:pPr marL="0" lvl="0" indent="0">
              <a:buNone/>
            </a:pPr>
            <a:r>
              <a:rPr lang="en-US" dirty="0"/>
              <a:t>Being congratulated is what happens when a larger-bodied person loses weight. It does not matter how they lost the weight. It could be from an eating disorder, grief, or even a serious illness like cancer. This is one of the many reasons why we should not ever comment on someone’s weight loss. We do not know the circumstances of why they lost weight. If it happens to be that they lost weight intentionally, we only encourage disordered eating and body dissatisfaction. And that is exactly what happened to me. . .and what happens to so many others like me.”</a:t>
            </a:r>
          </a:p>
          <a:p>
            <a:pPr marL="0" lvl="0" indent="0">
              <a:buNone/>
            </a:pPr>
            <a:r>
              <a:rPr lang="en-US" i="1" dirty="0"/>
              <a:t>-Sarah J. Thompson, https://www.resilientfatgoddess.com/blog/whyeatingdisordertreatmentisfailingusall</a:t>
            </a:r>
          </a:p>
          <a:p>
            <a:pPr lvl="0"/>
            <a:endParaRPr lang="en-US" dirty="0"/>
          </a:p>
        </p:txBody>
      </p:sp>
    </p:spTree>
    <p:extLst>
      <p:ext uri="{BB962C8B-B14F-4D97-AF65-F5344CB8AC3E}">
        <p14:creationId xmlns:p14="http://schemas.microsoft.com/office/powerpoint/2010/main" val="9741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p:txBody>
          <a:bodyPr/>
          <a:lstStyle/>
          <a:p>
            <a:pPr lvl="0"/>
            <a:r>
              <a:rPr lang="en-US" dirty="0"/>
              <a:t>Another Personal Story (1 of 2)</a:t>
            </a:r>
          </a:p>
        </p:txBody>
      </p:sp>
      <p:sp>
        <p:nvSpPr>
          <p:cNvPr id="164" name="Google Shape;164;p29"/>
          <p:cNvSpPr txBox="1">
            <a:spLocks noGrp="1"/>
          </p:cNvSpPr>
          <p:nvPr>
            <p:ph idx="1"/>
          </p:nvPr>
        </p:nvSpPr>
        <p:spPr/>
        <p:txBody>
          <a:bodyPr/>
          <a:lstStyle/>
          <a:p>
            <a:pPr marL="0" lvl="0" indent="0">
              <a:buNone/>
            </a:pPr>
            <a:r>
              <a:rPr lang="en-US" dirty="0"/>
              <a:t>“I grew up with the message that to be loved in my family, I needed to be thin. Of course that message was confirmed further by our thin-obsessed culture and I spent the majority of my life fighting against my naturally larger body. During my periods of anorexia, I saw how much better I was treated in my smaller body and it made me even more determined to fight for my life and stand up to the fatphobia I saw happening to people in larger bodies. </a:t>
            </a:r>
          </a:p>
          <a:p>
            <a:pPr marL="0" lvl="0" indent="0">
              <a:buNone/>
            </a:pPr>
            <a:r>
              <a:rPr lang="en-US" dirty="0"/>
              <a:t>In my smaller body, I was praised for my weight loss even though I was dying. No one made assumptions or judgements about my health, I was able to find clothes at any store I walked into, and living in my smaller body felt so much safer.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p:txBody>
          <a:bodyPr/>
          <a:lstStyle/>
          <a:p>
            <a:pPr lvl="0"/>
            <a:r>
              <a:rPr lang="en-US" dirty="0"/>
              <a:t>Another Personal Story (2 of 2)</a:t>
            </a:r>
          </a:p>
        </p:txBody>
      </p:sp>
      <p:sp>
        <p:nvSpPr>
          <p:cNvPr id="164" name="Google Shape;164;p29"/>
          <p:cNvSpPr txBox="1">
            <a:spLocks noGrp="1"/>
          </p:cNvSpPr>
          <p:nvPr>
            <p:ph idx="1"/>
          </p:nvPr>
        </p:nvSpPr>
        <p:spPr/>
        <p:txBody>
          <a:bodyPr/>
          <a:lstStyle/>
          <a:p>
            <a:pPr marL="0" lvl="0" indent="0">
              <a:buNone/>
            </a:pPr>
            <a:r>
              <a:rPr lang="en-US" sz="2000" dirty="0"/>
              <a:t>But that safety and relief came at the cost of everything else in my life. As my body shrunk, so did my entire life. I couldn’t participate at holidays because I was afraid of being around food, I turned down travel opportunities because I was worried about not having access to the few foods I’d allow myself to eat, I completely isolated myself from all social events because starving and exercising came before anything else. My eating disorder took years away from me that I can never get back.” </a:t>
            </a:r>
          </a:p>
          <a:p>
            <a:pPr marL="0" lvl="0" indent="0">
              <a:buNone/>
            </a:pPr>
            <a:r>
              <a:rPr lang="en-US" sz="2000" dirty="0"/>
              <a:t>-</a:t>
            </a:r>
            <a:r>
              <a:rPr lang="en-US" sz="2000" i="1" dirty="0"/>
              <a:t>Shira Rosenbluth, LCSW, </a:t>
            </a:r>
            <a:r>
              <a:rPr lang="en-US" sz="2000" i="1" dirty="0">
                <a:hlinkClick r:id="rId3"/>
              </a:rPr>
              <a:t>https://www.k-deer.com/blogs/news/meet-shira-rose</a:t>
            </a:r>
            <a:endParaRPr lang="en-US" sz="2000" i="1" dirty="0"/>
          </a:p>
          <a:p>
            <a:pPr lvl="0"/>
            <a:endParaRPr lang="en-US" sz="2000" dirty="0"/>
          </a:p>
        </p:txBody>
      </p:sp>
    </p:spTree>
    <p:extLst>
      <p:ext uri="{BB962C8B-B14F-4D97-AF65-F5344CB8AC3E}">
        <p14:creationId xmlns:p14="http://schemas.microsoft.com/office/powerpoint/2010/main" val="232283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10" name="Title 1">
            <a:extLst>
              <a:ext uri="{FF2B5EF4-FFF2-40B4-BE49-F238E27FC236}">
                <a16:creationId xmlns:a16="http://schemas.microsoft.com/office/drawing/2014/main" id="{2329A463-AF30-4FB6-9906-F5D44E307570}"/>
              </a:ext>
            </a:extLst>
          </p:cNvPr>
          <p:cNvSpPr>
            <a:spLocks noGrp="1"/>
          </p:cNvSpPr>
          <p:nvPr>
            <p:ph type="title"/>
          </p:nvPr>
        </p:nvSpPr>
        <p:spPr>
          <a:xfrm>
            <a:off x="628650" y="273844"/>
            <a:ext cx="7886700" cy="681587"/>
          </a:xfrm>
        </p:spPr>
        <p:txBody>
          <a:bodyPr>
            <a:noAutofit/>
          </a:bodyPr>
          <a:lstStyle/>
          <a:p>
            <a:r>
              <a:rPr lang="en-US" sz="2800" dirty="0"/>
              <a:t>What You Can Tell By </a:t>
            </a:r>
            <a:br>
              <a:rPr lang="en-US" sz="2800" dirty="0"/>
            </a:br>
            <a:r>
              <a:rPr lang="en-US" sz="2800" dirty="0"/>
              <a:t>Looking at a Fat Person</a:t>
            </a:r>
          </a:p>
        </p:txBody>
      </p:sp>
      <p:pic>
        <p:nvPicPr>
          <p:cNvPr id="169" name="Google Shape;169;p30" descr="The graph indicates that all a person can tell by looking at a fat person is that they are fat. They cannot tell what they eat, how much they exercise, if they have an eating disorder, or how smart they are. Source: www.danceswithfat.org"/>
          <p:cNvPicPr preferRelativeResize="0"/>
          <p:nvPr/>
        </p:nvPicPr>
        <p:blipFill rotWithShape="1">
          <a:blip r:embed="rId3"/>
          <a:srcRect t="11508"/>
          <a:stretch/>
        </p:blipFill>
        <p:spPr>
          <a:xfrm>
            <a:off x="714225" y="1148862"/>
            <a:ext cx="7343437" cy="36263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628650" y="273844"/>
            <a:ext cx="7886700" cy="681587"/>
          </a:xfrm>
        </p:spPr>
        <p:txBody>
          <a:bodyPr spcFirstLastPara="1" lIns="91425" tIns="91425" rIns="91425" bIns="91425" anchor="ctr" anchorCtr="0">
            <a:noAutofit/>
          </a:bodyPr>
          <a:lstStyle/>
          <a:p>
            <a:pPr marL="0" lvl="0" indent="0" rtl="0">
              <a:spcBef>
                <a:spcPts val="0"/>
              </a:spcBef>
              <a:spcAft>
                <a:spcPts val="0"/>
              </a:spcAft>
              <a:buNone/>
            </a:pPr>
            <a:r>
              <a:rPr lang="en-US" sz="2800" dirty="0"/>
              <a:t>Combating Weight Stigma: </a:t>
            </a:r>
            <a:br>
              <a:rPr lang="en-US" sz="2800" dirty="0"/>
            </a:br>
            <a:r>
              <a:rPr lang="en-US" sz="2800" dirty="0"/>
              <a:t>Start with Your Own Beliefs</a:t>
            </a:r>
          </a:p>
        </p:txBody>
      </p:sp>
      <p:sp>
        <p:nvSpPr>
          <p:cNvPr id="175" name="Google Shape;175;p31"/>
          <p:cNvSpPr txBox="1">
            <a:spLocks noGrp="1"/>
          </p:cNvSpPr>
          <p:nvPr>
            <p:ph idx="1"/>
          </p:nvPr>
        </p:nvSpPr>
        <p:spPr>
          <a:xfrm>
            <a:off x="628650" y="1234402"/>
            <a:ext cx="7886700" cy="3635253"/>
          </a:xfrm>
        </p:spPr>
        <p:txBody>
          <a:bodyPr spcFirstLastPara="1" lIns="91425" tIns="91425" rIns="91425" bIns="91425" anchorCtr="0">
            <a:normAutofit/>
          </a:bodyPr>
          <a:lstStyle/>
          <a:p>
            <a:pPr marL="457200" lvl="0" indent="-330200" rtl="0">
              <a:spcBef>
                <a:spcPts val="0"/>
              </a:spcBef>
              <a:spcAft>
                <a:spcPts val="600"/>
              </a:spcAft>
              <a:buSzPts val="1600"/>
              <a:buChar char="●"/>
            </a:pPr>
            <a:r>
              <a:rPr lang="en-US" sz="2000" b="1" dirty="0"/>
              <a:t>Challenge any assumptions </a:t>
            </a:r>
            <a:r>
              <a:rPr lang="en-US" sz="2000" dirty="0"/>
              <a:t>you have about people’s character, eating/exercise habits, and health status on the basis of size</a:t>
            </a:r>
          </a:p>
          <a:p>
            <a:pPr marL="457200" lvl="0" indent="-330200" rtl="0">
              <a:spcBef>
                <a:spcPts val="0"/>
              </a:spcBef>
              <a:spcAft>
                <a:spcPts val="600"/>
              </a:spcAft>
              <a:buSzPts val="1600"/>
              <a:buChar char="●"/>
            </a:pPr>
            <a:r>
              <a:rPr lang="en-US" sz="2000" dirty="0"/>
              <a:t>Be willing to </a:t>
            </a:r>
            <a:r>
              <a:rPr lang="en-US" sz="2000" b="1" dirty="0"/>
              <a:t>challenge any misconceptions </a:t>
            </a:r>
            <a:r>
              <a:rPr lang="en-US" sz="2000" dirty="0"/>
              <a:t>you have about what people with eating disorders look like</a:t>
            </a:r>
          </a:p>
          <a:p>
            <a:pPr marL="457200" lvl="0" indent="-330200" rtl="0">
              <a:spcBef>
                <a:spcPts val="0"/>
              </a:spcBef>
              <a:spcAft>
                <a:spcPts val="600"/>
              </a:spcAft>
              <a:buSzPts val="1600"/>
              <a:buChar char="●"/>
            </a:pPr>
            <a:r>
              <a:rPr lang="en-US" sz="2000" dirty="0"/>
              <a:t>Use terms like </a:t>
            </a:r>
            <a:r>
              <a:rPr lang="en-US" sz="2000" b="1" dirty="0"/>
              <a:t>“people in larger bodies” or “higher weight people” </a:t>
            </a:r>
            <a:r>
              <a:rPr lang="en-US" sz="2000" dirty="0"/>
              <a:t>rather than “overweight” or “obesity”</a:t>
            </a:r>
          </a:p>
          <a:p>
            <a:pPr marL="457200" lvl="0" indent="-330200" rtl="0">
              <a:spcBef>
                <a:spcPts val="0"/>
              </a:spcBef>
              <a:spcAft>
                <a:spcPts val="600"/>
              </a:spcAft>
              <a:buSzPts val="1600"/>
              <a:buChar char="●"/>
            </a:pPr>
            <a:r>
              <a:rPr lang="en-US" sz="2000" dirty="0"/>
              <a:t>Focus on </a:t>
            </a:r>
            <a:r>
              <a:rPr lang="en-US" sz="2000" b="1" dirty="0"/>
              <a:t>complimenting people’s character and internal strengths</a:t>
            </a:r>
            <a:r>
              <a:rPr lang="en-US" sz="2000" dirty="0"/>
              <a:t> rather than weight loss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Title 1">
            <a:extLst>
              <a:ext uri="{FF2B5EF4-FFF2-40B4-BE49-F238E27FC236}">
                <a16:creationId xmlns:a16="http://schemas.microsoft.com/office/drawing/2014/main" id="{76A23891-D24D-4B07-BA5F-51F551DE7A18}"/>
              </a:ext>
            </a:extLst>
          </p:cNvPr>
          <p:cNvSpPr>
            <a:spLocks noGrp="1"/>
          </p:cNvSpPr>
          <p:nvPr>
            <p:ph type="title"/>
          </p:nvPr>
        </p:nvSpPr>
        <p:spPr>
          <a:xfrm>
            <a:off x="628650" y="1125721"/>
            <a:ext cx="2794487" cy="2297906"/>
          </a:xfrm>
        </p:spPr>
        <p:txBody>
          <a:bodyPr>
            <a:normAutofit/>
          </a:bodyPr>
          <a:lstStyle/>
          <a:p>
            <a:r>
              <a:rPr lang="en-US" sz="3000" dirty="0">
                <a:solidFill>
                  <a:schemeClr val="tx1"/>
                </a:solidFill>
              </a:rPr>
              <a:t>Signs You May Be Contributing to Someone’s ED</a:t>
            </a:r>
          </a:p>
        </p:txBody>
      </p:sp>
      <p:pic>
        <p:nvPicPr>
          <p:cNvPr id="180" name="Google Shape;180;p32" descr="Suggestions include: speaking negatively about bodies; criticizing your own eating habits or weight; complimenting weight loss; and labelling foods as &quot;good&quot; or &quot;bad.&quot;"/>
          <p:cNvPicPr preferRelativeResize="0"/>
          <p:nvPr/>
        </p:nvPicPr>
        <p:blipFill>
          <a:blip r:embed="rId3"/>
          <a:stretch>
            <a:fillRect/>
          </a:stretch>
        </p:blipFill>
        <p:spPr>
          <a:xfrm>
            <a:off x="3579446" y="50800"/>
            <a:ext cx="5494215" cy="5041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2" name="Title 1">
            <a:extLst>
              <a:ext uri="{FF2B5EF4-FFF2-40B4-BE49-F238E27FC236}">
                <a16:creationId xmlns:a16="http://schemas.microsoft.com/office/drawing/2014/main" id="{997E0B73-E80A-4418-8A3E-45D026694BC4}"/>
              </a:ext>
            </a:extLst>
          </p:cNvPr>
          <p:cNvSpPr>
            <a:spLocks noGrp="1"/>
          </p:cNvSpPr>
          <p:nvPr>
            <p:ph type="title"/>
          </p:nvPr>
        </p:nvSpPr>
        <p:spPr>
          <a:xfrm>
            <a:off x="1528354" y="410875"/>
            <a:ext cx="6074229" cy="544556"/>
          </a:xfrm>
        </p:spPr>
        <p:txBody>
          <a:bodyPr/>
          <a:lstStyle/>
          <a:p>
            <a:r>
              <a:rPr lang="en-US" dirty="0"/>
              <a:t>Thanksgiving Convo Tips</a:t>
            </a:r>
          </a:p>
        </p:txBody>
      </p:sp>
      <p:pic>
        <p:nvPicPr>
          <p:cNvPr id="185" name="Google Shape;185;p33" descr="Thanksgiving Convo Tips. For example, if someone says,, &quot;I'll have to run a mile after all that food!&quot;, respond with, &quot;Actually you don't have to punish yourself for eating.&quot;&#10;"/>
          <p:cNvPicPr preferRelativeResize="0"/>
          <p:nvPr/>
        </p:nvPicPr>
        <p:blipFill>
          <a:blip r:embed="rId3">
            <a:alphaModFix/>
          </a:blip>
          <a:stretch>
            <a:fillRect/>
          </a:stretch>
        </p:blipFill>
        <p:spPr>
          <a:xfrm>
            <a:off x="1281724" y="410875"/>
            <a:ext cx="6502400" cy="4047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0DF8-D7A1-4710-A726-8FCB768E4BD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56FBBDF-4E9F-44C6-930D-C65A9C5F1E64}"/>
              </a:ext>
            </a:extLst>
          </p:cNvPr>
          <p:cNvSpPr>
            <a:spLocks noGrp="1"/>
          </p:cNvSpPr>
          <p:nvPr>
            <p:ph idx="1"/>
          </p:nvPr>
        </p:nvSpPr>
        <p:spPr/>
        <p:txBody>
          <a:bodyPr/>
          <a:lstStyle/>
          <a:p>
            <a:pPr marL="0" marR="0" indent="0">
              <a:spcBef>
                <a:spcPts val="0"/>
              </a:spcBef>
              <a:spcAft>
                <a:spcPts val="0"/>
              </a:spcAft>
              <a:buNone/>
            </a:pPr>
            <a:r>
              <a:rPr lang="en-US" b="1" dirty="0">
                <a:effectLst/>
              </a:rPr>
              <a:t>Shira Collings </a:t>
            </a:r>
            <a:r>
              <a:rPr lang="en-US" dirty="0">
                <a:effectLst/>
              </a:rPr>
              <a:t>is a graduate student in Clinical Mental Health Counseling at Troy University in Tampa, Florida. She is passionate about providing support to those struggling with disordered eating and body dissatisfaction and building a world that values size diversity. Her work is informed by the Health At Every Size paradigm, Fat Liberation, Body Trust, feminism, and the disability justice movement. She frequently presents on topics related to eating disorder treatment and prevention, as well as weight stigma and the Health At Every Size paradigm, at conferences for mental health professionals and peers. She currently serves as the Vice-Chair of the PAIMI Advisory Council to Disability Rights Florida, providing advice and support to a statewide organization on topics relating to mental health.</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553354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628650" y="273844"/>
            <a:ext cx="7886700" cy="681587"/>
          </a:xfrm>
        </p:spPr>
        <p:txBody>
          <a:bodyPr spcFirstLastPara="1" lIns="91425" tIns="91425" rIns="91425" bIns="91425" anchor="ctr" anchorCtr="0">
            <a:noAutofit/>
          </a:bodyPr>
          <a:lstStyle/>
          <a:p>
            <a:pPr marL="0" lvl="0" indent="0" rtl="0">
              <a:spcBef>
                <a:spcPts val="0"/>
              </a:spcBef>
              <a:spcAft>
                <a:spcPts val="0"/>
              </a:spcAft>
              <a:buNone/>
            </a:pPr>
            <a:r>
              <a:rPr lang="en-US" sz="2800" dirty="0"/>
              <a:t>Combating Weight Stigma </a:t>
            </a:r>
            <a:br>
              <a:rPr lang="en-US" sz="2800" dirty="0"/>
            </a:br>
            <a:r>
              <a:rPr lang="en-US" sz="2800" dirty="0"/>
              <a:t>in Mental Health Care </a:t>
            </a:r>
          </a:p>
        </p:txBody>
      </p:sp>
      <p:sp>
        <p:nvSpPr>
          <p:cNvPr id="192" name="Google Shape;192;p34"/>
          <p:cNvSpPr txBox="1">
            <a:spLocks noGrp="1"/>
          </p:cNvSpPr>
          <p:nvPr>
            <p:ph idx="1"/>
          </p:nvPr>
        </p:nvSpPr>
        <p:spPr>
          <a:xfrm>
            <a:off x="628650" y="1234402"/>
            <a:ext cx="7886700" cy="3635253"/>
          </a:xfrm>
        </p:spPr>
        <p:txBody>
          <a:bodyPr spcFirstLastPara="1" lIns="91425" tIns="91425" rIns="91425" bIns="91425" anchorCtr="0">
            <a:normAutofit lnSpcReduction="10000"/>
          </a:bodyPr>
          <a:lstStyle/>
          <a:p>
            <a:pPr marL="457200" lvl="0" indent="-330200" rtl="0">
              <a:lnSpc>
                <a:spcPct val="100000"/>
              </a:lnSpc>
              <a:spcBef>
                <a:spcPts val="0"/>
              </a:spcBef>
              <a:spcAft>
                <a:spcPts val="600"/>
              </a:spcAft>
              <a:buSzPts val="1600"/>
              <a:buChar char="●"/>
            </a:pPr>
            <a:r>
              <a:rPr lang="en-US" sz="2000" dirty="0"/>
              <a:t>Advocate for/provide weight inclusive care that </a:t>
            </a:r>
            <a:r>
              <a:rPr lang="en-US" sz="2000" b="1" dirty="0"/>
              <a:t>acknowledges the impact of weight stigma </a:t>
            </a:r>
            <a:r>
              <a:rPr lang="en-US" sz="2000" dirty="0"/>
              <a:t>on mental health</a:t>
            </a:r>
          </a:p>
          <a:p>
            <a:pPr marL="457200" lvl="0" indent="-330200" rtl="0">
              <a:lnSpc>
                <a:spcPct val="100000"/>
              </a:lnSpc>
              <a:spcBef>
                <a:spcPts val="0"/>
              </a:spcBef>
              <a:spcAft>
                <a:spcPts val="600"/>
              </a:spcAft>
              <a:buSzPts val="1600"/>
              <a:buChar char="●"/>
            </a:pPr>
            <a:r>
              <a:rPr lang="en-US" sz="2000" dirty="0"/>
              <a:t>Make sure </a:t>
            </a:r>
            <a:r>
              <a:rPr lang="en-US" sz="2000" b="1" dirty="0"/>
              <a:t>size diversity is included </a:t>
            </a:r>
            <a:r>
              <a:rPr lang="en-US" sz="2000" dirty="0"/>
              <a:t>in diversity/inclusion initiatives</a:t>
            </a:r>
          </a:p>
          <a:p>
            <a:pPr marL="457200" lvl="0" indent="-330200" rtl="0">
              <a:lnSpc>
                <a:spcPct val="100000"/>
              </a:lnSpc>
              <a:spcBef>
                <a:spcPts val="0"/>
              </a:spcBef>
              <a:spcAft>
                <a:spcPts val="600"/>
              </a:spcAft>
              <a:buSzPts val="1600"/>
              <a:buChar char="●"/>
            </a:pPr>
            <a:r>
              <a:rPr lang="en-US" sz="2000" dirty="0"/>
              <a:t>Advocate for mental health settings to be </a:t>
            </a:r>
            <a:r>
              <a:rPr lang="en-US" sz="2000" b="1" dirty="0"/>
              <a:t>accessible to people in larger bodies</a:t>
            </a:r>
            <a:r>
              <a:rPr lang="en-US" sz="2000" dirty="0"/>
              <a:t> (e.g., larger chairs, gowns in larger sizes, etc.)</a:t>
            </a:r>
          </a:p>
          <a:p>
            <a:pPr marL="457200" lvl="0" indent="-330200" rtl="0">
              <a:lnSpc>
                <a:spcPct val="100000"/>
              </a:lnSpc>
              <a:spcBef>
                <a:spcPts val="0"/>
              </a:spcBef>
              <a:spcAft>
                <a:spcPts val="600"/>
              </a:spcAft>
              <a:buSzPts val="1600"/>
              <a:buChar char="●"/>
            </a:pPr>
            <a:r>
              <a:rPr lang="en-US" sz="2000" b="1" dirty="0"/>
              <a:t>Challenge the promotion of weight loss/dieting </a:t>
            </a:r>
            <a:r>
              <a:rPr lang="en-US" sz="2000" dirty="0"/>
              <a:t>within mental health settings</a:t>
            </a:r>
          </a:p>
          <a:p>
            <a:pPr marL="457200" lvl="0" indent="-330200" rtl="0">
              <a:lnSpc>
                <a:spcPct val="100000"/>
              </a:lnSpc>
              <a:spcBef>
                <a:spcPts val="0"/>
              </a:spcBef>
              <a:spcAft>
                <a:spcPts val="600"/>
              </a:spcAft>
              <a:buSzPts val="1600"/>
              <a:buChar char="●"/>
            </a:pPr>
            <a:r>
              <a:rPr lang="en-US" sz="2000" b="1" dirty="0"/>
              <a:t>Advocate for insurance coverage </a:t>
            </a:r>
            <a:r>
              <a:rPr lang="en-US" sz="2000" dirty="0"/>
              <a:t>of eating disorder treatment for people of all body sizes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3400" dirty="0"/>
              <a:t>Challenging Cultural Weight Stigma </a:t>
            </a:r>
            <a:endParaRPr lang="en-US" sz="3400" dirty="0"/>
          </a:p>
        </p:txBody>
      </p:sp>
      <p:sp>
        <p:nvSpPr>
          <p:cNvPr id="198" name="Google Shape;198;p35"/>
          <p:cNvSpPr txBox="1">
            <a:spLocks noGrp="1"/>
          </p:cNvSpPr>
          <p:nvPr>
            <p:ph idx="1"/>
          </p:nvPr>
        </p:nvSpPr>
        <p:spPr>
          <a:xfrm>
            <a:off x="628650" y="1234403"/>
            <a:ext cx="8030796" cy="3263504"/>
          </a:xfrm>
        </p:spPr>
        <p:txBody>
          <a:bodyPr spcFirstLastPara="1" lIns="91425" tIns="91425" rIns="91425" bIns="91425" anchorCtr="0">
            <a:normAutofit/>
          </a:bodyPr>
          <a:lstStyle/>
          <a:p>
            <a:pPr marL="457200" lvl="0" indent="-342900" rtl="0">
              <a:spcBef>
                <a:spcPts val="0"/>
              </a:spcBef>
              <a:spcAft>
                <a:spcPts val="600"/>
              </a:spcAft>
              <a:buSzPts val="1800"/>
              <a:buChar char="●"/>
            </a:pPr>
            <a:r>
              <a:rPr lang="en" sz="2400" b="1" dirty="0"/>
              <a:t>Speak out </a:t>
            </a:r>
            <a:r>
              <a:rPr lang="en" sz="2400" dirty="0"/>
              <a:t>about the harmful effects of weight stigma</a:t>
            </a:r>
            <a:endParaRPr lang="en-US" sz="2400" dirty="0"/>
          </a:p>
          <a:p>
            <a:pPr marL="457200" lvl="0" indent="-342900" rtl="0">
              <a:spcBef>
                <a:spcPts val="0"/>
              </a:spcBef>
              <a:spcAft>
                <a:spcPts val="600"/>
              </a:spcAft>
              <a:buSzPts val="1800"/>
              <a:buChar char="●"/>
            </a:pPr>
            <a:r>
              <a:rPr lang="en" sz="2400" b="1" dirty="0"/>
              <a:t>Follow and share </a:t>
            </a:r>
            <a:r>
              <a:rPr lang="en" sz="2400" dirty="0"/>
              <a:t>the work of fat activists, healthcare professionals, and recovery advocates</a:t>
            </a:r>
            <a:endParaRPr lang="en-US" sz="2400" dirty="0"/>
          </a:p>
          <a:p>
            <a:pPr marL="457200" lvl="0" indent="-342900" rtl="0">
              <a:spcBef>
                <a:spcPts val="0"/>
              </a:spcBef>
              <a:spcAft>
                <a:spcPts val="600"/>
              </a:spcAft>
              <a:buSzPts val="1800"/>
              <a:buChar char="●"/>
            </a:pPr>
            <a:r>
              <a:rPr lang="en" sz="2400" b="1" dirty="0"/>
              <a:t>Challenge misconceptions </a:t>
            </a:r>
            <a:r>
              <a:rPr lang="en" sz="2400" dirty="0"/>
              <a:t>about weight stigma and eating disorders that you hear in your workplace/school/everyday life</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3600" dirty="0"/>
              <a:t>References &amp; Resources</a:t>
            </a:r>
            <a:endParaRPr lang="en-US" sz="3600" dirty="0"/>
          </a:p>
        </p:txBody>
      </p:sp>
      <p:sp>
        <p:nvSpPr>
          <p:cNvPr id="204" name="Google Shape;204;p36"/>
          <p:cNvSpPr txBox="1">
            <a:spLocks noGrp="1"/>
          </p:cNvSpPr>
          <p:nvPr>
            <p:ph idx="1"/>
          </p:nvPr>
        </p:nvSpPr>
        <p:spPr>
          <a:xfrm>
            <a:off x="628650" y="1234402"/>
            <a:ext cx="7886700" cy="3635253"/>
          </a:xfrm>
        </p:spPr>
        <p:txBody>
          <a:bodyPr spcFirstLastPara="1" lIns="91425" tIns="91425" rIns="91425" bIns="91425" anchorCtr="0">
            <a:normAutofit lnSpcReduction="10000"/>
          </a:bodyPr>
          <a:lstStyle/>
          <a:p>
            <a:pPr marL="0" lvl="0" indent="0" rtl="0">
              <a:lnSpc>
                <a:spcPct val="100000"/>
              </a:lnSpc>
              <a:spcBef>
                <a:spcPts val="0"/>
              </a:spcBef>
              <a:spcAft>
                <a:spcPts val="0"/>
              </a:spcAft>
              <a:buNone/>
            </a:pPr>
            <a:r>
              <a:rPr lang="en-US" b="1" dirty="0"/>
              <a:t>Weight Stigma and Its Effects</a:t>
            </a:r>
          </a:p>
          <a:p>
            <a:pPr>
              <a:lnSpc>
                <a:spcPct val="100000"/>
              </a:lnSpc>
              <a:spcBef>
                <a:spcPts val="0"/>
              </a:spcBef>
            </a:pPr>
            <a:r>
              <a:rPr lang="en-US" u="sng" dirty="0">
                <a:hlinkClick r:id="rId3"/>
              </a:rPr>
              <a:t>https://www.nationaleatingdisorders.org/weight-stigma</a:t>
            </a:r>
            <a:endParaRPr lang="en-US" b="1" dirty="0"/>
          </a:p>
          <a:p>
            <a:pPr marL="0" lvl="0" indent="0" rtl="0">
              <a:lnSpc>
                <a:spcPct val="100000"/>
              </a:lnSpc>
              <a:spcBef>
                <a:spcPts val="0"/>
              </a:spcBef>
              <a:spcAft>
                <a:spcPts val="0"/>
              </a:spcAft>
              <a:buNone/>
            </a:pPr>
            <a:endParaRPr lang="en-US" b="1" dirty="0"/>
          </a:p>
          <a:p>
            <a:pPr marL="0" lvl="0" indent="0" rtl="0">
              <a:lnSpc>
                <a:spcPct val="100000"/>
              </a:lnSpc>
              <a:spcBef>
                <a:spcPts val="0"/>
              </a:spcBef>
              <a:spcAft>
                <a:spcPts val="0"/>
              </a:spcAft>
              <a:buNone/>
            </a:pPr>
            <a:r>
              <a:rPr lang="en-US" b="1" dirty="0"/>
              <a:t>Statistics</a:t>
            </a:r>
          </a:p>
          <a:p>
            <a:pPr>
              <a:lnSpc>
                <a:spcPct val="100000"/>
              </a:lnSpc>
              <a:spcBef>
                <a:spcPts val="0"/>
              </a:spcBef>
            </a:pPr>
            <a:r>
              <a:rPr lang="en-US" u="sng" dirty="0">
                <a:hlinkClick r:id="rId4"/>
              </a:rPr>
              <a:t>https://www.nationaleatingdisorders.org/statistics-research-eating-disorders</a:t>
            </a:r>
            <a:endParaRPr lang="en-US" b="1" dirty="0"/>
          </a:p>
          <a:p>
            <a:pPr>
              <a:lnSpc>
                <a:spcPct val="100000"/>
              </a:lnSpc>
              <a:spcBef>
                <a:spcPts val="0"/>
              </a:spcBef>
            </a:pPr>
            <a:r>
              <a:rPr lang="en-US" u="sng" dirty="0">
                <a:hlinkClick r:id="rId5"/>
              </a:rPr>
              <a:t>https://www.obesityaction.org/get-educated/public-resources/brochures-guides/understanding-obesity-stigma-brochure/</a:t>
            </a:r>
            <a:endParaRPr lang="en-US" b="1" dirty="0"/>
          </a:p>
          <a:p>
            <a:pPr>
              <a:lnSpc>
                <a:spcPct val="100000"/>
              </a:lnSpc>
              <a:spcBef>
                <a:spcPts val="0"/>
              </a:spcBef>
            </a:pPr>
            <a:r>
              <a:rPr lang="en-US" u="sng" dirty="0">
                <a:hlinkClick r:id="rId6"/>
              </a:rPr>
              <a:t>https://naafa.org/facts1</a:t>
            </a:r>
            <a:endParaRPr lang="en-US" b="1" dirty="0"/>
          </a:p>
          <a:p>
            <a:pPr marL="0" lvl="0" indent="0" rtl="0">
              <a:lnSpc>
                <a:spcPct val="100000"/>
              </a:lnSpc>
              <a:spcBef>
                <a:spcPts val="0"/>
              </a:spcBef>
              <a:spcAft>
                <a:spcPts val="0"/>
              </a:spcAft>
              <a:buNone/>
            </a:pPr>
            <a:endParaRPr lang="en-US" b="1" dirty="0"/>
          </a:p>
          <a:p>
            <a:pPr marL="0" lvl="0" indent="0" rtl="0">
              <a:lnSpc>
                <a:spcPct val="100000"/>
              </a:lnSpc>
              <a:spcBef>
                <a:spcPts val="0"/>
              </a:spcBef>
              <a:spcAft>
                <a:spcPts val="0"/>
              </a:spcAft>
              <a:buNone/>
            </a:pPr>
            <a:r>
              <a:rPr lang="en-US" b="1" dirty="0"/>
              <a:t>Combating Weight Stigma in Mental Health/Recovery Spaces</a:t>
            </a:r>
          </a:p>
          <a:p>
            <a:pPr>
              <a:lnSpc>
                <a:spcPct val="100000"/>
              </a:lnSpc>
              <a:spcBef>
                <a:spcPts val="0"/>
              </a:spcBef>
            </a:pPr>
            <a:r>
              <a:rPr lang="en-US" u="sng" dirty="0">
                <a:hlinkClick r:id="rId7"/>
              </a:rPr>
              <a:t>https://medium.com/@emily.cutler/the-need-for-size-equality-in-the-mental-health-recovery-movement-ways-that-peer-recovery-effb3d80beba</a:t>
            </a:r>
            <a:endParaRPr lang="en-US" b="1" dirty="0"/>
          </a:p>
          <a:p>
            <a:pPr marL="0" lvl="0" indent="0" rtl="0">
              <a:lnSpc>
                <a:spcPct val="100000"/>
              </a:lnSpc>
              <a:spcBef>
                <a:spcPts val="0"/>
              </a:spcBef>
              <a:spcAft>
                <a:spcPts val="1600"/>
              </a:spcAft>
              <a:buNone/>
            </a:pP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Further Reading/Learning (1 </a:t>
            </a:r>
            <a:r>
              <a:rPr lang="en-US" sz="3600" dirty="0"/>
              <a:t>of 2)</a:t>
            </a:r>
            <a:endParaRPr sz="3600" dirty="0"/>
          </a:p>
        </p:txBody>
      </p:sp>
      <p:sp>
        <p:nvSpPr>
          <p:cNvPr id="210" name="Google Shape;210;p37"/>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Food Psych Podcast: </a:t>
            </a:r>
            <a:r>
              <a:rPr lang="en" sz="2000" u="sng" dirty="0">
                <a:solidFill>
                  <a:schemeClr val="hlink"/>
                </a:solidFill>
                <a:latin typeface="Arial"/>
                <a:ea typeface="Arial"/>
                <a:cs typeface="Arial"/>
                <a:sym typeface="Arial"/>
                <a:hlinkClick r:id="rId3"/>
              </a:rPr>
              <a:t>https://christyharrison.com/foodpsych</a:t>
            </a:r>
            <a:endParaRPr sz="2000" dirty="0"/>
          </a:p>
          <a:p>
            <a:pPr marL="0" lvl="0" indent="0" algn="l" rtl="0">
              <a:spcBef>
                <a:spcPts val="1600"/>
              </a:spcBef>
              <a:spcAft>
                <a:spcPts val="0"/>
              </a:spcAft>
              <a:buNone/>
            </a:pPr>
            <a:r>
              <a:rPr lang="en" sz="2000" b="1" dirty="0"/>
              <a:t>Association for Size Diversity and Health: </a:t>
            </a:r>
            <a:r>
              <a:rPr lang="en" sz="2000" u="sng" dirty="0">
                <a:solidFill>
                  <a:schemeClr val="hlink"/>
                </a:solidFill>
                <a:latin typeface="Arial"/>
                <a:ea typeface="Arial"/>
                <a:cs typeface="Arial"/>
                <a:sym typeface="Arial"/>
                <a:hlinkClick r:id="rId4"/>
              </a:rPr>
              <a:t>https://www.sizediversityandhealth.org/</a:t>
            </a:r>
            <a:endParaRPr sz="2000" dirty="0"/>
          </a:p>
          <a:p>
            <a:pPr marL="0" lvl="0" indent="0" algn="l" rtl="0">
              <a:spcBef>
                <a:spcPts val="1600"/>
              </a:spcBef>
              <a:spcAft>
                <a:spcPts val="0"/>
              </a:spcAft>
              <a:buNone/>
            </a:pPr>
            <a:r>
              <a:rPr lang="en" sz="2000" b="1" dirty="0"/>
              <a:t>National Eating Disorders Association: </a:t>
            </a:r>
            <a:r>
              <a:rPr lang="en" sz="2000" u="sng" dirty="0">
                <a:solidFill>
                  <a:schemeClr val="hlink"/>
                </a:solidFill>
                <a:latin typeface="Arial"/>
                <a:ea typeface="Arial"/>
                <a:cs typeface="Arial"/>
                <a:sym typeface="Arial"/>
                <a:hlinkClick r:id="rId5"/>
              </a:rPr>
              <a:t>https://www.nationaleatingdisorders.org/</a:t>
            </a:r>
            <a:endParaRP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Further Reading/Learning (2 </a:t>
            </a:r>
            <a:r>
              <a:rPr lang="en-US" sz="3600" dirty="0"/>
              <a:t>of 2)</a:t>
            </a:r>
            <a:endParaRPr sz="3600" dirty="0"/>
          </a:p>
        </p:txBody>
      </p:sp>
      <p:sp>
        <p:nvSpPr>
          <p:cNvPr id="210" name="Google Shape;210;p37"/>
          <p:cNvSpPr txBox="1">
            <a:spLocks noGrp="1"/>
          </p:cNvSpPr>
          <p:nvPr>
            <p:ph idx="1"/>
          </p:nvPr>
        </p:nvSpPr>
        <p:spPr>
          <a:xfrm>
            <a:off x="628650" y="1017048"/>
            <a:ext cx="7886700" cy="3263504"/>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2000" b="1" i="1" dirty="0"/>
              <a:t>Body Respect: What Conventional Health Books Get Wrong, Leave Out, and Just Plain Fail to Understand About Weight: </a:t>
            </a:r>
            <a:r>
              <a:rPr lang="en" sz="2000" u="sng" dirty="0">
                <a:solidFill>
                  <a:schemeClr val="hlink"/>
                </a:solidFill>
                <a:latin typeface="Arial"/>
                <a:ea typeface="Arial"/>
                <a:cs typeface="Arial"/>
                <a:sym typeface="Arial"/>
                <a:hlinkClick r:id="rId3"/>
              </a:rPr>
              <a:t>https://lindobacon.com/body-respect-book/</a:t>
            </a:r>
            <a:endParaRPr sz="2000" dirty="0"/>
          </a:p>
          <a:p>
            <a:pPr marL="0" lvl="0" indent="0" algn="l" rtl="0">
              <a:spcBef>
                <a:spcPts val="1600"/>
              </a:spcBef>
              <a:spcAft>
                <a:spcPts val="0"/>
              </a:spcAft>
              <a:buNone/>
            </a:pPr>
            <a:r>
              <a:rPr lang="en" sz="2000" b="1" i="1" dirty="0"/>
              <a:t>The Body is Not An Apology: </a:t>
            </a:r>
            <a:r>
              <a:rPr lang="en" sz="2000" u="sng" dirty="0">
                <a:solidFill>
                  <a:schemeClr val="hlink"/>
                </a:solidFill>
                <a:latin typeface="Arial"/>
                <a:ea typeface="Arial"/>
                <a:cs typeface="Arial"/>
                <a:sym typeface="Arial"/>
                <a:hlinkClick r:id="rId4"/>
              </a:rPr>
              <a:t>https://www.amazon.com/Body-Not-Apology-Radical-Self-Love/dp/1626569762</a:t>
            </a:r>
            <a:endParaRPr sz="2400" dirty="0"/>
          </a:p>
          <a:p>
            <a:pPr marL="0" lvl="0" indent="0" algn="l" rtl="0">
              <a:spcBef>
                <a:spcPts val="1600"/>
              </a:spcBef>
              <a:spcAft>
                <a:spcPts val="1600"/>
              </a:spcAft>
              <a:buNone/>
            </a:pPr>
            <a:r>
              <a:rPr lang="en" sz="2000" b="1" i="1" dirty="0"/>
              <a:t>Anti-Diet: Reclaim Your Time, Money, Well-Being, and Happiness through Intuitive Eating: </a:t>
            </a:r>
            <a:r>
              <a:rPr lang="en" sz="2000" u="sng" dirty="0">
                <a:solidFill>
                  <a:schemeClr val="hlink"/>
                </a:solidFill>
                <a:latin typeface="Arial"/>
                <a:ea typeface="Arial"/>
                <a:cs typeface="Arial"/>
                <a:sym typeface="Arial"/>
                <a:hlinkClick r:id="rId5"/>
              </a:rPr>
              <a:t>https://christyharrison.com/book-anti-diet-intuitive-eating-christy-harrison</a:t>
            </a:r>
            <a:endParaRPr sz="2000" dirty="0"/>
          </a:p>
        </p:txBody>
      </p:sp>
    </p:spTree>
    <p:extLst>
      <p:ext uri="{BB962C8B-B14F-4D97-AF65-F5344CB8AC3E}">
        <p14:creationId xmlns:p14="http://schemas.microsoft.com/office/powerpoint/2010/main" val="1768060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E42E-C4BC-4067-884C-F5A39BF5773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22659AF-5F84-4C89-B56B-52BCC1FD9F76}"/>
              </a:ext>
            </a:extLst>
          </p:cNvPr>
          <p:cNvSpPr>
            <a:spLocks noGrp="1"/>
          </p:cNvSpPr>
          <p:nvPr>
            <p:ph idx="1"/>
          </p:nvPr>
        </p:nvSpPr>
        <p:spPr/>
        <p:txBody>
          <a:bodyPr/>
          <a:lstStyle/>
          <a:p>
            <a:pPr marL="457200" lvl="0" indent="-381000" algn="l" rtl="0">
              <a:lnSpc>
                <a:spcPct val="110000"/>
              </a:lnSpc>
              <a:spcBef>
                <a:spcPts val="0"/>
              </a:spcBef>
              <a:spcAft>
                <a:spcPts val="0"/>
              </a:spcAft>
              <a:buSzPts val="2400"/>
              <a:buChar char="●"/>
            </a:pPr>
            <a:r>
              <a:rPr lang="en-US" b="1" dirty="0"/>
              <a:t>For those joining us in Zoom online, to ask your question:</a:t>
            </a:r>
          </a:p>
          <a:p>
            <a:pPr marL="914400" lvl="0" indent="-381000" algn="l" rtl="0">
              <a:lnSpc>
                <a:spcPct val="110000"/>
              </a:lnSpc>
              <a:spcBef>
                <a:spcPts val="0"/>
              </a:spcBef>
              <a:spcAft>
                <a:spcPts val="0"/>
              </a:spcAft>
              <a:buSzPts val="2400"/>
              <a:buAutoNum type="arabicPeriod"/>
            </a:pPr>
            <a:r>
              <a:rPr lang="en-US" dirty="0"/>
              <a:t>Raise your hand.</a:t>
            </a:r>
          </a:p>
          <a:p>
            <a:pPr marL="914400" lvl="0" indent="-381000" algn="l" rtl="0">
              <a:lnSpc>
                <a:spcPct val="110000"/>
              </a:lnSpc>
              <a:spcBef>
                <a:spcPts val="0"/>
              </a:spcBef>
              <a:spcAft>
                <a:spcPts val="0"/>
              </a:spcAft>
              <a:buSzPts val="2400"/>
              <a:buAutoNum type="arabicPeriod"/>
            </a:pPr>
            <a:r>
              <a:rPr lang="en-US" dirty="0"/>
              <a:t>Wait for us to call on you.</a:t>
            </a:r>
          </a:p>
          <a:p>
            <a:pPr marL="914400" lvl="0" indent="-381000" algn="l" rtl="0">
              <a:lnSpc>
                <a:spcPct val="110000"/>
              </a:lnSpc>
              <a:spcBef>
                <a:spcPts val="0"/>
              </a:spcBef>
              <a:spcAft>
                <a:spcPts val="0"/>
              </a:spcAft>
              <a:buSzPts val="2400"/>
              <a:buAutoNum type="arabicPeriod"/>
            </a:pPr>
            <a:r>
              <a:rPr lang="en-US" dirty="0"/>
              <a:t>Click on “Unmute” when </a:t>
            </a:r>
            <a:r>
              <a:rPr lang="en-US"/>
              <a:t>prompted.</a:t>
            </a:r>
          </a:p>
          <a:p>
            <a:pPr marL="533400" lvl="0" indent="0" algn="l" rtl="0">
              <a:lnSpc>
                <a:spcPct val="110000"/>
              </a:lnSpc>
              <a:spcBef>
                <a:spcPts val="0"/>
              </a:spcBef>
              <a:spcAft>
                <a:spcPts val="0"/>
              </a:spcAft>
              <a:buSzPts val="2400"/>
              <a:buNone/>
            </a:pPr>
            <a:endParaRPr lang="en-US" dirty="0"/>
          </a:p>
          <a:p>
            <a:pPr marL="457200" lvl="0" indent="-381000" algn="l" rtl="0">
              <a:lnSpc>
                <a:spcPct val="110000"/>
              </a:lnSpc>
              <a:spcBef>
                <a:spcPts val="0"/>
              </a:spcBef>
              <a:spcAft>
                <a:spcPts val="0"/>
              </a:spcAft>
              <a:buSzPts val="2400"/>
              <a:buChar char="●"/>
            </a:pPr>
            <a:r>
              <a:rPr lang="en-US" b="1" dirty="0"/>
              <a:t>For those joining us over the phone, to ask your question:</a:t>
            </a:r>
          </a:p>
          <a:p>
            <a:pPr marL="914400" lvl="0" indent="-381000" algn="l" rtl="0">
              <a:lnSpc>
                <a:spcPct val="110000"/>
              </a:lnSpc>
              <a:spcBef>
                <a:spcPts val="0"/>
              </a:spcBef>
              <a:spcAft>
                <a:spcPts val="0"/>
              </a:spcAft>
              <a:buSzPts val="2400"/>
              <a:buAutoNum type="arabicPeriod"/>
            </a:pPr>
            <a:r>
              <a:rPr lang="en-US" dirty="0"/>
              <a:t>Press *9 to raise your hand.</a:t>
            </a:r>
          </a:p>
          <a:p>
            <a:pPr marL="914400" lvl="0" indent="-381000" algn="l" rtl="0">
              <a:lnSpc>
                <a:spcPct val="110000"/>
              </a:lnSpc>
              <a:spcBef>
                <a:spcPts val="0"/>
              </a:spcBef>
              <a:spcAft>
                <a:spcPts val="0"/>
              </a:spcAft>
              <a:buSzPts val="2400"/>
              <a:buAutoNum type="arabicPeriod"/>
            </a:pPr>
            <a:r>
              <a:rPr lang="en-US" dirty="0"/>
              <a:t>Wait for us to call on you.</a:t>
            </a:r>
          </a:p>
          <a:p>
            <a:pPr marL="914400" lvl="0" indent="-381000" algn="l" rtl="0">
              <a:lnSpc>
                <a:spcPct val="110000"/>
              </a:lnSpc>
              <a:spcBef>
                <a:spcPts val="0"/>
              </a:spcBef>
              <a:spcAft>
                <a:spcPts val="0"/>
              </a:spcAft>
              <a:buSzPts val="2400"/>
              <a:buAutoNum type="arabicPeriod"/>
            </a:pPr>
            <a:r>
              <a:rPr lang="en-US" dirty="0"/>
              <a:t>Press *6 to unmute yourself.</a:t>
            </a:r>
          </a:p>
          <a:p>
            <a:pPr marL="0" indent="0">
              <a:buNone/>
            </a:pPr>
            <a:endParaRPr lang="en-US" dirty="0"/>
          </a:p>
        </p:txBody>
      </p:sp>
    </p:spTree>
    <p:extLst>
      <p:ext uri="{BB962C8B-B14F-4D97-AF65-F5344CB8AC3E}">
        <p14:creationId xmlns:p14="http://schemas.microsoft.com/office/powerpoint/2010/main" val="34699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3600" dirty="0"/>
              <a:t>What is weight stigma?</a:t>
            </a:r>
            <a:endParaRPr lang="en-US" sz="3600" dirty="0"/>
          </a:p>
        </p:txBody>
      </p:sp>
      <p:sp>
        <p:nvSpPr>
          <p:cNvPr id="74" name="Google Shape;74;p14"/>
          <p:cNvSpPr txBox="1">
            <a:spLocks noGrp="1"/>
          </p:cNvSpPr>
          <p:nvPr>
            <p:ph idx="1"/>
          </p:nvPr>
        </p:nvSpPr>
        <p:spPr>
          <a:xfrm>
            <a:off x="628650" y="1234403"/>
            <a:ext cx="7886700" cy="3263504"/>
          </a:xfrm>
        </p:spPr>
        <p:txBody>
          <a:bodyPr spcFirstLastPara="1" lIns="91425" tIns="91425" rIns="91425" bIns="91425" anchorCtr="0">
            <a:normAutofit/>
          </a:bodyPr>
          <a:lstStyle/>
          <a:p>
            <a:pPr marL="0" lvl="0" indent="0" rtl="0">
              <a:spcBef>
                <a:spcPts val="0"/>
              </a:spcBef>
              <a:spcAft>
                <a:spcPts val="1600"/>
              </a:spcAft>
              <a:buNone/>
            </a:pPr>
            <a:r>
              <a:rPr lang="en" sz="2400" b="1" dirty="0"/>
              <a:t>Weight stigma is defined as bias, discrimination, or stereotyping that is based on a person’s weight or body size. </a:t>
            </a:r>
            <a:r>
              <a:rPr lang="en" sz="2400" dirty="0"/>
              <a:t>It is a highly prevalent form of prejudice that is rarely challenged. Weight stigma is also referred to as weight bias, sizeism, fatphobia, and fatmisia.</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3600" dirty="0"/>
              <a:t>A Note on Language</a:t>
            </a:r>
            <a:endParaRPr lang="en-US" sz="3600" dirty="0"/>
          </a:p>
        </p:txBody>
      </p:sp>
      <p:sp>
        <p:nvSpPr>
          <p:cNvPr id="80" name="Google Shape;80;p15"/>
          <p:cNvSpPr txBox="1">
            <a:spLocks noGrp="1"/>
          </p:cNvSpPr>
          <p:nvPr>
            <p:ph idx="1"/>
          </p:nvPr>
        </p:nvSpPr>
        <p:spPr>
          <a:xfrm>
            <a:off x="628650" y="1234403"/>
            <a:ext cx="7886700" cy="3263504"/>
          </a:xfrm>
        </p:spPr>
        <p:txBody>
          <a:bodyPr spcFirstLastPara="1" lIns="91425" tIns="91425" rIns="91425" bIns="91425" anchorCtr="0">
            <a:normAutofit fontScale="92500" lnSpcReduction="10000"/>
          </a:bodyPr>
          <a:lstStyle/>
          <a:p>
            <a:pPr marL="0" lvl="0" indent="0" rtl="0">
              <a:spcBef>
                <a:spcPts val="0"/>
              </a:spcBef>
              <a:spcAft>
                <a:spcPts val="1600"/>
              </a:spcAft>
              <a:buNone/>
            </a:pPr>
            <a:r>
              <a:rPr lang="en" sz="2400" dirty="0"/>
              <a:t>During this presentation, I will not be using the terms “overweight” or “obesity.” These terms are </a:t>
            </a:r>
            <a:r>
              <a:rPr lang="en" sz="2400" b="1" dirty="0"/>
              <a:t>often stigmatizing </a:t>
            </a:r>
            <a:r>
              <a:rPr lang="en" sz="2400" dirty="0"/>
              <a:t>and imply that being at a higher weight is inherently and universally unhealthy. I will use language recommended by the National Eating Disorders Association: </a:t>
            </a:r>
            <a:r>
              <a:rPr lang="en" sz="2400" b="1" dirty="0"/>
              <a:t>people in larger bodies and higher weight people</a:t>
            </a:r>
            <a:r>
              <a:rPr lang="en" sz="2400" dirty="0"/>
              <a:t>. In addition, some activists have chosen to reclaim the word “fat” as a neutral descriptor; this will also be included.</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3400" dirty="0"/>
              <a:t>How does weight stigma show up?</a:t>
            </a:r>
            <a:endParaRPr lang="en-US" sz="3400" dirty="0"/>
          </a:p>
        </p:txBody>
      </p:sp>
      <p:sp>
        <p:nvSpPr>
          <p:cNvPr id="86" name="Google Shape;86;p16"/>
          <p:cNvSpPr txBox="1">
            <a:spLocks noGrp="1"/>
          </p:cNvSpPr>
          <p:nvPr>
            <p:ph idx="1"/>
          </p:nvPr>
        </p:nvSpPr>
        <p:spPr>
          <a:xfrm>
            <a:off x="628650" y="1234403"/>
            <a:ext cx="7886700" cy="3263504"/>
          </a:xfrm>
        </p:spPr>
        <p:txBody>
          <a:bodyPr spcFirstLastPara="1" lIns="91425" tIns="91425" rIns="91425" bIns="91425" anchorCtr="0">
            <a:normAutofit lnSpcReduction="10000"/>
          </a:bodyPr>
          <a:lstStyle/>
          <a:p>
            <a:pPr marL="457200" lvl="0" indent="-330200" rtl="0">
              <a:spcBef>
                <a:spcPts val="0"/>
              </a:spcBef>
              <a:spcAft>
                <a:spcPts val="600"/>
              </a:spcAft>
              <a:buSzPts val="1600"/>
              <a:buChar char="●"/>
            </a:pPr>
            <a:r>
              <a:rPr lang="en-US" sz="2000" b="1" dirty="0"/>
              <a:t>Everyday assumptions </a:t>
            </a:r>
            <a:r>
              <a:rPr lang="en-US" sz="2000" dirty="0"/>
              <a:t>about individuals’ character, self-discipline, eating/exercise habits, and health status on the basis of body weight alone</a:t>
            </a:r>
          </a:p>
          <a:p>
            <a:pPr marL="457200" lvl="0" indent="-330200" rtl="0">
              <a:spcBef>
                <a:spcPts val="0"/>
              </a:spcBef>
              <a:spcAft>
                <a:spcPts val="600"/>
              </a:spcAft>
              <a:buSzPts val="1600"/>
              <a:buChar char="●"/>
            </a:pPr>
            <a:r>
              <a:rPr lang="en-US" sz="2000" b="1" dirty="0"/>
              <a:t>The idealization </a:t>
            </a:r>
            <a:r>
              <a:rPr lang="en-US" sz="2000" dirty="0"/>
              <a:t>of thinness and pervasive promotion of weight loss in the media and healthcare settings</a:t>
            </a:r>
          </a:p>
          <a:p>
            <a:pPr marL="457200" lvl="0" indent="-330200" rtl="0">
              <a:spcBef>
                <a:spcPts val="0"/>
              </a:spcBef>
              <a:spcAft>
                <a:spcPts val="600"/>
              </a:spcAft>
              <a:buSzPts val="1600"/>
              <a:buChar char="●"/>
            </a:pPr>
            <a:r>
              <a:rPr lang="en-US" sz="2000" b="1" dirty="0"/>
              <a:t>Hiring discrimination </a:t>
            </a:r>
            <a:r>
              <a:rPr lang="en-US" sz="2000" dirty="0"/>
              <a:t>on the basis of weight; income disparities; workplace &amp; school bullying; discrimination in adoption and custody</a:t>
            </a:r>
          </a:p>
          <a:p>
            <a:pPr marL="457200" lvl="0" indent="-330200" rtl="0">
              <a:spcBef>
                <a:spcPts val="0"/>
              </a:spcBef>
              <a:spcAft>
                <a:spcPts val="600"/>
              </a:spcAft>
              <a:buSzPts val="1600"/>
              <a:buChar char="●"/>
            </a:pPr>
            <a:r>
              <a:rPr lang="en-US" sz="2000" b="1" dirty="0"/>
              <a:t>Denial of healthcare due </a:t>
            </a:r>
            <a:r>
              <a:rPr lang="en-US" sz="2000" dirty="0"/>
              <a:t>to body weight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3600" dirty="0"/>
              <a:t>Prevalence of Weight Stigma</a:t>
            </a:r>
            <a:endParaRPr lang="en-US" sz="3600" dirty="0"/>
          </a:p>
        </p:txBody>
      </p:sp>
      <p:sp>
        <p:nvSpPr>
          <p:cNvPr id="92" name="Google Shape;92;p17"/>
          <p:cNvSpPr txBox="1">
            <a:spLocks noGrp="1"/>
          </p:cNvSpPr>
          <p:nvPr>
            <p:ph idx="1"/>
          </p:nvPr>
        </p:nvSpPr>
        <p:spPr>
          <a:xfrm>
            <a:off x="628650" y="1234403"/>
            <a:ext cx="7886700" cy="3263504"/>
          </a:xfrm>
        </p:spPr>
        <p:txBody>
          <a:bodyPr spcFirstLastPara="1" lIns="91425" tIns="91425" rIns="91425" bIns="91425" anchorCtr="0">
            <a:normAutofit fontScale="92500" lnSpcReduction="10000"/>
          </a:bodyPr>
          <a:lstStyle/>
          <a:p>
            <a:pPr marL="457200" lvl="0" indent="-330200" rtl="0">
              <a:spcBef>
                <a:spcPts val="0"/>
              </a:spcBef>
              <a:spcAft>
                <a:spcPts val="600"/>
              </a:spcAft>
              <a:buSzPts val="1600"/>
              <a:buChar char="●"/>
            </a:pPr>
            <a:r>
              <a:rPr lang="en-US" sz="2400" dirty="0"/>
              <a:t>At least 30 percent of higher weight girls and 24 percent of higher weight boys </a:t>
            </a:r>
            <a:r>
              <a:rPr lang="en-US" sz="2400" b="1" dirty="0"/>
              <a:t>report being teased at school</a:t>
            </a:r>
          </a:p>
          <a:p>
            <a:pPr marL="457200" lvl="0" indent="-330200" rtl="0">
              <a:spcBef>
                <a:spcPts val="0"/>
              </a:spcBef>
              <a:spcAft>
                <a:spcPts val="600"/>
              </a:spcAft>
              <a:buSzPts val="1600"/>
              <a:buChar char="●"/>
            </a:pPr>
            <a:r>
              <a:rPr lang="en-US" sz="2400" dirty="0"/>
              <a:t>1 in 3 children has experienced </a:t>
            </a:r>
            <a:r>
              <a:rPr lang="en-US" sz="2400" b="1" dirty="0"/>
              <a:t>weight bias from a teacher</a:t>
            </a:r>
          </a:p>
          <a:p>
            <a:pPr marL="457200" lvl="0" indent="-330200" rtl="0">
              <a:spcBef>
                <a:spcPts val="0"/>
              </a:spcBef>
              <a:spcAft>
                <a:spcPts val="600"/>
              </a:spcAft>
              <a:buSzPts val="1600"/>
              <a:buChar char="●"/>
            </a:pPr>
            <a:r>
              <a:rPr lang="en-US" sz="2400" dirty="0"/>
              <a:t>69 percent of higher weight women have experienced </a:t>
            </a:r>
            <a:r>
              <a:rPr lang="en-US" sz="2400" b="1" dirty="0"/>
              <a:t>weight bias from a physician</a:t>
            </a:r>
          </a:p>
          <a:p>
            <a:pPr marL="457200" lvl="0" indent="-330200" rtl="0">
              <a:spcBef>
                <a:spcPts val="0"/>
              </a:spcBef>
              <a:spcAft>
                <a:spcPts val="600"/>
              </a:spcAft>
              <a:buSzPts val="1600"/>
              <a:buChar char="●"/>
            </a:pPr>
            <a:r>
              <a:rPr lang="en-US" sz="2400" dirty="0"/>
              <a:t>Higher weight women are </a:t>
            </a:r>
            <a:r>
              <a:rPr lang="en-US" sz="2400" b="1" dirty="0"/>
              <a:t>paid 14.6 percent less </a:t>
            </a:r>
            <a:r>
              <a:rPr lang="en-US" sz="2400" dirty="0"/>
              <a:t>than straight-sized women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3600" dirty="0"/>
              <a:t>Diet Culture</a:t>
            </a:r>
            <a:endParaRPr lang="en-US" sz="3600" dirty="0"/>
          </a:p>
        </p:txBody>
      </p:sp>
      <p:sp>
        <p:nvSpPr>
          <p:cNvPr id="98" name="Google Shape;98;p18"/>
          <p:cNvSpPr txBox="1">
            <a:spLocks noGrp="1"/>
          </p:cNvSpPr>
          <p:nvPr>
            <p:ph idx="1"/>
          </p:nvPr>
        </p:nvSpPr>
        <p:spPr>
          <a:xfrm>
            <a:off x="628650" y="1234402"/>
            <a:ext cx="7886700" cy="3635253"/>
          </a:xfrm>
        </p:spPr>
        <p:txBody>
          <a:bodyPr spcFirstLastPara="1" lIns="91425" tIns="91425" rIns="91425" bIns="91425" anchorCtr="0">
            <a:normAutofit lnSpcReduction="10000"/>
          </a:bodyPr>
          <a:lstStyle/>
          <a:p>
            <a:pPr marL="457200" lvl="0" indent="-330200" rtl="0">
              <a:spcBef>
                <a:spcPts val="0"/>
              </a:spcBef>
              <a:spcAft>
                <a:spcPts val="600"/>
              </a:spcAft>
              <a:buSzPts val="1600"/>
              <a:buChar char="●"/>
            </a:pPr>
            <a:r>
              <a:rPr lang="en-US" sz="2000" b="1" dirty="0"/>
              <a:t>Weight stigma goes hand in hand with diet culture</a:t>
            </a:r>
            <a:r>
              <a:rPr lang="en-US" sz="2000" dirty="0"/>
              <a:t>, i.e., the promotion of eating and exercising in pursuit of thinness rather than according to one’s internal cues and nutritional needs</a:t>
            </a:r>
          </a:p>
          <a:p>
            <a:pPr marL="457200" lvl="0" indent="-330200" rtl="0">
              <a:spcBef>
                <a:spcPts val="0"/>
              </a:spcBef>
              <a:spcAft>
                <a:spcPts val="600"/>
              </a:spcAft>
              <a:buSzPts val="1600"/>
              <a:buChar char="●"/>
            </a:pPr>
            <a:r>
              <a:rPr lang="en-US" sz="2000" dirty="0"/>
              <a:t>Diet culture involves the </a:t>
            </a:r>
            <a:r>
              <a:rPr lang="en-US" sz="2000" b="1" dirty="0"/>
              <a:t>oversimplistic categorization of food </a:t>
            </a:r>
            <a:r>
              <a:rPr lang="en-US" sz="2000" dirty="0"/>
              <a:t>as “good” or “bad” and “healthy” or “unhealthy,” which often leads to shame around eating and compensatory behaviors</a:t>
            </a:r>
          </a:p>
          <a:p>
            <a:pPr marL="457200" lvl="0" indent="-330200" rtl="0">
              <a:spcBef>
                <a:spcPts val="0"/>
              </a:spcBef>
              <a:spcAft>
                <a:spcPts val="600"/>
              </a:spcAft>
              <a:buSzPts val="1600"/>
              <a:buChar char="●"/>
            </a:pPr>
            <a:r>
              <a:rPr lang="en-US" sz="2000" dirty="0"/>
              <a:t>Dieting is a </a:t>
            </a:r>
            <a:r>
              <a:rPr lang="en-US" sz="2000" b="1" dirty="0"/>
              <a:t>strong predictor </a:t>
            </a:r>
            <a:r>
              <a:rPr lang="en-US" sz="2000" dirty="0"/>
              <a:t>of the development of eating disorders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628650" y="273844"/>
            <a:ext cx="7886700" cy="681587"/>
          </a:xfrm>
        </p:spPr>
        <p:txBody>
          <a:bodyPr spcFirstLastPara="1" lIns="91425" tIns="91425" rIns="91425" bIns="91425" anchor="ctr" anchorCtr="0">
            <a:normAutofit/>
          </a:bodyPr>
          <a:lstStyle/>
          <a:p>
            <a:pPr marL="0" lvl="0" indent="0" rtl="0">
              <a:spcBef>
                <a:spcPts val="0"/>
              </a:spcBef>
              <a:spcAft>
                <a:spcPts val="0"/>
              </a:spcAft>
              <a:buNone/>
            </a:pPr>
            <a:r>
              <a:rPr lang="en" sz="3600" dirty="0"/>
              <a:t>Effects of Weight Stigma</a:t>
            </a:r>
            <a:endParaRPr lang="en-US" sz="3600" dirty="0"/>
          </a:p>
        </p:txBody>
      </p:sp>
      <p:sp>
        <p:nvSpPr>
          <p:cNvPr id="104" name="Google Shape;104;p19"/>
          <p:cNvSpPr txBox="1">
            <a:spLocks noGrp="1"/>
          </p:cNvSpPr>
          <p:nvPr>
            <p:ph idx="1"/>
          </p:nvPr>
        </p:nvSpPr>
        <p:spPr>
          <a:xfrm>
            <a:off x="628650" y="1234403"/>
            <a:ext cx="7886700" cy="3263504"/>
          </a:xfrm>
        </p:spPr>
        <p:txBody>
          <a:bodyPr spcFirstLastPara="1" lIns="91425" tIns="91425" rIns="91425" bIns="91425" anchorCtr="0">
            <a:normAutofit/>
          </a:bodyPr>
          <a:lstStyle/>
          <a:p>
            <a:pPr marL="457200" lvl="0" indent="-342900" rtl="0">
              <a:spcBef>
                <a:spcPts val="0"/>
              </a:spcBef>
              <a:spcAft>
                <a:spcPts val="600"/>
              </a:spcAft>
              <a:buSzPts val="1800"/>
              <a:buChar char="●"/>
            </a:pPr>
            <a:r>
              <a:rPr lang="en" sz="2400" dirty="0"/>
              <a:t>Depression</a:t>
            </a:r>
            <a:endParaRPr lang="en-US" sz="2400" dirty="0"/>
          </a:p>
          <a:p>
            <a:pPr marL="457200" lvl="0" indent="-342900" rtl="0">
              <a:spcBef>
                <a:spcPts val="0"/>
              </a:spcBef>
              <a:spcAft>
                <a:spcPts val="600"/>
              </a:spcAft>
              <a:buSzPts val="1800"/>
              <a:buChar char="●"/>
            </a:pPr>
            <a:r>
              <a:rPr lang="en" sz="2400" dirty="0"/>
              <a:t>Anxiety</a:t>
            </a:r>
            <a:endParaRPr lang="en-US" sz="2400" dirty="0"/>
          </a:p>
          <a:p>
            <a:pPr marL="457200" lvl="0" indent="-342900" rtl="0">
              <a:spcBef>
                <a:spcPts val="0"/>
              </a:spcBef>
              <a:spcAft>
                <a:spcPts val="600"/>
              </a:spcAft>
              <a:buSzPts val="1800"/>
              <a:buChar char="●"/>
            </a:pPr>
            <a:r>
              <a:rPr lang="en" sz="2400" dirty="0"/>
              <a:t>Low self-esteem</a:t>
            </a:r>
            <a:endParaRPr lang="en-US" sz="2400" dirty="0"/>
          </a:p>
          <a:p>
            <a:pPr marL="457200" lvl="0" indent="-342900" rtl="0">
              <a:spcBef>
                <a:spcPts val="0"/>
              </a:spcBef>
              <a:spcAft>
                <a:spcPts val="600"/>
              </a:spcAft>
              <a:buSzPts val="1800"/>
              <a:buChar char="●"/>
            </a:pPr>
            <a:r>
              <a:rPr lang="en" sz="2400" dirty="0"/>
              <a:t>Body dissatisfaction</a:t>
            </a:r>
            <a:endParaRPr lang="en-US" sz="2400" dirty="0"/>
          </a:p>
          <a:p>
            <a:pPr marL="457200" lvl="0" indent="-342900" rtl="0">
              <a:spcBef>
                <a:spcPts val="0"/>
              </a:spcBef>
              <a:spcAft>
                <a:spcPts val="600"/>
              </a:spcAft>
              <a:buSzPts val="1800"/>
              <a:buChar char="●"/>
            </a:pPr>
            <a:r>
              <a:rPr lang="en" sz="2400" dirty="0"/>
              <a:t>Suicidal ideation &amp; attempts</a:t>
            </a:r>
            <a:endParaRPr lang="en-US" sz="2400" dirty="0"/>
          </a:p>
          <a:p>
            <a:pPr marL="457200" lvl="0" indent="-342900" rtl="0">
              <a:spcBef>
                <a:spcPts val="0"/>
              </a:spcBef>
              <a:spcAft>
                <a:spcPts val="600"/>
              </a:spcAft>
              <a:buSzPts val="1800"/>
              <a:buChar char="●"/>
            </a:pPr>
            <a:r>
              <a:rPr lang="en" sz="2400" dirty="0"/>
              <a:t>Disordered eating &amp; eating disorders</a:t>
            </a:r>
            <a:endParaRPr lang="en-US" sz="2400" dirty="0"/>
          </a:p>
        </p:txBody>
      </p:sp>
    </p:spTree>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2660</Words>
  <Application>Microsoft Office PowerPoint</Application>
  <PresentationFormat>On-screen Show (16:9)</PresentationFormat>
  <Paragraphs>135</Paragraphs>
  <Slides>35</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Tahoma</vt:lpstr>
      <vt:lpstr>DRF_2019_Light</vt:lpstr>
      <vt:lpstr>The Impact of Weight Stigma on Mental Health</vt:lpstr>
      <vt:lpstr>Housekeeping</vt:lpstr>
      <vt:lpstr>Introduction</vt:lpstr>
      <vt:lpstr>What is weight stigma?</vt:lpstr>
      <vt:lpstr>A Note on Language</vt:lpstr>
      <vt:lpstr>How does weight stigma show up?</vt:lpstr>
      <vt:lpstr>Prevalence of Weight Stigma</vt:lpstr>
      <vt:lpstr>Diet Culture</vt:lpstr>
      <vt:lpstr>Effects of Weight Stigma</vt:lpstr>
      <vt:lpstr>Some Statistics</vt:lpstr>
      <vt:lpstr>More Statistics</vt:lpstr>
      <vt:lpstr>More Information on Eating Disorders</vt:lpstr>
      <vt:lpstr>Weight Stigma &amp; Marginalized Identities</vt:lpstr>
      <vt:lpstr>The Social Determinants of Health</vt:lpstr>
      <vt:lpstr>What Affects Health?</vt:lpstr>
      <vt:lpstr>Video: Weight Stigma, Eating  Disorders, &amp; Body Liberation</vt:lpstr>
      <vt:lpstr>Weight Stigma in Mental Health Services</vt:lpstr>
      <vt:lpstr>Vicious Cycle</vt:lpstr>
      <vt:lpstr>One Person’s Story (1 of 5)</vt:lpstr>
      <vt:lpstr>One Person’s Story (2 of 5)</vt:lpstr>
      <vt:lpstr>One Person’s Story (3 of 5)</vt:lpstr>
      <vt:lpstr>One Person’s Story (4 of 5)</vt:lpstr>
      <vt:lpstr>One Person’s Story (5 of 5)</vt:lpstr>
      <vt:lpstr>Another Personal Story (1 of 2)</vt:lpstr>
      <vt:lpstr>Another Personal Story (2 of 2)</vt:lpstr>
      <vt:lpstr>What You Can Tell By  Looking at a Fat Person</vt:lpstr>
      <vt:lpstr>Combating Weight Stigma:  Start with Your Own Beliefs</vt:lpstr>
      <vt:lpstr>Signs You May Be Contributing to Someone’s ED</vt:lpstr>
      <vt:lpstr>Thanksgiving Convo Tips</vt:lpstr>
      <vt:lpstr>Combating Weight Stigma  in Mental Health Care </vt:lpstr>
      <vt:lpstr>Challenging Cultural Weight Stigma </vt:lpstr>
      <vt:lpstr>References &amp; Resources</vt:lpstr>
      <vt:lpstr>Further Reading/Learning (1 of 2)</vt:lpstr>
      <vt:lpstr>Further Reading/Learning (2 of 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Weight Stigma on Mental Health</dc:title>
  <dc:creator>Keith Casebonne</dc:creator>
  <cp:lastModifiedBy>Keith Casebonne</cp:lastModifiedBy>
  <cp:revision>16</cp:revision>
  <dcterms:created xsi:type="dcterms:W3CDTF">2020-12-14T21:05:22Z</dcterms:created>
  <dcterms:modified xsi:type="dcterms:W3CDTF">2021-02-25T21:03:17Z</dcterms:modified>
</cp:coreProperties>
</file>