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41"/>
  </p:notesMasterIdLst>
  <p:handoutMasterIdLst>
    <p:handoutMasterId r:id="rId42"/>
  </p:handoutMasterIdLst>
  <p:sldIdLst>
    <p:sldId id="256" r:id="rId5"/>
    <p:sldId id="259" r:id="rId6"/>
    <p:sldId id="260" r:id="rId7"/>
    <p:sldId id="261" r:id="rId8"/>
    <p:sldId id="264" r:id="rId9"/>
    <p:sldId id="263" r:id="rId10"/>
    <p:sldId id="322" r:id="rId11"/>
    <p:sldId id="315" r:id="rId12"/>
    <p:sldId id="316" r:id="rId13"/>
    <p:sldId id="266" r:id="rId14"/>
    <p:sldId id="324" r:id="rId15"/>
    <p:sldId id="265" r:id="rId16"/>
    <p:sldId id="285" r:id="rId17"/>
    <p:sldId id="293" r:id="rId18"/>
    <p:sldId id="258" r:id="rId19"/>
    <p:sldId id="311" r:id="rId20"/>
    <p:sldId id="278" r:id="rId21"/>
    <p:sldId id="327" r:id="rId22"/>
    <p:sldId id="312" r:id="rId23"/>
    <p:sldId id="280" r:id="rId24"/>
    <p:sldId id="290" r:id="rId25"/>
    <p:sldId id="279" r:id="rId26"/>
    <p:sldId id="325" r:id="rId27"/>
    <p:sldId id="326" r:id="rId28"/>
    <p:sldId id="313" r:id="rId29"/>
    <p:sldId id="317" r:id="rId30"/>
    <p:sldId id="294" r:id="rId31"/>
    <p:sldId id="307" r:id="rId32"/>
    <p:sldId id="302" r:id="rId33"/>
    <p:sldId id="308" r:id="rId34"/>
    <p:sldId id="321" r:id="rId35"/>
    <p:sldId id="318" r:id="rId36"/>
    <p:sldId id="319" r:id="rId37"/>
    <p:sldId id="314" r:id="rId38"/>
    <p:sldId id="320" r:id="rId39"/>
    <p:sldId id="262" r:id="rId4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tinique Randle" initials="JR" lastIdx="5" clrIdx="0">
    <p:extLst>
      <p:ext uri="{19B8F6BF-5375-455C-9EA6-DF929625EA0E}">
        <p15:presenceInfo xmlns:p15="http://schemas.microsoft.com/office/powerpoint/2012/main" userId="S-1-5-21-4252654780-3074503488-335120181-6271" providerId="AD"/>
      </p:ext>
    </p:extLst>
  </p:cmAuthor>
  <p:cmAuthor id="2" name="Jennifer Harley" initials="JTH" lastIdx="9" clrIdx="1">
    <p:extLst>
      <p:ext uri="{19B8F6BF-5375-455C-9EA6-DF929625EA0E}">
        <p15:presenceInfo xmlns:p15="http://schemas.microsoft.com/office/powerpoint/2012/main" userId="Jennifer Har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77718" autoAdjust="0"/>
  </p:normalViewPr>
  <p:slideViewPr>
    <p:cSldViewPr snapToGrid="0">
      <p:cViewPr varScale="1">
        <p:scale>
          <a:sx n="58" d="100"/>
          <a:sy n="58" d="100"/>
        </p:scale>
        <p:origin x="1104" y="72"/>
      </p:cViewPr>
      <p:guideLst/>
    </p:cSldViewPr>
  </p:slideViewPr>
  <p:outlineViewPr>
    <p:cViewPr>
      <p:scale>
        <a:sx n="33" d="100"/>
        <a:sy n="33" d="100"/>
      </p:scale>
      <p:origin x="0" y="0"/>
    </p:cViewPr>
  </p:outlineViewPr>
  <p:notesTextViewPr>
    <p:cViewPr>
      <p:scale>
        <a:sx n="1" d="1"/>
        <a:sy n="1" d="1"/>
      </p:scale>
      <p:origin x="0" y="-786"/>
    </p:cViewPr>
  </p:notesTextViewPr>
  <p:notesViewPr>
    <p:cSldViewPr snapToGrid="0">
      <p:cViewPr varScale="1">
        <p:scale>
          <a:sx n="81" d="100"/>
          <a:sy n="81" d="100"/>
        </p:scale>
        <p:origin x="323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Heidemann" userId="7099ebc4-e3bf-49a4-ab75-48e706a87b8c" providerId="ADAL" clId="{62E29074-86CF-4DC8-BB81-74294CA8944A}"/>
    <pc:docChg chg="modSld">
      <pc:chgData name="Patrick Heidemann" userId="7099ebc4-e3bf-49a4-ab75-48e706a87b8c" providerId="ADAL" clId="{62E29074-86CF-4DC8-BB81-74294CA8944A}" dt="2023-06-01T18:06:17.470" v="1"/>
      <pc:docMkLst>
        <pc:docMk/>
      </pc:docMkLst>
      <pc:sldChg chg="modNotesTx">
        <pc:chgData name="Patrick Heidemann" userId="7099ebc4-e3bf-49a4-ab75-48e706a87b8c" providerId="ADAL" clId="{62E29074-86CF-4DC8-BB81-74294CA8944A}" dt="2023-06-01T18:06:17.470" v="1"/>
        <pc:sldMkLst>
          <pc:docMk/>
          <pc:sldMk cId="3516256972"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DF0246-86BA-48DF-AE58-B3FF2569CE8B}"/>
              </a:ext>
            </a:extLst>
          </p:cNvPr>
          <p:cNvSpPr>
            <a:spLocks noGrp="1"/>
          </p:cNvSpPr>
          <p:nvPr>
            <p:ph type="sldNum" sz="quarter" idx="3"/>
          </p:nvPr>
        </p:nvSpPr>
        <p:spPr>
          <a:xfrm>
            <a:off x="4143832" y="9119325"/>
            <a:ext cx="3169698" cy="481875"/>
          </a:xfrm>
          <a:prstGeom prst="rect">
            <a:avLst/>
          </a:prstGeom>
        </p:spPr>
        <p:txBody>
          <a:bodyPr vert="horz" lIns="95564" tIns="47782" rIns="95564" bIns="47782" rtlCol="0" anchor="b"/>
          <a:lstStyle>
            <a:lvl1pPr algn="r">
              <a:defRPr sz="1300"/>
            </a:lvl1pPr>
          </a:lstStyle>
          <a:p>
            <a:fld id="{E52598ED-BF50-4591-8856-2D34E55020F9}" type="slidenum">
              <a:rPr lang="en-US" smtClean="0"/>
              <a:t>‹#›</a:t>
            </a:fld>
            <a:endParaRPr lang="en-US"/>
          </a:p>
        </p:txBody>
      </p:sp>
      <p:sp>
        <p:nvSpPr>
          <p:cNvPr id="7" name="Header Placeholder 6">
            <a:extLst>
              <a:ext uri="{FF2B5EF4-FFF2-40B4-BE49-F238E27FC236}">
                <a16:creationId xmlns:a16="http://schemas.microsoft.com/office/drawing/2014/main" id="{8FACC30A-E010-4B06-992E-692DBD171162}"/>
              </a:ext>
            </a:extLst>
          </p:cNvPr>
          <p:cNvSpPr>
            <a:spLocks noGrp="1"/>
          </p:cNvSpPr>
          <p:nvPr>
            <p:ph type="hdr" sz="quarter"/>
          </p:nvPr>
        </p:nvSpPr>
        <p:spPr>
          <a:xfrm>
            <a:off x="0" y="0"/>
            <a:ext cx="3169698" cy="481875"/>
          </a:xfrm>
          <a:prstGeom prst="rect">
            <a:avLst/>
          </a:prstGeom>
        </p:spPr>
        <p:txBody>
          <a:bodyPr vert="horz" lIns="95564" tIns="47782" rIns="95564" bIns="47782" rtlCol="0"/>
          <a:lstStyle>
            <a:lvl1pPr algn="l">
              <a:defRPr sz="1300"/>
            </a:lvl1pPr>
          </a:lstStyle>
          <a:p>
            <a:r>
              <a:rPr lang="en-US"/>
              <a:t>B1C Angela Caldwell, JD and Liam McGivern, JD</a:t>
            </a:r>
            <a:endParaRPr lang="en-US" dirty="0"/>
          </a:p>
        </p:txBody>
      </p:sp>
      <p:sp>
        <p:nvSpPr>
          <p:cNvPr id="8" name="Footer Placeholder 7">
            <a:extLst>
              <a:ext uri="{FF2B5EF4-FFF2-40B4-BE49-F238E27FC236}">
                <a16:creationId xmlns:a16="http://schemas.microsoft.com/office/drawing/2014/main" id="{FB59D621-DD19-4814-B96A-94F5986B392B}"/>
              </a:ext>
            </a:extLst>
          </p:cNvPr>
          <p:cNvSpPr>
            <a:spLocks noGrp="1"/>
          </p:cNvSpPr>
          <p:nvPr>
            <p:ph type="ftr" sz="quarter" idx="2"/>
          </p:nvPr>
        </p:nvSpPr>
        <p:spPr>
          <a:xfrm>
            <a:off x="0" y="9119325"/>
            <a:ext cx="3169698" cy="481875"/>
          </a:xfrm>
          <a:prstGeom prst="rect">
            <a:avLst/>
          </a:prstGeom>
        </p:spPr>
        <p:txBody>
          <a:bodyPr vert="horz" lIns="95564" tIns="47782" rIns="95564" bIns="47782" rtlCol="0" anchor="b"/>
          <a:lstStyle>
            <a:lvl1pPr algn="l">
              <a:defRPr sz="1300"/>
            </a:lvl1pPr>
          </a:lstStyle>
          <a:p>
            <a:r>
              <a:rPr lang="en-US"/>
              <a:t>30th Annual CARD Conference, Orlando, FL</a:t>
            </a:r>
          </a:p>
        </p:txBody>
      </p:sp>
      <p:sp>
        <p:nvSpPr>
          <p:cNvPr id="9" name="Date Placeholder 8">
            <a:extLst>
              <a:ext uri="{FF2B5EF4-FFF2-40B4-BE49-F238E27FC236}">
                <a16:creationId xmlns:a16="http://schemas.microsoft.com/office/drawing/2014/main" id="{0F27EE37-38A7-4458-B770-329C9357B230}"/>
              </a:ext>
            </a:extLst>
          </p:cNvPr>
          <p:cNvSpPr>
            <a:spLocks noGrp="1"/>
          </p:cNvSpPr>
          <p:nvPr>
            <p:ph type="dt" sz="quarter" idx="1"/>
          </p:nvPr>
        </p:nvSpPr>
        <p:spPr>
          <a:xfrm>
            <a:off x="4143832" y="0"/>
            <a:ext cx="3169698" cy="481875"/>
          </a:xfrm>
          <a:prstGeom prst="rect">
            <a:avLst/>
          </a:prstGeom>
        </p:spPr>
        <p:txBody>
          <a:bodyPr vert="horz" lIns="95564" tIns="47782" rIns="95564" bIns="47782" rtlCol="0"/>
          <a:lstStyle>
            <a:lvl1pPr algn="r">
              <a:defRPr sz="1300"/>
            </a:lvl1pPr>
          </a:lstStyle>
          <a:p>
            <a:r>
              <a:rPr lang="en-US"/>
              <a:t>Saturday, January 14, 2023</a:t>
            </a:r>
            <a:endParaRPr lang="en-US" dirty="0"/>
          </a:p>
        </p:txBody>
      </p:sp>
    </p:spTree>
    <p:extLst>
      <p:ext uri="{BB962C8B-B14F-4D97-AF65-F5344CB8AC3E}">
        <p14:creationId xmlns:p14="http://schemas.microsoft.com/office/powerpoint/2010/main" val="2233048369"/>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8"/>
          </a:xfrm>
          <a:prstGeom prst="rect">
            <a:avLst/>
          </a:prstGeom>
        </p:spPr>
        <p:txBody>
          <a:bodyPr vert="horz" lIns="96663" tIns="48332" rIns="96663" bIns="48332" rtlCol="0"/>
          <a:lstStyle>
            <a:lvl1pPr algn="l">
              <a:defRPr sz="1300"/>
            </a:lvl1pPr>
          </a:lstStyle>
          <a:p>
            <a:r>
              <a:rPr lang="en-US"/>
              <a:t>B1C Angela Caldwell, JD and Liam McGivern, JD</a:t>
            </a:r>
          </a:p>
        </p:txBody>
      </p:sp>
      <p:sp>
        <p:nvSpPr>
          <p:cNvPr id="3" name="Date Placeholder 2"/>
          <p:cNvSpPr>
            <a:spLocks noGrp="1"/>
          </p:cNvSpPr>
          <p:nvPr>
            <p:ph type="dt" idx="1"/>
          </p:nvPr>
        </p:nvSpPr>
        <p:spPr>
          <a:xfrm>
            <a:off x="4143589" y="1"/>
            <a:ext cx="3169920" cy="481728"/>
          </a:xfrm>
          <a:prstGeom prst="rect">
            <a:avLst/>
          </a:prstGeom>
        </p:spPr>
        <p:txBody>
          <a:bodyPr vert="horz" lIns="96663" tIns="48332" rIns="96663" bIns="48332" rtlCol="0"/>
          <a:lstStyle>
            <a:lvl1pPr algn="r">
              <a:defRPr sz="1300"/>
            </a:lvl1pPr>
          </a:lstStyle>
          <a:p>
            <a:r>
              <a:rPr lang="en-US"/>
              <a:t>Saturday, January 14, 2023</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63" tIns="48332" rIns="96663" bIns="483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7"/>
          </a:xfrm>
          <a:prstGeom prst="rect">
            <a:avLst/>
          </a:prstGeom>
        </p:spPr>
        <p:txBody>
          <a:bodyPr vert="horz" lIns="96663" tIns="48332" rIns="96663" bIns="48332" rtlCol="0" anchor="b"/>
          <a:lstStyle>
            <a:lvl1pPr algn="l">
              <a:defRPr sz="1300"/>
            </a:lvl1pPr>
          </a:lstStyle>
          <a:p>
            <a:r>
              <a:rPr lang="en-US"/>
              <a:t>30th Annual CARD Conference, Orlando, FL</a:t>
            </a:r>
          </a:p>
        </p:txBody>
      </p:sp>
      <p:sp>
        <p:nvSpPr>
          <p:cNvPr id="7" name="Slide Number Placeholder 6"/>
          <p:cNvSpPr>
            <a:spLocks noGrp="1"/>
          </p:cNvSpPr>
          <p:nvPr>
            <p:ph type="sldNum" sz="quarter" idx="5"/>
          </p:nvPr>
        </p:nvSpPr>
        <p:spPr>
          <a:xfrm>
            <a:off x="4143589" y="9119475"/>
            <a:ext cx="3169920" cy="481727"/>
          </a:xfrm>
          <a:prstGeom prst="rect">
            <a:avLst/>
          </a:prstGeom>
        </p:spPr>
        <p:txBody>
          <a:bodyPr vert="horz" lIns="96663" tIns="48332" rIns="96663" bIns="48332" rtlCol="0" anchor="b"/>
          <a:lstStyle>
            <a:lvl1pPr algn="r">
              <a:defRPr sz="1300"/>
            </a:lvl1pPr>
          </a:lstStyle>
          <a:p>
            <a:fld id="{2417A28B-0E4A-430D-8EE4-A1AC38987412}" type="slidenum">
              <a:rPr lang="en-US" smtClean="0"/>
              <a:t>‹#›</a:t>
            </a:fld>
            <a:endParaRPr lang="en-US"/>
          </a:p>
        </p:txBody>
      </p:sp>
    </p:spTree>
    <p:extLst>
      <p:ext uri="{BB962C8B-B14F-4D97-AF65-F5344CB8AC3E}">
        <p14:creationId xmlns:p14="http://schemas.microsoft.com/office/powerpoint/2010/main" val="234716139"/>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flrules.org/Gateway/reference.asp?No=Ref-1494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Presentation: </a:t>
            </a:r>
          </a:p>
          <a:p>
            <a:pPr defTabSz="955639">
              <a:defRPr/>
            </a:pPr>
            <a:r>
              <a:rPr lang="en-US" sz="1300" dirty="0"/>
              <a:t>Accessing Services Through the Medicaid </a:t>
            </a:r>
            <a:r>
              <a:rPr lang="en-US" sz="1300" dirty="0" err="1"/>
              <a:t>iBudget</a:t>
            </a:r>
            <a:r>
              <a:rPr lang="en-US" sz="1300" dirty="0"/>
              <a:t> Waiver</a:t>
            </a:r>
          </a:p>
          <a:p>
            <a:pPr algn="l"/>
            <a:endParaRPr lang="en-US" sz="1900" dirty="0">
              <a:solidFill>
                <a:srgbClr val="000000"/>
              </a:solidFill>
              <a:latin typeface="Segoe UI" panose="020B0502040204020203" pitchFamily="34" charset="0"/>
            </a:endParaRPr>
          </a:p>
          <a:p>
            <a:r>
              <a:rPr lang="en-US" sz="1900" dirty="0">
                <a:solidFill>
                  <a:srgbClr val="000000"/>
                </a:solidFill>
                <a:latin typeface="Segoe UI" panose="020B0502040204020203" pitchFamily="34" charset="0"/>
              </a:rPr>
              <a:t>This session provides practical tips and advice for individuals with Autism applying to the Medicaid </a:t>
            </a:r>
            <a:r>
              <a:rPr lang="en-US" sz="1900" dirty="0" err="1">
                <a:solidFill>
                  <a:srgbClr val="000000"/>
                </a:solidFill>
                <a:latin typeface="Segoe UI" panose="020B0502040204020203" pitchFamily="34" charset="0"/>
              </a:rPr>
              <a:t>iBudget</a:t>
            </a:r>
            <a:r>
              <a:rPr lang="en-US" sz="1900" dirty="0">
                <a:solidFill>
                  <a:srgbClr val="000000"/>
                </a:solidFill>
                <a:latin typeface="Segoe UI" panose="020B0502040204020203" pitchFamily="34" charset="0"/>
              </a:rPr>
              <a:t> Waiver. Topics to be covered include Medicaid </a:t>
            </a:r>
            <a:r>
              <a:rPr lang="en-US" sz="1900" dirty="0" err="1">
                <a:solidFill>
                  <a:srgbClr val="000000"/>
                </a:solidFill>
                <a:latin typeface="Segoe UI" panose="020B0502040204020203" pitchFamily="34" charset="0"/>
              </a:rPr>
              <a:t>iBudget</a:t>
            </a:r>
            <a:r>
              <a:rPr lang="en-US" sz="1900" dirty="0">
                <a:solidFill>
                  <a:srgbClr val="000000"/>
                </a:solidFill>
                <a:latin typeface="Segoe UI" panose="020B0502040204020203" pitchFamily="34" charset="0"/>
              </a:rPr>
              <a:t> Waiver eligibility guidelines for individuals diagnosed with Autism, the </a:t>
            </a:r>
            <a:r>
              <a:rPr lang="en-US" sz="1900" dirty="0" err="1">
                <a:solidFill>
                  <a:srgbClr val="000000"/>
                </a:solidFill>
                <a:latin typeface="Segoe UI" panose="020B0502040204020203" pitchFamily="34" charset="0"/>
              </a:rPr>
              <a:t>iBudget</a:t>
            </a:r>
            <a:r>
              <a:rPr lang="en-US" sz="1900" dirty="0">
                <a:solidFill>
                  <a:srgbClr val="000000"/>
                </a:solidFill>
                <a:latin typeface="Segoe UI" panose="020B0502040204020203" pitchFamily="34" charset="0"/>
              </a:rPr>
              <a:t> Waiver application process, and the significant additional needs (SAN) process, including explanation of Rule 65G-4.0218, which governs the SAN process. Additionally, the session will include information regarding behavior analysis services, both prior to age twenty-one and after age twenty-one, along with tips for getting behavior analysis 	</a:t>
            </a:r>
          </a:p>
          <a:p>
            <a:r>
              <a:rPr lang="en-US" sz="1300" dirty="0"/>
              <a:t>	</a:t>
            </a:r>
          </a:p>
          <a:p>
            <a:r>
              <a:rPr lang="en-US" sz="1300" dirty="0"/>
              <a:t>Expertise</a:t>
            </a:r>
          </a:p>
          <a:p>
            <a:pPr algn="l"/>
            <a:endParaRPr lang="en-US" sz="1900" dirty="0">
              <a:solidFill>
                <a:srgbClr val="000000"/>
              </a:solidFill>
              <a:latin typeface="Arial" panose="020B0604020202020204" pitchFamily="34" charset="0"/>
            </a:endParaRPr>
          </a:p>
          <a:p>
            <a:r>
              <a:rPr lang="en-US" sz="1300" dirty="0"/>
              <a:t>Patrick Heidemann has been an advocate with Disability Rights Florida(DRF) for over four years and an advocate for over twenty years. </a:t>
            </a:r>
            <a:r>
              <a:rPr lang="en-US" sz="1300"/>
              <a:t>While at DRF Patrick has worked with individuals and families to obtain or maintain services through Medicaid, including iBudget Waiver.</a:t>
            </a:r>
            <a:endParaRPr lang="en-US" sz="1300" dirty="0"/>
          </a:p>
          <a:p>
            <a:endParaRPr lang="en-US" sz="1300" dirty="0"/>
          </a:p>
          <a:p>
            <a:endParaRPr lang="en-US" dirty="0"/>
          </a:p>
        </p:txBody>
      </p:sp>
      <p:sp>
        <p:nvSpPr>
          <p:cNvPr id="5" name="Date Placeholder 4">
            <a:extLst>
              <a:ext uri="{FF2B5EF4-FFF2-40B4-BE49-F238E27FC236}">
                <a16:creationId xmlns:a16="http://schemas.microsoft.com/office/drawing/2014/main" id="{D7716E9F-D74A-4108-BA54-85FDE3907254}"/>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05E7C9E1-F66D-4119-B7B5-8649F8005FB2}"/>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29FD3192-5FBF-0A7F-A9F2-F63F097573E6}"/>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684004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B1C Angela Caldwell, JD and Liam McGivern, JD</a:t>
            </a:r>
          </a:p>
        </p:txBody>
      </p:sp>
      <p:sp>
        <p:nvSpPr>
          <p:cNvPr id="5" name="Date Placeholder 4"/>
          <p:cNvSpPr>
            <a:spLocks noGrp="1"/>
          </p:cNvSpPr>
          <p:nvPr>
            <p:ph type="dt" idx="1"/>
          </p:nvPr>
        </p:nvSpPr>
        <p:spPr/>
        <p:txBody>
          <a:bodyPr/>
          <a:lstStyle/>
          <a:p>
            <a:r>
              <a:rPr lang="en-US"/>
              <a:t>Saturday, January 14, 2023</a:t>
            </a:r>
          </a:p>
        </p:txBody>
      </p:sp>
      <p:sp>
        <p:nvSpPr>
          <p:cNvPr id="7" name="Footer Placeholder 6">
            <a:extLst>
              <a:ext uri="{FF2B5EF4-FFF2-40B4-BE49-F238E27FC236}">
                <a16:creationId xmlns:a16="http://schemas.microsoft.com/office/drawing/2014/main" id="{1B7CDAF3-C0E0-5EEA-A75A-6DC0A48323EB}"/>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250163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65G-4.015, F.A.C.</a:t>
            </a:r>
          </a:p>
          <a:p>
            <a:pPr defTabSz="955639">
              <a:defRPr/>
            </a:pPr>
            <a:r>
              <a:rPr lang="en-US" sz="1300" dirty="0"/>
              <a:t>Domicile may not be established in Florida by a minor who has no parent domiciled in Florida, or by a minor who has no legal guardian domiciled in Florida, or by any alien not classified as a resident alien. Dependents of active-duty military personnel stationed in the state of Florida are exempt from residency and domicile requirements.</a:t>
            </a:r>
          </a:p>
          <a:p>
            <a:pPr defTabSz="955639">
              <a:defRPr/>
            </a:pPr>
            <a:endParaRPr lang="en-US" sz="1300" dirty="0"/>
          </a:p>
          <a:p>
            <a:r>
              <a:rPr lang="en-US" sz="1300" dirty="0"/>
              <a:t>DD Waiver services are only available (conditioned upon the wait list) to persons who meet the requirements of 42 CFR §435.217(b)(1) for receiving home and community-based services. It is mandatory that the determination is made that without DD Waiver services these individuals would otherwise require the level of care furnished in a hospital, nursing home, or an Intermediate Care Facility for People with Intellectual Disabilities (referred to in the CFR as an “ICF/MR”).</a:t>
            </a:r>
            <a:endParaRPr lang="en-US" dirty="0"/>
          </a:p>
        </p:txBody>
      </p:sp>
      <p:sp>
        <p:nvSpPr>
          <p:cNvPr id="5" name="Date Placeholder 4">
            <a:extLst>
              <a:ext uri="{FF2B5EF4-FFF2-40B4-BE49-F238E27FC236}">
                <a16:creationId xmlns:a16="http://schemas.microsoft.com/office/drawing/2014/main" id="{A3B91F17-53C8-425A-BC25-E93EBC34FE19}"/>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0D24FE02-B2ED-4606-8680-4ED43A817AF9}"/>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E80527EA-9F2A-B0DF-B45D-C31C24AAE6CF}"/>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70618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pPr defTabSz="955639">
              <a:defRPr/>
            </a:pPr>
            <a:r>
              <a:rPr lang="en-US" dirty="0"/>
              <a:t>APD may assist with comprehensive assessments, if necessary, to definitively identify individual conditions or needs </a:t>
            </a:r>
          </a:p>
          <a:p>
            <a:pPr defTabSz="955639">
              <a:defRPr/>
            </a:pPr>
            <a:endParaRPr lang="en-US" dirty="0"/>
          </a:p>
          <a:p>
            <a:pPr defTabSz="955639">
              <a:defRPr/>
            </a:pPr>
            <a:r>
              <a:rPr lang="en-US" dirty="0"/>
              <a:t>If the applicant is unable to produce an existing evaluation that establishes eligibility or if there is a concern that the information provided is inaccurate, incorrect, or incomplete, the Agency area office will be responsible for obtaining an evaluation to establish eligibility. – Rule 65G-4.016(3)</a:t>
            </a:r>
          </a:p>
          <a:p>
            <a:endParaRPr lang="en-US" dirty="0"/>
          </a:p>
        </p:txBody>
      </p:sp>
      <p:sp>
        <p:nvSpPr>
          <p:cNvPr id="5" name="Date Placeholder 4">
            <a:extLst>
              <a:ext uri="{FF2B5EF4-FFF2-40B4-BE49-F238E27FC236}">
                <a16:creationId xmlns:a16="http://schemas.microsoft.com/office/drawing/2014/main" id="{CED0F43F-4F2D-4F79-99B2-891ADA71C433}"/>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B291872C-03D0-4E0C-8F6F-192FF4C04021}"/>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9335B5DF-726A-77D3-8BFD-9C73CC3EE9D9}"/>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67312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D8AA6BE9-8788-4A48-93BC-B54872992781}"/>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4EA3374E-07D8-43C1-9D24-8147AD7B6D3B}"/>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8DB49AFC-D85F-B227-51D0-2D392548877C}"/>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254060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r>
              <a:rPr lang="en-US" dirty="0"/>
              <a:t>This includes the eligibility request and crisis application </a:t>
            </a:r>
          </a:p>
          <a:p>
            <a:endParaRPr lang="en-US" dirty="0"/>
          </a:p>
          <a:p>
            <a:r>
              <a:rPr lang="en-US" dirty="0"/>
              <a:t>http://ddwaitlist.cbcs.usf.edu/</a:t>
            </a:r>
          </a:p>
          <a:p>
            <a:endParaRPr lang="en-US" dirty="0"/>
          </a:p>
          <a:p>
            <a:r>
              <a:rPr lang="en-US" sz="1400" b="1" dirty="0"/>
              <a:t>Crisis Rules: 65G-1.010 and 65G-1.046 – 1.047, F.A.C. currently under rule development/ rulemaking by APD and 65G-1.046 will be transferred to 65G-11.004, F.A.C. on completion</a:t>
            </a:r>
          </a:p>
        </p:txBody>
      </p:sp>
      <p:sp>
        <p:nvSpPr>
          <p:cNvPr id="5" name="Date Placeholder 4">
            <a:extLst>
              <a:ext uri="{FF2B5EF4-FFF2-40B4-BE49-F238E27FC236}">
                <a16:creationId xmlns:a16="http://schemas.microsoft.com/office/drawing/2014/main" id="{AD9CF87C-20C5-4ED6-AA2E-D889D4DED549}"/>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EA5E3F6C-B9B9-434E-BDDB-F47B9B471286}"/>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E31820CB-65FB-AB8D-EA33-8B13F9F164E6}"/>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020570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Note: Added Bold and Highlight because this is really the only way that </a:t>
            </a:r>
            <a:r>
              <a:rPr lang="en-US" i="1" dirty="0"/>
              <a:t>an individual </a:t>
            </a:r>
            <a:r>
              <a:rPr lang="en-US" i="0" dirty="0"/>
              <a:t>is moved off the waitlist. </a:t>
            </a:r>
            <a:endParaRPr lang="en-US" dirty="0"/>
          </a:p>
          <a:p>
            <a:endParaRPr lang="en-US" dirty="0"/>
          </a:p>
          <a:p>
            <a:r>
              <a:rPr lang="en-US" dirty="0"/>
              <a:t>393.065</a:t>
            </a:r>
            <a:r>
              <a:rPr lang="en-US" baseline="0" dirty="0"/>
              <a:t> (5)(b) – Category 2 individuals – </a:t>
            </a:r>
          </a:p>
          <a:p>
            <a:pPr marL="238910" indent="-238910">
              <a:buAutoNum type="arabicPeriod"/>
            </a:pPr>
            <a:r>
              <a:rPr lang="en-US" baseline="0" dirty="0"/>
              <a:t>Child welfare system with an open case who are either </a:t>
            </a:r>
          </a:p>
          <a:p>
            <a:r>
              <a:rPr lang="en-US" baseline="0" dirty="0"/>
              <a:t>A. transition out</a:t>
            </a:r>
            <a:r>
              <a:rPr lang="en-US" dirty="0"/>
              <a:t> to “finalization” of</a:t>
            </a:r>
          </a:p>
          <a:p>
            <a:pPr lvl="1"/>
            <a:r>
              <a:rPr lang="en-US" sz="2500" dirty="0"/>
              <a:t>Adoption</a:t>
            </a:r>
          </a:p>
          <a:p>
            <a:pPr lvl="1"/>
            <a:r>
              <a:rPr lang="en-US" sz="2500" dirty="0"/>
              <a:t>Reunification with a relative</a:t>
            </a:r>
          </a:p>
          <a:p>
            <a:pPr lvl="1"/>
            <a:r>
              <a:rPr lang="en-US" sz="2500" dirty="0"/>
              <a:t>Permanent placement with a relative</a:t>
            </a:r>
          </a:p>
          <a:p>
            <a:pPr lvl="1"/>
            <a:r>
              <a:rPr lang="en-US" sz="2500" dirty="0"/>
              <a:t>Guardianship with non-relative or</a:t>
            </a:r>
          </a:p>
          <a:p>
            <a:pPr lvl="1"/>
            <a:endParaRPr lang="en-US" sz="2500" dirty="0"/>
          </a:p>
          <a:p>
            <a:r>
              <a:rPr lang="en-US" dirty="0"/>
              <a:t>B “At least 18 years but</a:t>
            </a:r>
            <a:r>
              <a:rPr lang="en-US" baseline="0" dirty="0"/>
              <a:t> not yet 22 and who need both waiver services and extended foster care services” </a:t>
            </a:r>
          </a:p>
          <a:p>
            <a:endParaRPr lang="en-US" dirty="0"/>
          </a:p>
          <a:p>
            <a:r>
              <a:rPr lang="en-US" dirty="0"/>
              <a:t>DCF kids in extended foster care, 18-21, </a:t>
            </a:r>
            <a:r>
              <a:rPr lang="en-US" dirty="0" err="1"/>
              <a:t>yo</a:t>
            </a:r>
            <a:r>
              <a:rPr lang="en-US" dirty="0"/>
              <a:t> who need a Medicaid Waiver, section 39.6251, Fla. Stat.</a:t>
            </a:r>
          </a:p>
          <a:p>
            <a:r>
              <a:rPr lang="en-US" dirty="0"/>
              <a:t>2. Individuals who withdrew consent for extended foster</a:t>
            </a:r>
            <a:r>
              <a:rPr lang="en-US" baseline="0" dirty="0"/>
              <a:t> care</a:t>
            </a:r>
            <a:r>
              <a:rPr lang="en-US" dirty="0"/>
              <a:t>, not in extended foster care, 18-21, </a:t>
            </a:r>
            <a:r>
              <a:rPr lang="en-US" dirty="0" err="1"/>
              <a:t>yo</a:t>
            </a:r>
            <a:r>
              <a:rPr lang="en-US" dirty="0"/>
              <a:t> who need a Medicaid Waiver, Section 39.6251(5)(c)</a:t>
            </a:r>
          </a:p>
          <a:p>
            <a:endParaRPr lang="en-US" dirty="0"/>
          </a:p>
          <a:p>
            <a:r>
              <a:rPr lang="en-US" dirty="0"/>
              <a:t>Apply with DCF Liaison or APD local office. Submit packet verifying proviso eligibility. </a:t>
            </a:r>
          </a:p>
          <a:p>
            <a:pPr lvl="1"/>
            <a:endParaRPr lang="en-US" sz="2500" dirty="0"/>
          </a:p>
          <a:p>
            <a:r>
              <a:rPr lang="en-US" dirty="0"/>
              <a:t>For individuals who are at least 18 but not yet 22 and</a:t>
            </a:r>
            <a:r>
              <a:rPr lang="en-US" baseline="0" dirty="0"/>
              <a:t> who are eligible under 1.b., the Agency shall provide services including residential habilitation, and community based lead Agency shall fund room and board at the rate established in 409.145(4) and provide case management and related services. They will receive both waiver service and services under 39.6251. The services may not be duplicate services available through the Medicaid State Plan. </a:t>
            </a:r>
            <a:endParaRPr lang="en-US" dirty="0"/>
          </a:p>
          <a:p>
            <a:endParaRPr lang="en-US" dirty="0"/>
          </a:p>
          <a:p>
            <a:r>
              <a:rPr lang="en-US" dirty="0"/>
              <a:t>http://ddwaitlist.cbcs.usf.edu/ - More information on the waitlist</a:t>
            </a:r>
            <a:r>
              <a:rPr lang="en-US" baseline="0" dirty="0"/>
              <a:t> (20,536 as of Feb. 2017)</a:t>
            </a:r>
          </a:p>
          <a:p>
            <a:endParaRPr lang="en-US" baseline="0" dirty="0"/>
          </a:p>
          <a:p>
            <a:r>
              <a:rPr lang="en-US" baseline="0" dirty="0"/>
              <a:t>F.S. 393.065 (5) Waiting List Priority Categories Documents – 7 Categories</a:t>
            </a:r>
          </a:p>
          <a:p>
            <a:endParaRPr lang="en-US" dirty="0"/>
          </a:p>
          <a:p>
            <a:r>
              <a:rPr lang="en-US" sz="1300" dirty="0"/>
              <a:t>If you are currently on the Agency’s waiting list for the iBudget Waiver program and there has been a change in circumstance or if you are in immediate need of services, please contact your local APD Regional office and request to speak to your assigned worker. You may also print the Annual Status Review form and provide APD with an update. Sample document with the presentation.</a:t>
            </a:r>
            <a:endParaRPr lang="en-US" dirty="0"/>
          </a:p>
        </p:txBody>
      </p:sp>
      <p:sp>
        <p:nvSpPr>
          <p:cNvPr id="5" name="Date Placeholder 4">
            <a:extLst>
              <a:ext uri="{FF2B5EF4-FFF2-40B4-BE49-F238E27FC236}">
                <a16:creationId xmlns:a16="http://schemas.microsoft.com/office/drawing/2014/main" id="{7527796F-1F9F-47BE-B53E-015CB6BA13FA}"/>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0134F3A2-5E7F-4EAF-81EF-AFCE620EC079}"/>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C771125B-3233-DA5B-0A3B-F115BD7F6C71}"/>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76793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lvl="1" defTabSz="966630">
              <a:defRPr/>
            </a:pPr>
            <a:r>
              <a:rPr lang="en-US" dirty="0"/>
              <a:t>Must also show intensity and frequency </a:t>
            </a:r>
          </a:p>
          <a:p>
            <a:pPr marL="0" lvl="1" defTabSz="966630">
              <a:defRPr/>
            </a:pPr>
            <a:endParaRPr lang="en-US" dirty="0"/>
          </a:p>
          <a:p>
            <a:r>
              <a:rPr lang="en-US" sz="1200" b="1" dirty="0"/>
              <a:t>65G-1.046 currently under rule development/ rulemaking by APD and will be transferred to 65G-11.004, F.A.C. on completion</a:t>
            </a:r>
          </a:p>
          <a:p>
            <a:endParaRPr lang="en-US" sz="1200" b="1" dirty="0"/>
          </a:p>
          <a:p>
            <a:r>
              <a:rPr lang="en-US" sz="1200" b="1" dirty="0"/>
              <a:t>ALL OF THE INFORMATION WE ARE ABOUT TO SHARE MAY CHANGE!</a:t>
            </a:r>
          </a:p>
          <a:p>
            <a:endParaRPr lang="en-US" dirty="0"/>
          </a:p>
        </p:txBody>
      </p:sp>
      <p:sp>
        <p:nvSpPr>
          <p:cNvPr id="5" name="Date Placeholder 4">
            <a:extLst>
              <a:ext uri="{FF2B5EF4-FFF2-40B4-BE49-F238E27FC236}">
                <a16:creationId xmlns:a16="http://schemas.microsoft.com/office/drawing/2014/main" id="{9D938A7E-ED03-4F99-BCFD-B24081CD9594}"/>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270D5375-8BD2-40D3-A6B0-0823608EA5E1}"/>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6D21AB9D-59F6-8382-9826-0BFD779ED117}"/>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201655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B1C Angela Caldwell, JD and Liam McGivern, JD</a:t>
            </a:r>
          </a:p>
        </p:txBody>
      </p:sp>
      <p:sp>
        <p:nvSpPr>
          <p:cNvPr id="5" name="Date Placeholder 4"/>
          <p:cNvSpPr>
            <a:spLocks noGrp="1"/>
          </p:cNvSpPr>
          <p:nvPr>
            <p:ph type="dt" idx="1"/>
          </p:nvPr>
        </p:nvSpPr>
        <p:spPr/>
        <p:txBody>
          <a:bodyPr/>
          <a:lstStyle/>
          <a:p>
            <a:r>
              <a:rPr lang="en-US"/>
              <a:t>Saturday, January 14, 2023</a:t>
            </a:r>
          </a:p>
        </p:txBody>
      </p:sp>
      <p:sp>
        <p:nvSpPr>
          <p:cNvPr id="7" name="Footer Placeholder 6">
            <a:extLst>
              <a:ext uri="{FF2B5EF4-FFF2-40B4-BE49-F238E27FC236}">
                <a16:creationId xmlns:a16="http://schemas.microsoft.com/office/drawing/2014/main" id="{20A9EC47-41EC-C475-0759-9150563AB0C9}"/>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4282700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65G-1.047, F.A.C. currently under rule development/ rulemaking by APD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65G-1.047 Crisis Status Criteria.</a:t>
            </a:r>
            <a:endParaRPr lang="en-US" dirty="0"/>
          </a:p>
          <a:p>
            <a:r>
              <a:rPr lang="en-US" dirty="0"/>
              <a:t>(1) Individuals determined to be in crisis will be prioritized for available waiver placements in order of the severity of crisis, with the severity determined by risk to the health, safety, and welfare of each applicant relative to that of the other applicants, as indicated by the applicable criteria for each crisis category met by the applicant. </a:t>
            </a:r>
          </a:p>
          <a:p>
            <a:r>
              <a:rPr lang="en-US" dirty="0"/>
              <a:t>(2) If several crises status applicants fall within the same crisis category, they will be prioritized within that category by consideration of the intensity of services needed. </a:t>
            </a:r>
          </a:p>
          <a:p>
            <a:r>
              <a:rPr lang="en-US" dirty="0"/>
              <a:t>“Intensity of services needed” prioritizes the following service needs in intensity from greatest to least:</a:t>
            </a:r>
          </a:p>
          <a:p>
            <a:r>
              <a:rPr lang="en-US" dirty="0"/>
              <a:t>(a) Residential placement with need of residential habilitation, nursing, or behavioral services, including supported living with required supports;</a:t>
            </a:r>
          </a:p>
          <a:p>
            <a:r>
              <a:rPr lang="en-US" dirty="0"/>
              <a:t>(b) Residential placement without need of residential habilitation, nursing, or behavioral services, including supported living with some supports;</a:t>
            </a:r>
          </a:p>
          <a:p>
            <a:r>
              <a:rPr lang="en-US" dirty="0"/>
              <a:t>(c) Behavioral intervention services; </a:t>
            </a:r>
          </a:p>
          <a:p>
            <a:r>
              <a:rPr lang="en-US" dirty="0"/>
              <a:t>(d) Other therapies to avoid or reduce disability; </a:t>
            </a:r>
          </a:p>
          <a:p>
            <a:r>
              <a:rPr lang="en-US" dirty="0"/>
              <a:t>(e) Meaningful day activity needs; </a:t>
            </a:r>
          </a:p>
          <a:p>
            <a:r>
              <a:rPr lang="en-US" dirty="0"/>
              <a:t>(f) Durable medical equipment needs; </a:t>
            </a:r>
          </a:p>
          <a:p>
            <a:r>
              <a:rPr lang="en-US" dirty="0"/>
              <a:t>(g) Environmental accessibility adaptations; </a:t>
            </a:r>
          </a:p>
          <a:p>
            <a:r>
              <a:rPr lang="en-US" dirty="0"/>
              <a:t>(h) Consumable medical supplies.</a:t>
            </a:r>
          </a:p>
          <a:p>
            <a:r>
              <a:rPr lang="en-US" dirty="0"/>
              <a:t>(3) If an applicant falls within more than one category of crises, the applicant will be considered within the higher priority of crisis category. After prioritization based on crisis category and intensity of services, applicants will be further prioritized if necessary based on the chronological order of crisis determination, with the earlier dates of determination having higher priority. </a:t>
            </a:r>
          </a:p>
          <a:p>
            <a:r>
              <a:rPr lang="en-US" dirty="0"/>
              <a:t>(4) “First priority” crisis category: The applicant is currently homeless, living in a homeless shelter, or living with relatives in an unsafe environment. In such cases, the following indicia, supported by credible evidence, are relevant to a crisis determination in this category:</a:t>
            </a:r>
          </a:p>
          <a:p>
            <a:r>
              <a:rPr lang="en-US" b="1" dirty="0"/>
              <a:t>(a) Without immediate provision of waiver services, the health and safety of the applicant are at risk;</a:t>
            </a:r>
          </a:p>
          <a:p>
            <a:r>
              <a:rPr lang="en-US" b="1" dirty="0"/>
              <a:t>(b) The applicant has no shelter available and needs emergency placement by the Agency or another state Agency;</a:t>
            </a:r>
          </a:p>
          <a:p>
            <a:r>
              <a:rPr lang="en-US" b="1" dirty="0"/>
              <a:t>(c) Alternative funding is not available for other placement and services to the applicant;</a:t>
            </a:r>
          </a:p>
          <a:p>
            <a:r>
              <a:rPr lang="en-US" b="1" dirty="0"/>
              <a:t>(d) The applicant temporarily is staying with friends or relatives but residence is not expected to last more than several weeks;</a:t>
            </a:r>
          </a:p>
          <a:p>
            <a:r>
              <a:rPr lang="en-US" b="1" dirty="0"/>
              <a:t>(e) The applicant’s caregiver has no legal obligation to provide shelter to the applicant and the caregiver’s commitment to shelter the applicant is low; </a:t>
            </a:r>
          </a:p>
          <a:p>
            <a:r>
              <a:rPr lang="en-US" b="1" dirty="0"/>
              <a:t>(f) Factors affecting the applicant’s safety in the current setting include risk of physical abuse of the applicant or risk of insufficient supervision and support;</a:t>
            </a:r>
          </a:p>
          <a:p>
            <a:r>
              <a:rPr lang="en-US" b="1" dirty="0"/>
              <a:t>(g) The home has insufficient room to shelter the applicant, or the applicant must share a room in an inappropriate living arrangement, based on the ages, genders, and conditions of the persons sharing the room;</a:t>
            </a:r>
          </a:p>
          <a:p>
            <a:r>
              <a:rPr lang="en-US" b="1" dirty="0"/>
              <a:t>(h) The applicant’s desire for placement creates a reasonable expectation that the applicant will be cooperative with placement; </a:t>
            </a:r>
          </a:p>
          <a:p>
            <a:r>
              <a:rPr lang="en-US" b="1" dirty="0"/>
              <a:t>(</a:t>
            </a:r>
            <a:r>
              <a:rPr lang="en-US" b="1" dirty="0" err="1"/>
              <a:t>i</a:t>
            </a:r>
            <a:r>
              <a:rPr lang="en-US" b="1" dirty="0"/>
              <a:t>) Violence or illegal activities within the applicant’s current living environment by the applicant or others has required the intervention of local or state law enforcement authorities; </a:t>
            </a:r>
          </a:p>
          <a:p>
            <a:r>
              <a:rPr lang="en-US" b="1" dirty="0"/>
              <a:t>(j) Complaints of neglect, exploitation, or abuse of the applicant to Protective Services, or other adverse environmental conditions affecting the applicant, have been investigated and confirmed pursuant to Chapter 39, Part II, or Section 415.104, F.S.;</a:t>
            </a:r>
          </a:p>
          <a:p>
            <a:r>
              <a:rPr lang="en-US" b="1" dirty="0"/>
              <a:t>(k) The applicant requires services of greater intensity. </a:t>
            </a:r>
          </a:p>
          <a:p>
            <a:r>
              <a:rPr lang="en-US" dirty="0"/>
              <a:t>(5) “Second priority” crisis category: The applicant exhibits behaviors that, without provision of immediate waiver services, may create a life-threatening situation for the applicant or others, or that may result in bodily harm to the applicant or others requiring emergency medical care from a physician. In such cases, the following indicia supported by credible evidence are relevant to a determination of crisis under this category:</a:t>
            </a:r>
          </a:p>
          <a:p>
            <a:r>
              <a:rPr lang="en-US" dirty="0"/>
              <a:t>(a) Without immediate waiver services, the health and safety of the applicant or others in the household is at risk;</a:t>
            </a:r>
          </a:p>
          <a:p>
            <a:r>
              <a:rPr lang="en-US" dirty="0"/>
              <a:t>(b) The applicant’s injury to self or others is frequent or intense;</a:t>
            </a:r>
          </a:p>
          <a:p>
            <a:r>
              <a:rPr lang="en-US" dirty="0"/>
              <a:t>(c) The applicant or others are at risk for serious injury or permanent damage;</a:t>
            </a:r>
          </a:p>
          <a:p>
            <a:r>
              <a:rPr lang="en-US" dirty="0"/>
              <a:t>(d) There is documentation of medical treatment for the applicant’s injury to self or others;</a:t>
            </a:r>
          </a:p>
          <a:p>
            <a:r>
              <a:rPr lang="en-US" dirty="0"/>
              <a:t>(e) No other supports are available to address the applicant’s behaviors;</a:t>
            </a:r>
          </a:p>
          <a:p>
            <a:r>
              <a:rPr lang="en-US" dirty="0"/>
              <a:t>(f) Other attempted behavioral assessments and interventions have proven ineffective;</a:t>
            </a:r>
          </a:p>
          <a:p>
            <a:r>
              <a:rPr lang="en-US" dirty="0"/>
              <a:t>(g) The relative ages, sexes, and sizes of the aggressor and the subjects of aggression place the subjects of aggression at risk of injury;</a:t>
            </a:r>
          </a:p>
          <a:p>
            <a:r>
              <a:rPr lang="en-US" dirty="0"/>
              <a:t>(h) The caregiver has insufficient ability to control the applicant;</a:t>
            </a:r>
          </a:p>
          <a:p>
            <a:r>
              <a:rPr lang="en-US" dirty="0"/>
              <a:t>(</a:t>
            </a:r>
            <a:r>
              <a:rPr lang="en-US" dirty="0" err="1"/>
              <a:t>i</a:t>
            </a:r>
            <a:r>
              <a:rPr lang="en-US" dirty="0"/>
              <a:t>) The ages or disabilities of the applicant or caregiver exacerbate the problems; </a:t>
            </a:r>
          </a:p>
          <a:p>
            <a:r>
              <a:rPr lang="en-US" dirty="0"/>
              <a:t>(j) Violence or illegal activity within the applicant’s current living environment by the applicant or others has required the intervention of local or state law enforcement authorities; </a:t>
            </a:r>
          </a:p>
          <a:p>
            <a:r>
              <a:rPr lang="en-US" dirty="0"/>
              <a:t>(k) Complaints of neglect, exploitation, or abuse of the applicant, or other adverse environmental conditions affecting the applicant have been investigated by Protective Services and confirmed pursuant to Chapter 39, Part II, or Section 415.104, F.S.;</a:t>
            </a:r>
          </a:p>
          <a:p>
            <a:r>
              <a:rPr lang="en-US" dirty="0"/>
              <a:t>(l) The applicant requires services of greater intensity.  </a:t>
            </a:r>
          </a:p>
          <a:p>
            <a:r>
              <a:rPr lang="en-US" dirty="0"/>
              <a:t>(6) “Third priority” crisis category: The applicant’s current caregiver is in extreme duress and is no longer able to provide for the applicant’s health and safety because of illness, injury, or advanced age. The applicant needs immediate waiver services to remain living with the caregiver or to relocate to an alternative living arrangement. In such cases, the following indicia, supported by credible evidence, are relevant to a determination of crisis in this category: </a:t>
            </a:r>
          </a:p>
          <a:p>
            <a:r>
              <a:rPr lang="en-US" dirty="0"/>
              <a:t>(a) Without immediate provision of waiver services, the applicant’s health and safety are at imminent risk;</a:t>
            </a:r>
          </a:p>
          <a:p>
            <a:r>
              <a:rPr lang="en-US" dirty="0"/>
              <a:t>(b) Other potential caregivers, such as another parent, stepparent, brother, sister or other relative or person, are unavailable or are unwilling or unable to provide care;</a:t>
            </a:r>
          </a:p>
          <a:p>
            <a:r>
              <a:rPr lang="en-US" dirty="0"/>
              <a:t>(c) The caregiver’s physical or mental condition prevents the provision of adequate care;</a:t>
            </a:r>
          </a:p>
          <a:p>
            <a:r>
              <a:rPr lang="en-US" dirty="0"/>
              <a:t>(d) The caregiver is deceased, about to expire, or permanently disabled;</a:t>
            </a:r>
          </a:p>
          <a:p>
            <a:r>
              <a:rPr lang="en-US" dirty="0"/>
              <a:t>(e) The caregiver’s age impairs the caregiver’s ability to provide sufficient care to the applicant;</a:t>
            </a:r>
          </a:p>
          <a:p>
            <a:r>
              <a:rPr lang="en-US" dirty="0"/>
              <a:t>(f) The caregiver cannot provide sufficient care because of the age or size of the applicant, or the physical, functional, or behavioral demands of the applicant;</a:t>
            </a:r>
          </a:p>
          <a:p>
            <a:r>
              <a:rPr lang="en-US" dirty="0"/>
              <a:t>(g) The services provided by the caregiver are limited in amount, duration, or frequency, rendering the applicant semi-dependent or totally dependent;</a:t>
            </a:r>
          </a:p>
          <a:p>
            <a:r>
              <a:rPr lang="en-US" dirty="0"/>
              <a:t>(h) The caregiver’s economic situation is unstable and unlikely to improve as a result of the care-giving demands of the applicant;</a:t>
            </a:r>
          </a:p>
          <a:p>
            <a:r>
              <a:rPr lang="en-US" dirty="0"/>
              <a:t>(</a:t>
            </a:r>
            <a:r>
              <a:rPr lang="en-US" dirty="0" err="1"/>
              <a:t>i</a:t>
            </a:r>
            <a:r>
              <a:rPr lang="en-US" dirty="0"/>
              <a:t>) The caregiver’s obligations to the needs of other dependents prevent the caregiver from providing the applicant with adequate care, or the caregiver’s obligation of care to the applicant places other dependents at risk of insufficient care;</a:t>
            </a:r>
          </a:p>
          <a:p>
            <a:r>
              <a:rPr lang="en-US" dirty="0"/>
              <a:t>(j) Violence or illegal activities within the applicant’s current living environment by the applicant or others has required intervention by local or state law enforcement authorities; </a:t>
            </a:r>
          </a:p>
          <a:p>
            <a:r>
              <a:rPr lang="en-US" dirty="0"/>
              <a:t>(k) Complaints of neglect, exploitation, or abuse of the applicant, or other adverse environmental conditions affecting the applicant have been investigated by Protective Services and confirmed pursuant to Chapter 39, Part II, or Section 415.104, F.S.;</a:t>
            </a:r>
          </a:p>
          <a:p>
            <a:r>
              <a:rPr lang="en-US" dirty="0"/>
              <a:t>(l) The individual requires services of greater intensity.</a:t>
            </a:r>
          </a:p>
          <a:p>
            <a:r>
              <a:rPr lang="en-US" i="1" dirty="0"/>
              <a:t>Specific Authority 393.501(1), 393.065 FS. Law Implemented 393.065 FS. History–New 9-19-07.</a:t>
            </a:r>
            <a:endParaRPr lang="en-US" dirty="0"/>
          </a:p>
          <a:p>
            <a:r>
              <a:rPr lang="en-US" dirty="0"/>
              <a:t> </a:t>
            </a:r>
          </a:p>
          <a:p>
            <a:endParaRPr lang="en-US" dirty="0"/>
          </a:p>
        </p:txBody>
      </p:sp>
      <p:sp>
        <p:nvSpPr>
          <p:cNvPr id="5" name="Date Placeholder 4">
            <a:extLst>
              <a:ext uri="{FF2B5EF4-FFF2-40B4-BE49-F238E27FC236}">
                <a16:creationId xmlns:a16="http://schemas.microsoft.com/office/drawing/2014/main" id="{1781ABC9-CEB1-4F55-B94F-AAAE68925E38}"/>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4BB37B38-4539-46CD-BB6F-55A9F55EDA0A}"/>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2C538A52-3A31-E4F1-42E2-1A89A374745A}"/>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451054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55639">
              <a:defRPr/>
            </a:pPr>
            <a:r>
              <a:rPr lang="en-US" sz="1300" dirty="0"/>
              <a:t>You can reapply if additional documentation becomes available or if a change in your situation may affect your status for crisis determination </a:t>
            </a:r>
          </a:p>
          <a:p>
            <a:endParaRPr lang="en-US" dirty="0"/>
          </a:p>
        </p:txBody>
      </p:sp>
      <p:sp>
        <p:nvSpPr>
          <p:cNvPr id="5" name="Date Placeholder 4">
            <a:extLst>
              <a:ext uri="{FF2B5EF4-FFF2-40B4-BE49-F238E27FC236}">
                <a16:creationId xmlns:a16="http://schemas.microsoft.com/office/drawing/2014/main" id="{4BBE9C7E-D122-4D15-A6E9-FF9BCB168F11}"/>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F6EC05B1-699B-4BA4-9DBC-7DCA7A91E172}"/>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86D76190-96D2-C3F5-B19D-F72CBEDF5A7F}"/>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235831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r>
              <a:rPr lang="en-US" dirty="0"/>
              <a:t>NOTE: removed reference to satellite offices – we don’t have those, right? </a:t>
            </a:r>
          </a:p>
        </p:txBody>
      </p:sp>
      <p:sp>
        <p:nvSpPr>
          <p:cNvPr id="5" name="Date Placeholder 4">
            <a:extLst>
              <a:ext uri="{FF2B5EF4-FFF2-40B4-BE49-F238E27FC236}">
                <a16:creationId xmlns:a16="http://schemas.microsoft.com/office/drawing/2014/main" id="{4A0A668C-403A-40FF-9C3D-34C8D5D210DE}"/>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51F22117-BF7A-4064-94E4-44D391809F33}"/>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D7A5E056-E8E2-8E6C-A0DD-D5DA8FB22097}"/>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2151268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If the individual does not</a:t>
            </a:r>
            <a:r>
              <a:rPr lang="en-US" baseline="0" dirty="0"/>
              <a:t> have Medicaid eligibility established, APD will assist the individual to initiate a Medicaid application</a:t>
            </a:r>
          </a:p>
          <a:p>
            <a:endParaRPr lang="en-US" baseline="0" dirty="0"/>
          </a:p>
          <a:p>
            <a:r>
              <a:rPr lang="en-US" baseline="0" dirty="0"/>
              <a:t>Individual chooses WSC and WSC will be notified of selection – you can interview WSCs before selecting one. Your WSC will be an important part of your APD services and you should select someone who you feel will advocate for you and work closely with you.</a:t>
            </a:r>
          </a:p>
          <a:p>
            <a:endParaRPr lang="en-US" baseline="0" dirty="0"/>
          </a:p>
          <a:p>
            <a:r>
              <a:rPr lang="en-US" baseline="0" dirty="0"/>
              <a:t>APD Preapproves support coordination and any services critical to ensuring health and safety</a:t>
            </a:r>
            <a:endParaRPr lang="en-US" dirty="0"/>
          </a:p>
        </p:txBody>
      </p:sp>
      <p:sp>
        <p:nvSpPr>
          <p:cNvPr id="5" name="Date Placeholder 4">
            <a:extLst>
              <a:ext uri="{FF2B5EF4-FFF2-40B4-BE49-F238E27FC236}">
                <a16:creationId xmlns:a16="http://schemas.microsoft.com/office/drawing/2014/main" id="{92F74FA0-B4E9-42B4-B4F0-4FCEA4B3E142}"/>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6B7A7C43-FE05-4CE5-ADAE-1C420ABD219A}"/>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DEC2836C-2D0C-43C9-3025-70357B57547D}"/>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56583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r>
              <a:rPr lang="en-US" sz="1100" dirty="0"/>
              <a:t>65G-4.0216, F.A.C.</a:t>
            </a:r>
          </a:p>
        </p:txBody>
      </p:sp>
      <p:sp>
        <p:nvSpPr>
          <p:cNvPr id="5" name="Date Placeholder 4">
            <a:extLst>
              <a:ext uri="{FF2B5EF4-FFF2-40B4-BE49-F238E27FC236}">
                <a16:creationId xmlns:a16="http://schemas.microsoft.com/office/drawing/2014/main" id="{6DA64B23-5583-44A4-B953-CEAF72E84EC1}"/>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14617E2F-F6F6-48C1-B218-234E2A46F9EE}"/>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F46E06D9-47AF-5E0E-0047-50F3605C526A}"/>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2244614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65G-4.0218, F.A.C.</a:t>
            </a:r>
          </a:p>
        </p:txBody>
      </p:sp>
      <p:sp>
        <p:nvSpPr>
          <p:cNvPr id="5" name="Date Placeholder 4">
            <a:extLst>
              <a:ext uri="{FF2B5EF4-FFF2-40B4-BE49-F238E27FC236}">
                <a16:creationId xmlns:a16="http://schemas.microsoft.com/office/drawing/2014/main" id="{8DA83D0D-A72E-4E70-9029-DFAD5D3FFFBD}"/>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AC04D282-ADC0-44C0-8D73-C59A42209A5E}"/>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26A1BD9D-9168-3C14-E75D-DD0C89C49174}"/>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176535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r>
              <a:rPr lang="en-US" sz="1900" dirty="0">
                <a:latin typeface="Times New Roman" panose="02020603050405020304" pitchFamily="18" charset="0"/>
                <a:ea typeface="Times New Roman" panose="02020603050405020304" pitchFamily="18" charset="0"/>
              </a:rPr>
              <a:t>The documentation identified in the WSC Job Aid is material to the SANs requests.</a:t>
            </a:r>
          </a:p>
          <a:p>
            <a:endParaRPr lang="en-US" sz="1900" dirty="0">
              <a:latin typeface="Times New Roman" panose="02020603050405020304" pitchFamily="18" charset="0"/>
              <a:ea typeface="Times New Roman" panose="02020603050405020304" pitchFamily="18" charset="0"/>
            </a:endParaRPr>
          </a:p>
          <a:p>
            <a:pPr defTabSz="955639">
              <a:defRPr/>
            </a:pPr>
            <a:r>
              <a:rPr lang="en-US" sz="1900" dirty="0">
                <a:latin typeface="Times New Roman" panose="02020603050405020304" pitchFamily="18" charset="0"/>
                <a:ea typeface="Times New Roman" panose="02020603050405020304" pitchFamily="18" charset="0"/>
              </a:rPr>
              <a:t>The Agency must close or deny the SANs request without such documentation.</a:t>
            </a:r>
          </a:p>
          <a:p>
            <a:endParaRPr lang="en-US" dirty="0"/>
          </a:p>
          <a:p>
            <a:r>
              <a:rPr lang="en-US" sz="1900" dirty="0">
                <a:latin typeface="Times New Roman" panose="02020603050405020304" pitchFamily="18" charset="0"/>
                <a:ea typeface="Times New Roman" panose="02020603050405020304" pitchFamily="18" charset="0"/>
              </a:rPr>
              <a:t>If there are any concerns about the accuracy of the QSI results, the WSC shall submit this as well.</a:t>
            </a:r>
            <a:endParaRPr lang="en-US" dirty="0"/>
          </a:p>
        </p:txBody>
      </p:sp>
      <p:sp>
        <p:nvSpPr>
          <p:cNvPr id="5" name="Date Placeholder 4">
            <a:extLst>
              <a:ext uri="{FF2B5EF4-FFF2-40B4-BE49-F238E27FC236}">
                <a16:creationId xmlns:a16="http://schemas.microsoft.com/office/drawing/2014/main" id="{50DDF049-4E01-4799-96C5-D1B1B37E7DD6}"/>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CAAEF25B-E3C9-4A45-A0B9-891D5B4961B7}"/>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401F8353-45B4-65E5-7E49-42B63D4EFE9E}"/>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599061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D9F446D0-2AEE-4E7E-8CBA-14AB1C9B1876}"/>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C1C9F1DB-2FA2-48D4-AE3B-25AD2B612E55}"/>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5BA438AA-5D4D-3043-482B-176705256FCD}"/>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4234550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r>
              <a:rPr lang="en-US" sz="1300" dirty="0"/>
              <a:t>A SANs request is incomplete if it does not:</a:t>
            </a:r>
          </a:p>
          <a:p>
            <a:r>
              <a:rPr lang="en-US" sz="1300" dirty="0"/>
              <a:t>1. Provide detail the client’s current approved services, including the number and type of units and dollar amount for each service. The client to staff ratio, if applicable, must also be included;</a:t>
            </a:r>
          </a:p>
          <a:p>
            <a:r>
              <a:rPr lang="en-US" sz="1300" dirty="0"/>
              <a:t>2. Clearly indicate whether the current approved services are requested to continue on an annualized basis;</a:t>
            </a:r>
          </a:p>
          <a:p>
            <a:r>
              <a:rPr lang="en-US" sz="1300" dirty="0"/>
              <a:t>3. Clearly identify any new or increased services being requested in the current fiscal year and on an annualized basis, if applicable to that service type;</a:t>
            </a:r>
          </a:p>
          <a:p>
            <a:r>
              <a:rPr lang="en-US" sz="1300" dirty="0"/>
              <a:t>4. Include a complete Verification of Available Services form; </a:t>
            </a:r>
          </a:p>
          <a:p>
            <a:r>
              <a:rPr lang="en-US" sz="1300" dirty="0"/>
              <a:t>5. Include documentation to support the information provided in the Verification of Available Services Form, or identify the location of the currently valid documentation in the designated data management system;</a:t>
            </a:r>
          </a:p>
          <a:p>
            <a:r>
              <a:rPr lang="en-US" sz="1300" dirty="0"/>
              <a:t>6. Place the request in the proper status for submission in the designated data management system; or</a:t>
            </a:r>
          </a:p>
          <a:p>
            <a:r>
              <a:rPr lang="en-US" sz="1300" dirty="0"/>
              <a:t>7. Include certification that the request meets the criteria for SANs.</a:t>
            </a:r>
          </a:p>
          <a:p>
            <a:endParaRPr lang="en-US" dirty="0"/>
          </a:p>
        </p:txBody>
      </p:sp>
      <p:sp>
        <p:nvSpPr>
          <p:cNvPr id="5" name="Date Placeholder 4">
            <a:extLst>
              <a:ext uri="{FF2B5EF4-FFF2-40B4-BE49-F238E27FC236}">
                <a16:creationId xmlns:a16="http://schemas.microsoft.com/office/drawing/2014/main" id="{CD4971B9-AE60-4771-ABA3-4F06A830CB22}"/>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9665FBE8-89C9-4181-9306-DC8F6C41EFBF}"/>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40958D81-3844-1ED6-AFF5-64DD26DF7B35}"/>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924209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r>
              <a:rPr lang="en-US" dirty="0"/>
              <a:t>Wheaton Settlement/ Rule</a:t>
            </a:r>
          </a:p>
        </p:txBody>
      </p:sp>
      <p:sp>
        <p:nvSpPr>
          <p:cNvPr id="5" name="Date Placeholder 4">
            <a:extLst>
              <a:ext uri="{FF2B5EF4-FFF2-40B4-BE49-F238E27FC236}">
                <a16:creationId xmlns:a16="http://schemas.microsoft.com/office/drawing/2014/main" id="{C95F7448-0674-4677-938C-60463A95CF34}"/>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0CF2EDCC-87A0-42B4-95B0-DF76768A0773}"/>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F2252D57-94CC-0DD7-F36D-A692371C49B7}"/>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436025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pPr marL="0" marR="0" algn="ctr">
              <a:lnSpc>
                <a:spcPts val="1300"/>
              </a:lnSpc>
              <a:spcBef>
                <a:spcPts val="0"/>
              </a:spcBef>
              <a:spcAft>
                <a:spcPts val="0"/>
              </a:spcAft>
              <a:tabLst>
                <a:tab pos="914400" algn="l"/>
              </a:tabLst>
            </a:pPr>
            <a:r>
              <a:rPr lang="en-US" sz="1800" b="1" dirty="0">
                <a:effectLst/>
                <a:latin typeface="Times New Roman" panose="02020603050405020304" pitchFamily="18" charset="0"/>
                <a:ea typeface="Times New Roman" panose="02020603050405020304" pitchFamily="18" charset="0"/>
              </a:rPr>
              <a:t>CHAPTER 65G-13</a:t>
            </a:r>
            <a:endParaRPr lang="en-US" sz="1800" dirty="0">
              <a:effectLst/>
              <a:latin typeface="Times New Roman" panose="02020603050405020304" pitchFamily="18" charset="0"/>
              <a:ea typeface="Times New Roman" panose="02020603050405020304" pitchFamily="18" charset="0"/>
            </a:endParaRPr>
          </a:p>
          <a:p>
            <a:pPr marL="0" marR="0" algn="ctr">
              <a:lnSpc>
                <a:spcPts val="1300"/>
              </a:lnSpc>
              <a:spcBef>
                <a:spcPts val="0"/>
              </a:spcBef>
              <a:spcAft>
                <a:spcPts val="1200"/>
              </a:spcAft>
              <a:tabLst>
                <a:tab pos="914400" algn="l"/>
              </a:tabLst>
            </a:pPr>
            <a:r>
              <a:rPr lang="en-US" sz="1800" b="1" dirty="0">
                <a:effectLst/>
                <a:latin typeface="Times New Roman" panose="02020603050405020304" pitchFamily="18" charset="0"/>
                <a:ea typeface="Times New Roman" panose="02020603050405020304" pitchFamily="18" charset="0"/>
              </a:rPr>
              <a:t>INDIVIDUAL AND FAMILY SUPPORTS</a:t>
            </a:r>
            <a:endParaRPr lang="en-US" sz="1800" dirty="0">
              <a:effectLst/>
              <a:latin typeface="Times New Roman" panose="02020603050405020304" pitchFamily="18" charset="0"/>
              <a:ea typeface="Times New Roman" panose="02020603050405020304" pitchFamily="18" charset="0"/>
            </a:endParaRPr>
          </a:p>
          <a:p>
            <a:pPr marL="0" marR="0" algn="just">
              <a:lnSpc>
                <a:spcPts val="1300"/>
              </a:lnSpc>
              <a:spcBef>
                <a:spcPts val="0"/>
              </a:spcBef>
              <a:spcAft>
                <a:spcPts val="0"/>
              </a:spcAft>
              <a:tabLst>
                <a:tab pos="914400" algn="l"/>
                <a:tab pos="1085850" algn="l"/>
              </a:tabLst>
            </a:pPr>
            <a:r>
              <a:rPr lang="en-US" sz="1800" dirty="0">
                <a:effectLst/>
                <a:latin typeface="Times New Roman" panose="02020603050405020304" pitchFamily="18" charset="0"/>
                <a:ea typeface="Times New Roman" panose="02020603050405020304" pitchFamily="18" charset="0"/>
              </a:rPr>
              <a:t>65G-13.001	Definitions</a:t>
            </a:r>
          </a:p>
          <a:p>
            <a:pPr marL="0" marR="0" algn="just">
              <a:lnSpc>
                <a:spcPts val="1300"/>
              </a:lnSpc>
              <a:spcBef>
                <a:spcPts val="0"/>
              </a:spcBef>
              <a:spcAft>
                <a:spcPts val="0"/>
              </a:spcAft>
              <a:tabLst>
                <a:tab pos="914400" algn="l"/>
                <a:tab pos="1085850" algn="l"/>
              </a:tabLst>
            </a:pPr>
            <a:r>
              <a:rPr lang="en-US" sz="1800" dirty="0">
                <a:effectLst/>
                <a:latin typeface="Times New Roman" panose="02020603050405020304" pitchFamily="18" charset="0"/>
                <a:ea typeface="Times New Roman" panose="02020603050405020304" pitchFamily="18" charset="0"/>
              </a:rPr>
              <a:t>65G-13.002	Individual and Family Supports (IFS) Procedure</a:t>
            </a:r>
          </a:p>
          <a:p>
            <a:pPr marL="0" marR="0" algn="just">
              <a:lnSpc>
                <a:spcPts val="1300"/>
              </a:lnSpc>
              <a:spcBef>
                <a:spcPts val="0"/>
              </a:spcBef>
              <a:spcAft>
                <a:spcPts val="0"/>
              </a:spcAft>
              <a:tabLst>
                <a:tab pos="914400" algn="l"/>
                <a:tab pos="1085850" algn="l"/>
              </a:tabLst>
            </a:pPr>
            <a:r>
              <a:rPr lang="en-US" sz="1800" dirty="0">
                <a:effectLst/>
                <a:latin typeface="Times New Roman" panose="02020603050405020304" pitchFamily="18" charset="0"/>
                <a:ea typeface="Times New Roman" panose="02020603050405020304" pitchFamily="18" charset="0"/>
              </a:rPr>
              <a:t>65G-13.003	Individual and Family Supports Criteria</a:t>
            </a:r>
          </a:p>
          <a:p>
            <a:pPr marL="0" marR="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65G-13.004 	In-Home Subsidy Procedure</a:t>
            </a:r>
          </a:p>
          <a:p>
            <a:pPr marL="0" marR="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65G-13.005 	In-Home Subsidy Criteria</a:t>
            </a:r>
          </a:p>
          <a:p>
            <a:pPr marL="0" marR="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65G-13.006 	In-Home Subsidy Restrictions</a:t>
            </a:r>
          </a:p>
          <a:p>
            <a:pPr marL="0" marR="0" algn="just">
              <a:lnSpc>
                <a:spcPts val="1300"/>
              </a:lnSpc>
              <a:spcBef>
                <a:spcPts val="0"/>
              </a:spcBef>
              <a:spcAft>
                <a:spcPts val="1200"/>
              </a:spcAft>
            </a:pPr>
            <a:r>
              <a:rPr lang="en-US" sz="1800" dirty="0">
                <a:effectLst/>
                <a:latin typeface="Times New Roman" panose="02020603050405020304" pitchFamily="18" charset="0"/>
                <a:ea typeface="Times New Roman" panose="02020603050405020304" pitchFamily="18" charset="0"/>
              </a:rPr>
              <a:t>65G-13.007 	In-Home Subsidy Review</a:t>
            </a:r>
          </a:p>
          <a:p>
            <a:pPr marL="0" marR="0" indent="228600" algn="just">
              <a:lnSpc>
                <a:spcPts val="13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65G-13.001 Definitions.</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“APD </a:t>
            </a:r>
            <a:r>
              <a:rPr lang="en-US" sz="1800" dirty="0" err="1">
                <a:effectLst/>
                <a:latin typeface="Times New Roman" panose="02020603050405020304" pitchFamily="18" charset="0"/>
                <a:ea typeface="Times New Roman" panose="02020603050405020304" pitchFamily="18" charset="0"/>
              </a:rPr>
              <a:t>iConnect</a:t>
            </a:r>
            <a:r>
              <a:rPr lang="en-US" sz="1800" dirty="0">
                <a:effectLst/>
                <a:latin typeface="Times New Roman" panose="02020603050405020304" pitchFamily="18" charset="0"/>
                <a:ea typeface="Times New Roman" panose="02020603050405020304" pitchFamily="18" charset="0"/>
              </a:rPr>
              <a:t>” or “</a:t>
            </a:r>
            <a:r>
              <a:rPr lang="en-US" sz="1800" dirty="0" err="1">
                <a:effectLst/>
                <a:latin typeface="Times New Roman" panose="02020603050405020304" pitchFamily="18" charset="0"/>
                <a:ea typeface="Times New Roman" panose="02020603050405020304" pitchFamily="18" charset="0"/>
              </a:rPr>
              <a:t>iConnect</a:t>
            </a:r>
            <a:r>
              <a:rPr lang="en-US" sz="1800" dirty="0">
                <a:effectLst/>
                <a:latin typeface="Times New Roman" panose="02020603050405020304" pitchFamily="18" charset="0"/>
                <a:ea typeface="Times New Roman" panose="02020603050405020304" pitchFamily="18" charset="0"/>
              </a:rPr>
              <a:t>” means the Agency for Persons with Disabilities’ (“Agency”) designated data management system as described in Section 393.066(2), Florida Statutes (F.S.), Chapter 65G-12, </a:t>
            </a:r>
            <a:r>
              <a:rPr lang="en-US" sz="1800" i="1" dirty="0">
                <a:effectLst/>
                <a:latin typeface="Times New Roman" panose="02020603050405020304" pitchFamily="18" charset="0"/>
                <a:ea typeface="Times New Roman" panose="02020603050405020304" pitchFamily="18" charset="0"/>
              </a:rPr>
              <a:t>Florida Administrative Code</a:t>
            </a:r>
            <a:r>
              <a:rPr lang="en-US" sz="1800" dirty="0">
                <a:effectLst/>
                <a:latin typeface="Times New Roman" panose="02020603050405020304" pitchFamily="18" charset="0"/>
                <a:ea typeface="Times New Roman" panose="02020603050405020304" pitchFamily="18" charset="0"/>
              </a:rPr>
              <a:t> (“F.A.C.”), and the Florida Medicaid Developmental Disabilities Individual Budgeting Waiver Services Coverage and Limitations Handbook (“</a:t>
            </a:r>
            <a:r>
              <a:rPr lang="en-US" sz="1800" dirty="0" err="1">
                <a:effectLst/>
                <a:latin typeface="Times New Roman" panose="02020603050405020304" pitchFamily="18" charset="0"/>
                <a:ea typeface="Times New Roman" panose="02020603050405020304" pitchFamily="18" charset="0"/>
              </a:rPr>
              <a:t>iBudget</a:t>
            </a:r>
            <a:r>
              <a:rPr lang="en-US" sz="1800" dirty="0">
                <a:effectLst/>
                <a:latin typeface="Times New Roman" panose="02020603050405020304" pitchFamily="18" charset="0"/>
                <a:ea typeface="Times New Roman" panose="02020603050405020304" pitchFamily="18" charset="0"/>
              </a:rPr>
              <a:t> Handbook”), which is incorporated by reference in Rule 59G-13.070, F.A.C.</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“Central record” means, as described in Section 393.13(4)(</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F.S., a collection of paper or electronic files established by the Agency that pertains to each client. Each client central record is maintained by his or her support coordinator and contains the client’s updated demographic information; contact information for the client’s legal representative(s); releases of information; legal documents (such as a designation of power of attorney, healthcare surrogate, or guardianship, as well as guardian advocate papers and court orders); medical and medication information; results of assessments, eligibility determinations, and evaluations; and service delivery information, including cost plans, written service authorizations, and implementation plans, as required.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“Client” has the same meaning as provided in Section 393.063, F.S.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 “Family care services” means direct supports provided through the IFS program to clients in the family home.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“Family home” means the primary residence occupied by the client and any of the client’s family member(s).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 “Family member” means a spouse, child, parent, grandparent, sibling, aunt, uncle, niece, nephew, stepchild, stepparent, stepsibling, in-law, and adoptive relationships, who is not a client of the Agency.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(7) “Fiscal agent” means a person who serves as the designated payee of a disability benefit payment, is a co-signer on bank accounts, maintains physical possession of banking records, or otherwise controls the client’s finances.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(8) “Guardian advocate referrals” mean referrals or recommendations to organizations in order to obtain a guardian advocate, as</a:t>
            </a:r>
            <a:r>
              <a:rPr lang="en-US" sz="1800" u="sng"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defined in Section 393.063, F.S., to represent a client of the Agency pursuant to Section 393.12, F.S.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 “Habilitative services” means specific training activities that help a client to acquire, maintain, or improve self-help, socialization, and adaptive skills to enable a client to reside in the community.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(10) “Home and Community-Based Services (“HCBS”) Waiver” or “Waiver” means the Medicaid waiver program authorized by 42 U.S.C. 1396n(c)(1) of the Federal Social Security Act and Section 409.906, F.S., the administration of which the Agency for Health Care Administration (“AHCA”) is responsible, and which consists of the Waiver service delivery system and utilizes individual budgets that are required pursuant to Section 393.0662, F.S., under which the Agency, in consultation with AHCA, operates the Developmental Disabilities Individual Budgeting (“</a:t>
            </a:r>
            <a:r>
              <a:rPr lang="en-US" sz="1800" dirty="0" err="1">
                <a:effectLst/>
                <a:latin typeface="Times New Roman" panose="02020603050405020304" pitchFamily="18" charset="0"/>
                <a:ea typeface="Times New Roman" panose="02020603050405020304" pitchFamily="18" charset="0"/>
              </a:rPr>
              <a:t>iBudget</a:t>
            </a:r>
            <a:r>
              <a:rPr lang="en-US" sz="1800" dirty="0">
                <a:effectLst/>
                <a:latin typeface="Times New Roman" panose="02020603050405020304" pitchFamily="18" charset="0"/>
                <a:ea typeface="Times New Roman" panose="02020603050405020304" pitchFamily="18" charset="0"/>
              </a:rPr>
              <a:t>”) Waiver.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(11) “Imminent serious jeopardy” means a situation in which a client or other individual(s) are likely to encounter substantial harm within the immediate future without the provision of Individual and Family Supports to the client, or the client would require institutionalization without Individual and Family Supports within the immediate future.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 “Individual and Family Supports” or “IFS” means temporary assistance the Agency provides to meet critical service</a:t>
            </a:r>
            <a:r>
              <a:rPr lang="en-US" sz="1800" i="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needs of a client, funded by Social Services Block Grant funds and General Revenue funds.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(13) “Individual Financial Profile” or “IFP” means a profile developed by a client of the Agency or a client’s legal representative and the client’s support coordinator or, if applicable, supported living coach, which accurately reflects the client’s finances and is required to determine the client’s need for an in-home subsidy.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(14) “In-home subsidy” or “IHS" means a type of financial assistance the Agency may provide to a client living in his or her own home, based on the client’s needs identified in his or her Individual Financial Profile, with supporting documentation, that is either provided monthly or as a one-time basis. The subsidy includes the following:</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“Monthly in-home subsidy” means financial assistance the Agency may provide on a monthly basis for a set amount of time to a client who has demonstrated an ongoing need for financial assistance in order to live in his or her own home.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“Start-up in-home subsidy” means financial assistance the Agency may provide to, which is approved on a one-time basis as a single supplement to the client’s income to cover start-up costs based on the client’s individual needs.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(15) “Legal representative” means a person with designated authority by law to act on behalf of an applicant or client to obtain</a:t>
            </a:r>
            <a:r>
              <a:rPr lang="en-US" sz="1800" u="sng"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Agency services. A legal representative may include: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For an applicant or client under the age of 18 years: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The parents of a minor child whose rights have not been terminated;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Health care surrogate appointed by a Florida court to represent the child; 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Anyone appointed by a Florida court as a guardian or guardian advocate under Chapter 393 or 744, F.S.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For an applicant or client age 18 years or older: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Anyone designated by the client through a Power of Attorney or Durable Power of Attorney;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A medical proxy under Chapter 765, F.S.;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Health care surrogate; or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 Anyone appointed by a Florida court as a guardian or guardian advocate under Chapter 393 or 744, F.S.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(16) “Medicaid State Plan” means a comprehensive written statement established by the AHCA, as the single state Agency, describing the scope and nature of the Medicaid program. The Plan outlines current Medicaid eligibility standards, policies and reimbursement methodologies to ensure the state program receives matching federal funds under Title XIX of the Social Security Act.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(17) “Medical/dental services” means the same as defined in Section 393.063, F.S.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(18) “Medically Necessary” shall have the same meaning as the </a:t>
            </a:r>
            <a:r>
              <a:rPr lang="en-US" sz="1800" dirty="0" err="1">
                <a:effectLst/>
                <a:latin typeface="Times New Roman" panose="02020603050405020304" pitchFamily="18" charset="0"/>
                <a:ea typeface="Times New Roman" panose="02020603050405020304" pitchFamily="18" charset="0"/>
              </a:rPr>
              <a:t>iBudget</a:t>
            </a:r>
            <a:r>
              <a:rPr lang="en-US" sz="1800" dirty="0">
                <a:effectLst/>
                <a:latin typeface="Times New Roman" panose="02020603050405020304" pitchFamily="18" charset="0"/>
                <a:ea typeface="Times New Roman" panose="02020603050405020304" pitchFamily="18" charset="0"/>
              </a:rPr>
              <a:t> Handbook.</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(19) “Natural support” means unpaid supports that are or may be provided voluntarily to the client in lieu of Waiver or IFS. Any determination of the availability of natural supports includes but is not limited to consideration of the client’s caregiver(s) age, physical and mental health, travel and work or school schedule, responsibility for other dependents, sleep, and ancillary tasks necessary to the health and well-being of the client.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(20) “Own home” means a house, apartment, or comparable living space that: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The client chooses, rents or owns, controls, and occupies as a primary place of residence;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Meets the HUD housing quality standard found in 24 C.F.R. 982.401;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Is not a family home as defined in subsection (7) of this rule; and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 Is not a licensed residential facility.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(21) “Parent training” means training for parents and caregivers as part of the implementation of a formal behavior analysis services plan that is designed, implemented or monitored and approved as required by Rules 65G-4.009 and 65G-4.010, F.A.C., or self-advocacy training. This includes classes in the community and individualized training in the home for parents/caregivers of clients which is designed to increase his or her knowledge of developmental disabilities, child development, parenting skills, advocacy skills, or accessing and organizing services for the client. This includes parent and caregiver training as part of Behavior Analysis and Behavior Assistant 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(22) “Provider” means an individual vendor, Agency, or direct service staff of an Agency certified or approved by the Agency to provide services to Agency clients.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(23) “Quarterly meeting” means a meeting initiated by the support coordinator to assess a client’s progress in achieving goals, to determine if services are sufficient and satisfactory, to ensure that housing continues to meet the requirements, and to review the client's overall health, safety, and wellbeing.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(24) “Recreation” therapeutic activities utilized to provide temporary relief for a brief planned absence of the caregiver in a community setting.</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(25) “Regional office” means one of the Agency’s offices serving a designated geographic area of the State.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(26) “Rehabilitative services” mean specific training activities that help a client to restore or regain self-help, socialization, and adaptive skills to enable a client to reside in the community.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(27) “Residential facility services” means room and board, supervision, training activities, and other habilitative and rehabilitative services provided to persons with developmental disabilities in a residential facility as defined in Section 393.063, F.S.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(28) “Respite services” means short-term, temporary care provided due to a primary caregiver’s brief planned or emergency absence, or when the primary caregiver is available but temporarily physically unable to care for or supervise the client for a brief period of time.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(29) “Roommate” means an individual who resides with a client and pays a share of the housing’s expenses.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(30) “Significant” means of considerable magnitude or considerable effect.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(31) “Social services” mean services provided by a support coordinator, support planning, psychological evaluations, interpreter</a:t>
            </a:r>
            <a:r>
              <a:rPr lang="en-US" sz="1800" u="sng"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services, and court-ordered competency training.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(32) “Specialized therapies” mean treatments or activities prescribed and provided by an appropriately trained, licensed, or certified professional or staff person, including but not limited to physical therapy, speech therapy, occupational therapy, respiratory therapy, specialized mental health counseling, behavior analysis, behavior assistant services, dietician, and physical management 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(33) “Support coordinator” means the same as defined in Section 393.063, F.S. For clients enrolled in the CDC+ Program, this term includes the CDC+ Consultant.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(34) “Supported Living” means a category of individually determined services that are medically necessary to prevent institutionalization and designed and coordinated in such a manner as to provide assistance to adult clients who require ongoing supports to live as independently as possible in their own homes, to be integrated into the community, and to participate in community life to the fullest extent possible.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(35) “Supported living coach” means a provider who assists a client in locating appropriate housing; and who assists a client in the acquisition, retention, or improvement of skills related to the activities of daily living, household chores, meal preparation, shopping, personal finances, and any social and adaptive skills necessary to enable the client to reside in his or her own home.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(36) “Supported living services” means a category of individually determined services designed and coordinated in such a manner as to provide assistance to adult clients who require ongoing supports to live as independently as possible in his or her own homes, to be integrated into the community, and to participate in community life to the fullest extent possible as stated in Section 393.063, F.S., which meets the requirements described in Chapter 65G-5, F.A.C.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(37) “Support plan” means an individualized and person-centered plan of supports and services designed to meet the daily needs of a client and to help the client live as independently as possible.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(38) “Transportation” means provision of rides to and from services or employment to enable a client to receive the supports and services identified on the support plan and authorized by the Agency.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(39) “Unavailability of funds” means the Agency has obligated all of the available budgeted funds for IFS expenditures.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(40) “Waiting List” means the prioritized list of clients, maintained by the Agency, that have been determined eligible for Agency services and are waiting to receive Waiver services when funding becomes available pursuant to Section 393.065(5), F.S.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(41) This rule shall be reviewed, and if necessary, renewed through the rulemaking process five years from the effective date.</a:t>
            </a:r>
          </a:p>
          <a:p>
            <a:pPr marL="0" marR="0" algn="just">
              <a:lnSpc>
                <a:spcPts val="1300"/>
              </a:lnSpc>
              <a:spcBef>
                <a:spcPts val="600"/>
              </a:spcBef>
              <a:spcAft>
                <a:spcPts val="1200"/>
              </a:spcAft>
            </a:pPr>
            <a:r>
              <a:rPr lang="en-US" sz="1800" i="1" dirty="0">
                <a:effectLst/>
                <a:latin typeface="Times New Roman" panose="02020603050405020304" pitchFamily="18" charset="0"/>
                <a:ea typeface="Times New Roman" panose="02020603050405020304" pitchFamily="18" charset="0"/>
              </a:rPr>
              <a:t>Rulemaking Authority 393.066(8), 393.0663, 393.0695, 393.501(1) FS. Law Implemented 393.063, 393.066, 393.0663, 393.0695 FS. History–New 8-28-16, Amended 12-25-22.</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65G-13.002 Individual and Family Supports (IFS) Procedure.</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Requesting IFS.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A request for IFS can be made orally or in writing to the appropriate Agency regional office by a client, client’s legal representative, or client’s support coordinator. IFS can also be initiated by the Agency.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A request for IFS must include: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The name and address of the client for whom IFS is being requested;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If the requester is different than the client, the name, contact information, and relationship with the client of the individual submitting the IFS request;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A description of the specific need to be addressed by the requested IFS service(s);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 Documentation that demonstrates the specific need to be addressed by the requested IFS service(s); and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An explanation of the efforts taken to address those needs through other funding sources and natural supports.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Within 30 calendar days of receipt of a request for IFS, the Agency will approve, partially approve, deny, reduce, terminate, or request additional documentation to supplement the request. If additional documentation or information is requested, the deadline for the Agency’s response shall be extended to 60 calendar days following the receipt of the original request for IFS.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If the Agency requests additional documentation:</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The requester shall either: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Provide the requested documentation or information within 10 calendar days of the date of the written notice; or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notify the Agency in writing that the individual requesting IFS wishes the Agency to render its decision based upon the documentation and information provided with the initial request.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If the Agency does not receive the requested additional information, the Agency will make a determination of the request for IFS based on the information available.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Prior to authorizing the use of IFS, the support coordinator or, if the client is not enrolled on the Waiver, the Agency, shall assist the client with exploring alternative funding and service(s) options for which the individual may be eligible to receive in accordance with subsection 65G-13.003(3), F.A.C.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If alternative funding and/or service(s) options are available or become available, the Agency shall partially approve, deny, reduce, or terminate the request for IFS to the extent not covered from the alternative funding and/or service(s).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The support coordinator shall document in </a:t>
            </a:r>
            <a:r>
              <a:rPr lang="en-US" sz="1800" dirty="0" err="1">
                <a:effectLst/>
                <a:latin typeface="Times New Roman" panose="02020603050405020304" pitchFamily="18" charset="0"/>
                <a:ea typeface="Times New Roman" panose="02020603050405020304" pitchFamily="18" charset="0"/>
              </a:rPr>
              <a:t>iConnect</a:t>
            </a:r>
            <a:r>
              <a:rPr lang="en-US" sz="1800" dirty="0">
                <a:effectLst/>
                <a:latin typeface="Times New Roman" panose="02020603050405020304" pitchFamily="18" charset="0"/>
                <a:ea typeface="Times New Roman" panose="02020603050405020304" pitchFamily="18" charset="0"/>
              </a:rPr>
              <a:t> the alternative options that were explored.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 Approval for IFS.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IFS funds can only be encumbered for the current fiscal year.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IFS will not be approved retroactively, except in limited circumstances: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To correct an administrative error; 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On a case-by-case basis to consider a health and safety risk to the client or emergency situations.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The regional office shall only approve IFS for clients who meet the IFS eligibility criteria described in Rule 65G-13.003, F.A.C., and the Agency has available funds.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IFS shall not be approved for goods or services if the client: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Requested and was denied the same goods or services provided under the Medicaid State Plan and/or the Waiver</a:t>
            </a:r>
            <a:r>
              <a:rPr lang="en-US" sz="1800" u="sng" dirty="0">
                <a:solidFill>
                  <a:srgbClr val="0563C1"/>
                </a:solidFill>
                <a:effectLst/>
                <a:latin typeface="Times New Roman" panose="02020603050405020304" pitchFamily="18" charset="0"/>
                <a:ea typeface="Times New Roman" panose="02020603050405020304" pitchFamily="18" charset="0"/>
              </a:rPr>
              <a:t> under the same or substantially similar circumstances; and/or </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Is in the process of disputing a denial or termination pertaining to the same goods or services under the Medicaid State Plan and/or the Waiver.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 Denial or Partial Approval of IFS.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If the regional office concludes that the client’s request does not meet or only partially meets the IFS criteria described in Rule 65G-13.003, F.A.C., the regional office shall deny, reduce, partially approve, or terminate the IFS request and </a:t>
            </a:r>
            <a:r>
              <a:rPr lang="en-US" sz="1800" u="sng" dirty="0">
                <a:solidFill>
                  <a:srgbClr val="0563C1"/>
                </a:solidFill>
                <a:effectLst/>
                <a:latin typeface="Times New Roman" panose="02020603050405020304" pitchFamily="18" charset="0"/>
                <a:ea typeface="Times New Roman" panose="02020603050405020304" pitchFamily="18" charset="0"/>
              </a:rPr>
              <a:t>provide written notification of the denial to the client or client’s legal representative</a:t>
            </a:r>
            <a:r>
              <a:rPr lang="en-US" sz="1800" dirty="0">
                <a:effectLst/>
                <a:latin typeface="Times New Roman" panose="02020603050405020304" pitchFamily="18" charset="0"/>
                <a:ea typeface="Times New Roman" panose="02020603050405020304" pitchFamily="18" charset="0"/>
              </a:rPr>
              <a:t> within the timeframe established in subsection (2) of this rule.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If the Agency denies or partially approves a request for IFS based on lack of documentation and additional documentation subsequently becomes available, or there is a change in the client’s situation, client may submit a new request for IFS, at any time, to the regional office.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The Agency shall not authorize the use of IFS that exceed the appropriation amount. Unavailability of funds is sufficient reason to deny a request for IFS.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(7) Reduction or Termination of IFS. If any time after an approval of IFS the Agency determines that a client does not meet all the eligibility requirements, the Agency may reduce or terminate the benefit by providing written notification to the client or client’s legal representative.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(8) Anytime IFS are denied, partially approved, reduced, or terminated, the client shall have the right to request an administrative hearing pursuant to Sections 393.125(1)(b), 120.569 and 120.57, F.S., within 30 calendar days of receipt of notification.</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 This rule shall be reviewed, and if necessary, renewed through the rulemaking process five years from the effective date.</a:t>
            </a:r>
          </a:p>
          <a:p>
            <a:pPr marL="0" marR="0" algn="just">
              <a:lnSpc>
                <a:spcPts val="1300"/>
              </a:lnSpc>
              <a:spcBef>
                <a:spcPts val="600"/>
              </a:spcBef>
              <a:spcAft>
                <a:spcPts val="1200"/>
              </a:spcAft>
            </a:pPr>
            <a:r>
              <a:rPr lang="en-US" sz="1800" i="1" dirty="0">
                <a:effectLst/>
                <a:latin typeface="Times New Roman" panose="02020603050405020304" pitchFamily="18" charset="0"/>
                <a:ea typeface="Times New Roman" panose="02020603050405020304" pitchFamily="18" charset="0"/>
              </a:rPr>
              <a:t>Rulemaking Authority 393.066(8), 393.0663, 393.501(1) FS. Law Implemented 393.063, 393.066, 393.0663 FS. History–New 8-28-16, Amended 12-25-22.</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65G-13.003 Individual and Family Supports Criteria.</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IFS may only be approved for clients when community-based services are medically necessary to prevent institutionalization under Section 393.066(3), F.S., which may include the use of IFS to avert a crisis as described in Section 393.065(5)(a), F.S. and Division 65G, F.A.C.</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Clients enrolled on the Waiver must not receive IFS services that are the same or substantially the same as the services offered on the Waiver, except for: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A client approved for and actively enrolling onto the Waiver, the client shall demonstrate imminent serious jeopardy prior to Waiver enrollment. The provision of IFS shall only be approved to directly address the imminent serious jeopardy and must end on the effective date upon commencement of Waiver services that addresses the imminent serious jeopardy. The utilization of IFS will be reviewed on the 90th day from the date the client applied for enrollment onto the Waiver for clients who have not yet enrolled onto the Waiver by the 90th day.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A client with a pending Significant Additional Need (“SAN”) request, as described in Rule 65G-4.0218, F.A.C., that is in imminent serious jeopardy and the IFS directly addresses the need for which the SAN has been requested. For IFS approved under this paragraph, the IFS must terminate: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Upon denial of the SAN request; 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After approval of the SAN request and upon commencement of the waiver service(s) for which the SAN has been requested.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In order for a client to receive a specific IFS service, the service must not be offered or available by any other resource. Other resources include, but are not limited to:</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Medicaid State Plan;</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The Waiver, except as provided for in subsection (3) of this rule;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Natural supports;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 Other agencies or programs; and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 Other paid supports, such as Medicare or private insurance.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 The following services are allowable under IFS: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Adult day training, as defined in Section 393.063, F.S.;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Employment and pre-vocational 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Family care 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 Guardian advocate referrals, as described in Section 393.12, F.S.;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 Medical and dental services, which include but are not limited to nursing services, consumable medical supplies, durable medical equipment, medical evaluations, and dental 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 Parent training;</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 Personal care services, as defined in Section 393.063, F.S.;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 Recreation;</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Residential facility 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(j) Respite services, as defined in </a:t>
            </a:r>
            <a:r>
              <a:rPr lang="en-US" sz="1800" u="sng" dirty="0">
                <a:solidFill>
                  <a:srgbClr val="0563C1"/>
                </a:solidFill>
                <a:effectLst/>
                <a:latin typeface="Times New Roman" panose="02020603050405020304" pitchFamily="18" charset="0"/>
                <a:ea typeface="Times New Roman" panose="02020603050405020304" pitchFamily="18" charset="0"/>
              </a:rPr>
              <a:t>Section </a:t>
            </a:r>
            <a:r>
              <a:rPr lang="en-US" sz="1800" dirty="0">
                <a:effectLst/>
                <a:latin typeface="Times New Roman" panose="02020603050405020304" pitchFamily="18" charset="0"/>
                <a:ea typeface="Times New Roman" panose="02020603050405020304" pitchFamily="18" charset="0"/>
              </a:rPr>
              <a:t>393.063, F.S.;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 Social 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 Specialized therapies;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 </a:t>
            </a:r>
            <a:r>
              <a:rPr lang="en-US" sz="1800" u="sng" dirty="0">
                <a:solidFill>
                  <a:srgbClr val="0563C1"/>
                </a:solidFill>
                <a:effectLst/>
                <a:latin typeface="Times New Roman" panose="02020603050405020304" pitchFamily="18" charset="0"/>
                <a:ea typeface="Times New Roman" panose="02020603050405020304" pitchFamily="18" charset="0"/>
              </a:rPr>
              <a:t>Supporting living </a:t>
            </a:r>
            <a:r>
              <a:rPr lang="en-US" sz="1800" dirty="0">
                <a:effectLst/>
                <a:latin typeface="Times New Roman" panose="02020603050405020304" pitchFamily="18" charset="0"/>
                <a:ea typeface="Times New Roman" panose="02020603050405020304" pitchFamily="18" charset="0"/>
              </a:rPr>
              <a:t>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 Transportation; and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 Other habilitative and rehabilitative services.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Non-allowable IFS services include but are not limited to the following:</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Home repairs;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Installation or maintenance of spas or swimming pools;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Constructing, erecting, or maintaining fences;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 Restraint devices;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 Satellite or cable television services or the purchase of a television;</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 Vacation travel or accommodations;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 Aesthetic home improvements;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 Contractor 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Any portion of the principal or interest of a mortgage payment;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(j) Property taxes;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 Premiums for life, auto, medical/health, renter’s, or homeowner’s insurance;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 Loans, debts, or credit card payments;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 Personal spending funds or savings accounts;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 Alcohol or nicotine products or supplies;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 Alimony payments, child support payments, or any payments that are not for the direct benefit of the client;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 Purchase or replacement of major appliances such as refrigerators, stoves, dishwasher, or washer/dryer;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 General repair and maintenance of property, such as repair of major appliances and heating, ventilation, and air conditioning systems;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 Computing devices, such as computers and tablet personal computers;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 Telephones for persons in the family home or a licensed facility;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 Second telephone line in person’s own home;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 Court costs, lawyer fees, traffic tickets, or fines;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 Recreational items or expenses related to events and activities that a client attends that do not address an assessed need of the client;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 Capital improvements to property;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 Fees related to legal guardianship and legal guardianship reports;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(y) Supporting or subsidizing any other person living in the client’s household; and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(z) Covering or replacing supports or services that are allowable under the Medicaid State Plan, the Waiver, or any other governmental program after the client has been determined eligible for the Medicaid State Plan, the Waiver, or other governmental program.</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 This rule shall be reviewed, and if necessary, renewed through the rulemaking process five years from the effective date.</a:t>
            </a:r>
          </a:p>
          <a:p>
            <a:pPr marL="0" marR="0" algn="just">
              <a:lnSpc>
                <a:spcPts val="1300"/>
              </a:lnSpc>
              <a:spcBef>
                <a:spcPts val="600"/>
              </a:spcBef>
              <a:spcAft>
                <a:spcPts val="1200"/>
              </a:spcAft>
            </a:pPr>
            <a:r>
              <a:rPr lang="en-US" sz="1800" i="1" dirty="0">
                <a:effectLst/>
                <a:latin typeface="Times New Roman" panose="02020603050405020304" pitchFamily="18" charset="0"/>
                <a:ea typeface="Times New Roman" panose="02020603050405020304" pitchFamily="18" charset="0"/>
              </a:rPr>
              <a:t>Rulemaking Authority 393.065, 393.066(8), 393.0663, 393.501(1) FS. Law Implemented 393.063, 393.065, 393.066, 393.0663 FS. History–New 8-28-16, Amended 12-25-22.</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b="1" u="sng" dirty="0">
                <a:solidFill>
                  <a:srgbClr val="0563C1"/>
                </a:solidFill>
                <a:effectLst/>
                <a:latin typeface="Times New Roman" panose="02020603050405020304" pitchFamily="18" charset="0"/>
                <a:ea typeface="Times New Roman" panose="02020603050405020304" pitchFamily="18" charset="0"/>
              </a:rPr>
              <a:t>65G-13.004 In-Home Subsidy Procedure.</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A request for an in-home subsidy must be made by submitting a complete and accurate Individual Financial Profile, Form 65G-13.004 A, effective 12-2022, adopted and incorporated herein, which may be found at http://apdcares.org/customers/supported-living/docs/Individual%20Financial%20Profile.pdf and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http://www.flrules.org/Gateway/reference.asp?No=Ref-14949</a:t>
            </a:r>
            <a:r>
              <a:rPr lang="en-US" sz="1800" dirty="0">
                <a:effectLst/>
                <a:latin typeface="Times New Roman" panose="02020603050405020304" pitchFamily="18" charset="0"/>
                <a:ea typeface="Times New Roman" panose="02020603050405020304" pitchFamily="18" charset="0"/>
              </a:rPr>
              <a:t>, with the required supporting documentation, by either: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For a client enrolled on the Waiver, the client’s support coordinator; 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For a client not enrolled on the Waiver, the client’s supported living coach, if one is assigned, otherwise the client or the client’s legal representative.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A request to renew a monthly in-home subsidy shall meet the requirements of subsection (1) of this rule and be submitted to the Agency by the earliest of the following:</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30 calendar days prior to the end of the approval period designated in the Agency’s notice approving the monthly in-home subsidy;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30 calendar days prior to the new fiscal year, or May 1 of each year; 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30 calendar days before the end of a lease.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If a client is assigned a supported living coach, the supported living coach shall comply with all the requirements described in the </a:t>
            </a:r>
            <a:r>
              <a:rPr lang="en-US" sz="1800" dirty="0" err="1">
                <a:effectLst/>
                <a:latin typeface="Times New Roman" panose="02020603050405020304" pitchFamily="18" charset="0"/>
                <a:ea typeface="Times New Roman" panose="02020603050405020304" pitchFamily="18" charset="0"/>
              </a:rPr>
              <a:t>iBudget</a:t>
            </a:r>
            <a:r>
              <a:rPr lang="en-US" sz="1800" dirty="0">
                <a:effectLst/>
                <a:latin typeface="Times New Roman" panose="02020603050405020304" pitchFamily="18" charset="0"/>
                <a:ea typeface="Times New Roman" panose="02020603050405020304" pitchFamily="18" charset="0"/>
              </a:rPr>
              <a:t> Handbook. The assigned supported living coach shall also:</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Assist the client and/or legal representative in drafting, gathering documentation for, and timely submitting the client’s Individual Financial Profile;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Assist the client in obtaining additional funding sources and document all such efforts in the request for the in-home subsidy. Analysis of other funding sources for the client, may include, but is not limited to:</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Seeking employment;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Obtaining potential roommates to share costs with the client;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Seeking any subsidized housing options for the client;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 Applying for supplemental nutrition assistance program (“SNAP”); and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Seeking any other resources available to the client;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If the client is enrolled on the Waiver, coordinating with the client’s support coordinator in completing the client’s Individual Financial Profile; and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 If the client is enrolled on the Waiver, sending the client’s completed Individual Financial Profile to the support coordinator no more than 10 calendar days following the selection of housing by the client and prior to signing the lease.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 If the client enrolled on the Waiver is not assigned a supported living coach, then the client’s support coordinator shall perform the role of the supported living coach under this chapter.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If the client is enrolled on the Waiver, then the support coordinator shall review the Individual Financial Profile to verify that it accurately reflects all sources of income and monthly expenses of the client. The support coordinator shall submit the client’s Individual Financial Profile to the regional office within 7 calendar days of receipt.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 Within 30 calendar days of receipt of a request for an in-home subsidy, the Agency will approve, partially approve, deny, terminate, reduce, or request additional documentation to supplement the request.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If additional documentation is requested, the deadline for the Agency’s response shall be extended to 60 calendar days following the receipt of the original request.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If the Agency requests additional documentation from the client, the client shall either: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Provide the requested documentation within 10 calendar days of the date of the written notice; 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Notify the Agency in writing that the client wishes the Agency to render its decision based upon the documentation provided with the initial request.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If the client fails to timely respond to the Agency’s notice requesting additional documentation, the Agency will deny, terminate, reduce, or partially approve the request based on the documentation available.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The Agency will issue a notice of its determination to the client, and if applicable, the client’s legal representative.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Should a request for in-home subsidy be approved or partially approved, the notice will indicate amount, the period, and the specifically approved use(s) of such funds.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In-home subsidy funds shall be used to purchase the less costly version of the items listed in the notice.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Anytime an in-home subsidy is denied, partially approved, reduced, or terminated, the client shall have the right to request an administrative hearing pursuant to Sections 393.125(1)(b), 120.569 and 120.57, F.S., within 30 calendar days of receipt of notification.</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(7) The Agency shall deny an in-home subsidy request if the client, his or her support coordinator or, if applicable, supported living coach, does not provide an accurate and up-to-date Individual Financial Profile to substantiate the request.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(8) If an in-home subsidy is approved, the client shall provide a copy of the signed lease to his or her support coordinator. The support coordinator shall place the copy of the signed lease in the client’s central record.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 A client who requests an in-home subsidy from the Agency shall not commit to a living situation that is beyond his or her financial means prior to having the Agency review and approve his or her Individual Financial Profile for an in-home subsidy. The Agency is not responsible for the costs of the living arrangement that the client agrees to in a lease or mortgage without Agency approval.</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(10) The Agency will deny payment for an in-home subsidy requested by a client or legal representative who did not request prior authorization. In limited circumstances, an exception may be made on a case-by-case basis by the Agency’s regional office to:</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Correct an administrative error; 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Consider a health and safety risk or emergency.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(11) This rule shall be reviewed, and if necessary, renewed through the rulemaking process five years from the effective date.</a:t>
            </a:r>
          </a:p>
          <a:p>
            <a:pPr marL="0" marR="0" algn="just">
              <a:lnSpc>
                <a:spcPts val="1300"/>
              </a:lnSpc>
              <a:spcBef>
                <a:spcPts val="600"/>
              </a:spcBef>
              <a:spcAft>
                <a:spcPts val="1200"/>
              </a:spcAft>
            </a:pPr>
            <a:r>
              <a:rPr lang="en-US" sz="1800" i="1" dirty="0">
                <a:effectLst/>
                <a:latin typeface="Times New Roman" panose="02020603050405020304" pitchFamily="18" charset="0"/>
                <a:ea typeface="Times New Roman" panose="02020603050405020304" pitchFamily="18" charset="0"/>
              </a:rPr>
              <a:t>Rulemaking Authority 393.066, 393.0663, 393.0695, 393.501 FS. Law Implemented, 393.063, 393.066, 393.0663, 393.0695 FS. History–New 12-25-22.</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65G-13.005 In-Home Subsidy Criteria.</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All in-home subsidy funding is limited to basic living necessities that enable a client, in supported living, to live in his or her own home.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In addition to the other requirements of this section, to be eligible for an in-home subsidy, a client must establish:</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He or she is eighteen years of age or older;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He or she either: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Requires the assistance of an in-home subsidy to move into one’s own home; or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Is unable to remain in his or her own home without an in-home subsidy;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That living in his or her own home: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Is in the client’s best interest;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Does not jeopardize the health, safety, or welfare of themselves or others; and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Is more cost-effective than other options;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 For a client who leases their own home, a current written lease, signed by the client and landlord that is not prohibited.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Prohibited leases for in-home subsidy purposes include: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A month-to-month lease unless the client’s circumstances meet any of the criteria listed in sub-sub-subparagraphs (I)-(III) of this paragraph and may not be used for more than three consecutive months per fiscal year.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 All available housing options that meet a client’s identified needs require a month-to-month lease. For purposes of this paragraph, “available housing options” means the options that are reasonable relative to the client’s financial means, as identified in the Individual Financial Profile;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II. Alternative living arrangements that offer long-term leases, such as annual leases, cannot reasonably meet the client’s identified needs as described in his or her support plan; 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III. The client’s health, safety, and welfare require he or she sign a month-to-month lease. The client may request an extension to the three-month period if the client’s health, safety, and welfare are at risk.</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Any fixed term that is less than one month.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In-home subsidies are funds of last resort and will only be granted when all other available resources are exhausted, including those described in subsection 65G-13.003(3), F.A.C. The client shall utilize all resources or options, other than moving into the family home, to reduce the cost of living, including the requirements in paragraphs (a)-(e) below, before an in-home subsidy may be authorized.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A client requesting an in-home subsidy for rental assistance shall show proof that he or she has applied for and been denied or is on the waiting list for rental assistance through the U.S. Department of Housing and Urban Development or other local governmental organization (e.g., the local public housing authority).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A client is expected to participate in utility/telephone company budget plans, if available, or other low-income cellular phone assistance programs. In-home subsidy funds may be used to pay the cost of cellular phone service instead of a landline telephone service only if it would not cost more than a landline telephone service. A cost comparison of cellular phone services and landline telephone service shall be included with the client’s Individual Financial Profile.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A client who intends to use the in-home subsidy funds for food shall show proof that he or she has been approved or denied supplemental nutrition assistance program (“SNAP”) benefits within the last twelve (12) months.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 A client is expected to live within his or her means, which may include living with a roommate or roommates.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 Costs related to the in-home subsidy request shall be reasonable for the geographical area where the client lives.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 An in-home subsidy will not be approved if the need for which it is being requested is the result of the mismanagement of client funds by either the client or the client’s legal representative.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The Agency will not reimburse start-up expenses that the client incurred prior to receiving approval for a start-up in-home subsidy.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 Unavailability of funds is sufficient reason to deny an in-home subsidy.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(7) Amount of in-home subsidy. The Agency determines an eligible client’s in-home subsidy amount by calculating an individual determination of need, based on the client’s Individual Financial Profile and supporting documentation.</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(8) This rule shall be reviewed, and if necessary, renewed through the rulemaking process five years from the effective date.</a:t>
            </a:r>
          </a:p>
          <a:p>
            <a:pPr marL="0" marR="0" algn="just">
              <a:lnSpc>
                <a:spcPts val="1300"/>
              </a:lnSpc>
              <a:spcBef>
                <a:spcPts val="600"/>
              </a:spcBef>
              <a:spcAft>
                <a:spcPts val="1200"/>
              </a:spcAft>
            </a:pPr>
            <a:r>
              <a:rPr lang="en-US" sz="1800" i="1" dirty="0">
                <a:effectLst/>
                <a:latin typeface="Times New Roman" panose="02020603050405020304" pitchFamily="18" charset="0"/>
                <a:ea typeface="Times New Roman" panose="02020603050405020304" pitchFamily="18" charset="0"/>
              </a:rPr>
              <a:t>Rulemaking Authority 393.066, 393.0663, 393.0695, 393.501 FS. Law Implemented, 393.063, 393.066, 393.0663, 393.0695 FS. History–New 12-25-22.</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65G-13.006 In-Home Subsidy Restrictions.</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In-home subsidy funds are limited to an individual determination of need and shall not be used to purchase restricted items, which include: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Satellite or cable television services or the purchase of a television;</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Maintenance of a swimming pool;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Vacation travel or accommodations;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 Aesthetic home improvements;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 Contractor 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 Medical or dental services;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 Medicines, medical supplies, or adaptive equipment or aids;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 Any portion of the principal or interest of a mortgage payment;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Insurance premium(s), which include but are not limited to life, auto, medical/health, renter’s, and homeowner’s;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(j) Loans, debts, or credit card payments;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 Personal spending funds or savings accounts;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 Alcohol or nicotine products or supplies;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 Alimony payments or child support payments, alimony payments, child support payments, or any payments that are not for the direct benefit of the client;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 Major appliances, which includes but is not limited to an air conditioner, heater, refrigerator, stove, dishwasher, or washer/dryer;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 Computer, tablet personal computer, or cell phone;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 Second telephone line;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 Court costs, lawyer fees, traffic tickets, or fines;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 Recreational items or expenses related to events and activities that a client attends;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 Reimbursement of money owed for cost of expenses related to events and activities that a client attends;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 Capital improvements to property;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 General repair and maintenance of property, which includes but is not limited to repair and maintenance of major appliances;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 Fees related to legal guardianship and legal guardianship reports;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 Property taxes;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 Supporting or subsidizing any other person living in the client’s household;</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(y) Paying a contractor for the provision of services and supports to a client who is the recipient of the in-home subsidy;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(z) Internet;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(aa) Transportation;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(bb) Services and supports otherwise covered under Rules 65G-13.002 and 13.003, F.A.C.; and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(cc) Covering or replacing supports or services which are allowable under the U.S. Department of Housing and Urban Development, the Medicaid State Plan, the Medicaid Home and Community-Based Services Waiver, or any other governmental Agency.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This rule shall be reviewed, and if necessary, renewed through the rulemaking process five years from the effective date.</a:t>
            </a:r>
          </a:p>
          <a:p>
            <a:pPr marL="0" marR="0" algn="just">
              <a:lnSpc>
                <a:spcPts val="1300"/>
              </a:lnSpc>
              <a:spcBef>
                <a:spcPts val="600"/>
              </a:spcBef>
              <a:spcAft>
                <a:spcPts val="1200"/>
              </a:spcAft>
            </a:pPr>
            <a:r>
              <a:rPr lang="en-US" sz="1800" i="1" dirty="0">
                <a:effectLst/>
                <a:latin typeface="Times New Roman" panose="02020603050405020304" pitchFamily="18" charset="0"/>
                <a:ea typeface="Times New Roman" panose="02020603050405020304" pitchFamily="18" charset="0"/>
              </a:rPr>
              <a:t>Rulemaking Authority 393.066, 393.0663, 393.0695, 393.501 FS. Law Implemented, 393.063, 393.066, 393.0663, 393.0695 FS. History–New 12-25-22.</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65G-13.007 In-Home Subsidy Review.</a:t>
            </a:r>
            <a:endParaRPr lang="en-US" sz="18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The Agency can review any in-home subsidy for compliance with this chapter and Florida statutes.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An in-home subsidy shall be used in a manner that is approved by the Agency, as described in the approval notice issued by the Agency. Should in-home subsidy funds not be used in a manner approved by the Agency, the Agency shall take action to ensure that the use of in-home subsidy funds complies with this chapter and Florida Statutes, including:</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Terminating or decreasing the amount of the subsidy; 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Disbursing direct payment to the vendor (such as a landlord or utility company) instead of disbursing an in-home subsidy payment to the client or the legal representative.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 An in-home subsidy may be reduced or terminated if funds are not available.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 Upon request by the Agency, the recipient of any in-home subsidy shall provide an updated Individual Financial Profile within 10 calendar days of the Agency’s request. Failure to submit an updated and accurate Individual Financial Profile may result in denial, partial approval, reduction, or termination of the in-home subsidy.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Verification of start-up and monthly in-home subsidy expenditures. If a client has a supported living coach, the supported living coach shall verify that the in-home subsidy funds have been spent appropriately, as described in the approval notice sent by the Agency. If a client does not have a supported living coach but has support coordinator, then the client’s support coordinator shall</a:t>
            </a:r>
            <a:r>
              <a:rPr lang="en-US" sz="1800" u="sng"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perform this verification.</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This verification includes reviewing receipts to verify that designated items were purchased as approved by the Agency on at least a quarterly basis.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The provider conducting the verification shall notify the Agency in writing upon discovering any use of in-home subsidy funds that were not approved by the Agency. Additionally, the provider shall take appropriate action to address any unapproved use of such funds, which may include:</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 Providing additional supports to the client who is the recipient of the in-home subsidy, such as training and advising with money management; and/or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Assisting in locating someone to provide financial management for the client who is the recipient of the in-home subsidy.</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This verification shall be documented by the provider conducting the verification in the client’s progress/case notes within </a:t>
            </a:r>
            <a:r>
              <a:rPr lang="en-US" sz="1800" dirty="0" err="1">
                <a:effectLst/>
                <a:latin typeface="Times New Roman" panose="02020603050405020304" pitchFamily="18" charset="0"/>
                <a:ea typeface="Times New Roman" panose="02020603050405020304" pitchFamily="18" charset="0"/>
              </a:rPr>
              <a:t>iConnect</a:t>
            </a:r>
            <a:r>
              <a:rPr lang="en-US" sz="1800" dirty="0">
                <a:effectLst/>
                <a:latin typeface="Times New Roman" panose="02020603050405020304" pitchFamily="18" charset="0"/>
                <a:ea typeface="Times New Roman" panose="02020603050405020304" pitchFamily="18" charset="0"/>
              </a:rPr>
              <a:t>.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 Review of the monthly in-home subsidy. If a client has a supported living coach, the supported living coach shall reassess a client’s need for the in-home subsidy on a quarterly basis, or more frequently if necessary, to determine the client’s ongoing need for the subsidy. If a client does not have a supported living coach but has support coordinator, then the client’s support coordinator shall perform this reassessment.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(7) A client shall submit a new Individual Financial Profile to the regional office when circumstances affecting the client’s need for an in-home subsidy change substantially. Circumstances that substantially affect a client’s need for an in-home subsidy, which may include: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A change in Social Security payments;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The client receives any back payment for Social Security income or other benefits;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A change in cost-sharing arrangements between roommates or a loss of roommate(s);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 A change in employment status;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 A change in availability of subsidized housing;</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 A change in the client’s income; </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 A change in housing or rent expenses;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 Eviction due to non-payment of rent requiring the client to secure an alternative living arrangement;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 Pest infestation not covered in rental agreement;</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(j) Loss of child support payments for any client who has children; and/or</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 A change in expenditures that results in financial hardship not attributable to mismanagement of the client’s funds.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(8) If a family member, fiscal agent, or any other person who controls the finances of a client who is the recipient of an in-home subsidy uses the funds in a way that is not for the sole benefit of the client or inconsistent with the notice of approval sent by the Agency, the Agency will make appropriate referrals to the State Attorney, law enforcement, or other appropriate authorities.</a:t>
            </a:r>
          </a:p>
          <a:p>
            <a:pPr marL="0" marR="0" indent="228600" algn="just">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 This rule shall be reviewed, and if necessary, renewed through the rulemaking process five years from the effective date.</a:t>
            </a:r>
          </a:p>
          <a:p>
            <a:pPr marL="0" marR="0" algn="just">
              <a:lnSpc>
                <a:spcPts val="1300"/>
              </a:lnSpc>
              <a:spcBef>
                <a:spcPts val="600"/>
              </a:spcBef>
              <a:spcAft>
                <a:spcPts val="1200"/>
              </a:spcAft>
            </a:pPr>
            <a:r>
              <a:rPr lang="en-US" sz="1800" i="1" dirty="0">
                <a:effectLst/>
                <a:latin typeface="Times New Roman" panose="02020603050405020304" pitchFamily="18" charset="0"/>
                <a:ea typeface="Times New Roman" panose="02020603050405020304" pitchFamily="18" charset="0"/>
              </a:rPr>
              <a:t>Rulemaking Authority 393.066, 393.0663, 393.0695, 393.501 FS. Law Implemented, 393.063 393.066, 393.0663, 393.0695 FS. History–New 12-25-22.</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89DC1BC4-1F9D-495B-A1C9-032F59FEFF4A}"/>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8D7C25FA-12EA-465F-9A09-F522B350CA2A}"/>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9003FA2B-25FA-2D7D-D454-1FA75D46725F}"/>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733539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64D35CAE-5C8F-4B86-8E4E-706F977F5CC2}"/>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5A50EE88-8987-4CEA-A4FA-2FE78C628044}"/>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C6FBEB35-2863-2D8A-150E-E3847CDDC51F}"/>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791429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631701E1-BF38-479F-AAF3-77C5553B36D5}"/>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1EF4FCC0-7707-4FB4-BDFF-B0D2836B5B8F}"/>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65157CBD-513F-CCCF-C4B1-3684478E0F70}"/>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6359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D160863B-0E42-4E6C-9589-5DA6E07EE054}"/>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31F6723D-B774-4401-9098-F3D5A1608B8C}"/>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29C6C14F-F50B-F0BB-8722-A7EEECC0F68C}"/>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93136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1211263"/>
            <a:ext cx="5818187" cy="3273425"/>
          </a:xfrm>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72606BB7-2468-462D-8B0B-4247FA64B194}"/>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6275ACCA-FDA6-4962-A7AB-F0781BA630E2}"/>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57512C97-3F0B-5ABD-2AF5-D4E6A8B5782C}"/>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58586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3961478-0AC3-422B-8A46-0B77606703D6}"/>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C64164BE-3DA4-47C6-AF40-DB56723AF49D}"/>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65C891E2-EC4B-0002-95FB-5940C98CD66E}"/>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35907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65G-4.014, F.A.C.</a:t>
            </a:r>
          </a:p>
        </p:txBody>
      </p:sp>
      <p:sp>
        <p:nvSpPr>
          <p:cNvPr id="5" name="Date Placeholder 4">
            <a:extLst>
              <a:ext uri="{FF2B5EF4-FFF2-40B4-BE49-F238E27FC236}">
                <a16:creationId xmlns:a16="http://schemas.microsoft.com/office/drawing/2014/main" id="{5B88662B-C9A2-46A5-814B-BE802249C990}"/>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6041C285-D1EE-4A3B-8CE3-309645C6B963}"/>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74BADDB1-14A4-1786-0EDC-A6013E57BE7A}"/>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96043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DSM-5 v. 65G-4.014, F.A.C.</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The Diagnostic and Statistical Manual of Mental Disorders, </a:t>
            </a:r>
            <a:r>
              <a:rPr lang="en-US" b="1" i="0" dirty="0">
                <a:solidFill>
                  <a:srgbClr val="202124"/>
                </a:solidFill>
                <a:effectLst/>
                <a:latin typeface="Roboto" panose="02000000000000000000" pitchFamily="2" charset="0"/>
              </a:rPr>
              <a:t>Fifth Edition, Text Revision (DSM-5-TR)</a:t>
            </a:r>
            <a:r>
              <a:rPr lang="en-US" b="0" i="0" dirty="0">
                <a:solidFill>
                  <a:srgbClr val="202124"/>
                </a:solidFill>
                <a:effectLst/>
                <a:latin typeface="Roboto" panose="02000000000000000000" pitchFamily="2" charset="0"/>
              </a:rPr>
              <a:t> was published in 2022. It involved more than 200 experts, the majority of whom were involved in the development of DSM-5.</a:t>
            </a:r>
            <a:endParaRPr lang="en-US" dirty="0"/>
          </a:p>
        </p:txBody>
      </p:sp>
      <p:sp>
        <p:nvSpPr>
          <p:cNvPr id="4" name="Header Placeholder 3"/>
          <p:cNvSpPr>
            <a:spLocks noGrp="1"/>
          </p:cNvSpPr>
          <p:nvPr>
            <p:ph type="hdr" sz="quarter"/>
          </p:nvPr>
        </p:nvSpPr>
        <p:spPr/>
        <p:txBody>
          <a:bodyPr/>
          <a:lstStyle/>
          <a:p>
            <a:r>
              <a:rPr lang="en-US"/>
              <a:t>B1C Angela Caldwell, JD and Liam McGivern, JD</a:t>
            </a:r>
          </a:p>
        </p:txBody>
      </p:sp>
      <p:sp>
        <p:nvSpPr>
          <p:cNvPr id="5" name="Date Placeholder 4"/>
          <p:cNvSpPr>
            <a:spLocks noGrp="1"/>
          </p:cNvSpPr>
          <p:nvPr>
            <p:ph type="dt" idx="1"/>
          </p:nvPr>
        </p:nvSpPr>
        <p:spPr/>
        <p:txBody>
          <a:bodyPr/>
          <a:lstStyle/>
          <a:p>
            <a:r>
              <a:rPr lang="en-US"/>
              <a:t>Saturday, January 14, 2023</a:t>
            </a:r>
          </a:p>
        </p:txBody>
      </p:sp>
      <p:sp>
        <p:nvSpPr>
          <p:cNvPr id="7" name="Footer Placeholder 6">
            <a:extLst>
              <a:ext uri="{FF2B5EF4-FFF2-40B4-BE49-F238E27FC236}">
                <a16:creationId xmlns:a16="http://schemas.microsoft.com/office/drawing/2014/main" id="{FA6EA960-BB19-68ED-6C5D-D3DF8CF528C9}"/>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2418775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F3107DA7-0FC2-4844-BFA3-9F1CA3FA82F5}"/>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D17E8559-00AE-4A12-82A4-1F5232BEA124}"/>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1199B8A3-079C-3C34-0BC8-2C5568416ACB}"/>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142553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0087D8D3-B9D3-46AB-9187-54C379AF6A0F}"/>
              </a:ext>
            </a:extLst>
          </p:cNvPr>
          <p:cNvSpPr>
            <a:spLocks noGrp="1"/>
          </p:cNvSpPr>
          <p:nvPr>
            <p:ph type="dt" idx="1"/>
          </p:nvPr>
        </p:nvSpPr>
        <p:spPr/>
        <p:txBody>
          <a:bodyPr/>
          <a:lstStyle/>
          <a:p>
            <a:r>
              <a:rPr lang="en-US"/>
              <a:t>Saturday, January 14, 2023</a:t>
            </a:r>
          </a:p>
        </p:txBody>
      </p:sp>
      <p:sp>
        <p:nvSpPr>
          <p:cNvPr id="7" name="Header Placeholder 6">
            <a:extLst>
              <a:ext uri="{FF2B5EF4-FFF2-40B4-BE49-F238E27FC236}">
                <a16:creationId xmlns:a16="http://schemas.microsoft.com/office/drawing/2014/main" id="{D964876D-7274-4AE0-B5BB-4ED3F0012109}"/>
              </a:ext>
            </a:extLst>
          </p:cNvPr>
          <p:cNvSpPr>
            <a:spLocks noGrp="1"/>
          </p:cNvSpPr>
          <p:nvPr>
            <p:ph type="hdr" sz="quarter"/>
          </p:nvPr>
        </p:nvSpPr>
        <p:spPr/>
        <p:txBody>
          <a:bodyPr/>
          <a:lstStyle/>
          <a:p>
            <a:r>
              <a:rPr lang="en-US"/>
              <a:t>B1C Angela Caldwell, JD and Liam McGivern, JD</a:t>
            </a:r>
          </a:p>
        </p:txBody>
      </p:sp>
      <p:sp>
        <p:nvSpPr>
          <p:cNvPr id="6" name="Footer Placeholder 5">
            <a:extLst>
              <a:ext uri="{FF2B5EF4-FFF2-40B4-BE49-F238E27FC236}">
                <a16:creationId xmlns:a16="http://schemas.microsoft.com/office/drawing/2014/main" id="{E5D96F6B-014D-58F4-532A-30F7C32D7516}"/>
              </a:ext>
            </a:extLst>
          </p:cNvPr>
          <p:cNvSpPr>
            <a:spLocks noGrp="1"/>
          </p:cNvSpPr>
          <p:nvPr>
            <p:ph type="ftr" sz="quarter" idx="4"/>
          </p:nvPr>
        </p:nvSpPr>
        <p:spPr/>
        <p:txBody>
          <a:bodyPr/>
          <a:lstStyle/>
          <a:p>
            <a:r>
              <a:rPr lang="en-US"/>
              <a:t>30th Annual CARD Conference, Orlando, FL</a:t>
            </a:r>
          </a:p>
        </p:txBody>
      </p:sp>
    </p:spTree>
    <p:extLst>
      <p:ext uri="{BB962C8B-B14F-4D97-AF65-F5344CB8AC3E}">
        <p14:creationId xmlns:p14="http://schemas.microsoft.com/office/powerpoint/2010/main" val="497678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0DB0B695-7E91-4F8D-872D-1D4FA8E10FB8}" type="datetime1">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8609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lnSpc>
                <a:spcPct val="100000"/>
              </a:lnSpc>
              <a:defRPr sz="5000" b="0" i="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lnSpc>
                <a:spcPct val="110000"/>
              </a:lnSpc>
              <a:buNone/>
              <a:defRPr sz="2800" b="0" i="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2B199E34-1664-4FE4-AC07-33BFAC014450}" type="datetime1">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325055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CD22AC24-8A0B-46B4-815D-E2D587D27782}" type="datetime1">
              <a:rPr lang="en-US" smtClean="0"/>
              <a:t>6/1/2023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74668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38587"/>
            <a:ext cx="5181600" cy="4351338"/>
          </a:xfrm>
        </p:spPr>
        <p:txBody>
          <a:bodyPr/>
          <a:lstStyle>
            <a:lvl1pPr>
              <a:lnSpc>
                <a:spcPct val="110000"/>
              </a:lnSpc>
              <a:defRPr sz="2200"/>
            </a:lvl1pPr>
            <a:lvl2pPr>
              <a:lnSpc>
                <a:spcPct val="110000"/>
              </a:lnSpc>
              <a:defRPr sz="2000"/>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A0651EA7-D817-42FE-9A3B-BFBD75D13406}" type="datetime1">
              <a:rPr lang="en-US" smtClean="0"/>
              <a:t>6/1/2023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4113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4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lnSpc>
                <a:spcPct val="110000"/>
              </a:lnSpc>
              <a:defRPr sz="2400"/>
            </a:lvl1pPr>
            <a:lvl2pPr>
              <a:lnSpc>
                <a:spcPct val="110000"/>
              </a:lnSpc>
              <a:defRPr sz="22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D63D5DC5-20CA-4376-B80C-F610570DA44B}" type="datetime1">
              <a:rPr lang="en-US" smtClean="0"/>
              <a:t>6/1/2023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45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1pPr>
              <a:lnSpc>
                <a:spcPct val="110000"/>
              </a:lnSpc>
              <a:defRPr/>
            </a:lvl1pPr>
            <a:lvl2pPr>
              <a:lnSpc>
                <a:spcPct val="110000"/>
              </a:lnSpc>
              <a:defRPr/>
            </a:lvl2pPr>
            <a:lvl3pPr>
              <a:lnSpc>
                <a:spcPct val="110000"/>
              </a:lnSpc>
              <a:defRPr sz="1800"/>
            </a:lvl3pPr>
            <a:lvl4pPr>
              <a:lnSpc>
                <a:spcPct val="110000"/>
              </a:lnSpc>
              <a:defRPr sz="1800"/>
            </a:lvl4pPr>
            <a:lvl5pPr>
              <a:lnSpc>
                <a:spcPct val="1100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CEE915C3-DA23-4ECB-8845-7394FBB4BB14}" type="datetime1">
              <a:rPr lang="en-US" smtClean="0"/>
              <a:t>6/1/2023</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0AB1E767-4ECF-4D9D-BBBF-458554614D12}"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sz="4400">
                <a:solidFill>
                  <a:schemeClr val="tx2"/>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99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lnSpc>
                <a:spcPct val="110000"/>
              </a:lnSpc>
              <a:defRPr sz="2800"/>
            </a:lvl1pPr>
            <a:lvl2pPr>
              <a:lnSpc>
                <a:spcPct val="110000"/>
              </a:lnSpc>
              <a:defRPr sz="2400"/>
            </a:lvl2pPr>
            <a:lvl3pPr>
              <a:lnSpc>
                <a:spcPct val="110000"/>
              </a:lnSpc>
              <a:defRPr sz="22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lnSpc>
                <a:spcPct val="11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4535D494-AB05-4845-8109-27FA082E78F4}" type="datetime1">
              <a:rPr lang="en-US" smtClean="0"/>
              <a:t>6/1/2023</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249126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1889004F-F565-4C54-947F-728E2B520D8F}" type="datetime1">
              <a:rPr lang="en-US" smtClean="0"/>
              <a:t>6/1/2023</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30521159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ftr="0" dt="0"/>
  <p:txStyles>
    <p:titleStyle>
      <a:lvl1pPr algn="l" defTabSz="914400" rtl="0" eaLnBrk="1" latinLnBrk="0" hangingPunct="1">
        <a:lnSpc>
          <a:spcPct val="90000"/>
        </a:lnSpc>
        <a:spcBef>
          <a:spcPct val="0"/>
        </a:spcBef>
        <a:buNone/>
        <a:defRPr sz="3200" b="0" i="0"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pd.myflorida.com/customers/applicatio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apd.myflorida.com/reg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AD9B-EF39-4036-8AAF-AA5CB8482AD9}"/>
              </a:ext>
            </a:extLst>
          </p:cNvPr>
          <p:cNvSpPr>
            <a:spLocks noGrp="1"/>
          </p:cNvSpPr>
          <p:nvPr>
            <p:ph type="ctrTitle"/>
          </p:nvPr>
        </p:nvSpPr>
        <p:spPr>
          <a:xfrm>
            <a:off x="6096000" y="238369"/>
            <a:ext cx="4741985" cy="2873131"/>
          </a:xfrm>
        </p:spPr>
        <p:txBody>
          <a:bodyPr>
            <a:normAutofit fontScale="90000"/>
          </a:bodyPr>
          <a:lstStyle/>
          <a:p>
            <a:r>
              <a:rPr lang="en-US" dirty="0"/>
              <a:t>Accessing Services Through the Medicaid </a:t>
            </a:r>
            <a:r>
              <a:rPr lang="en-US" dirty="0" err="1"/>
              <a:t>iBudget</a:t>
            </a:r>
            <a:r>
              <a:rPr lang="en-US" dirty="0"/>
              <a:t> Waiver</a:t>
            </a:r>
          </a:p>
        </p:txBody>
      </p:sp>
      <p:sp>
        <p:nvSpPr>
          <p:cNvPr id="3" name="Subtitle 2"/>
          <p:cNvSpPr>
            <a:spLocks noGrp="1"/>
          </p:cNvSpPr>
          <p:nvPr>
            <p:ph type="subTitle" idx="1"/>
          </p:nvPr>
        </p:nvSpPr>
        <p:spPr>
          <a:xfrm>
            <a:off x="6298222" y="3429000"/>
            <a:ext cx="4337540" cy="3368431"/>
          </a:xfrm>
        </p:spPr>
        <p:txBody>
          <a:bodyPr>
            <a:normAutofit/>
          </a:bodyPr>
          <a:lstStyle/>
          <a:p>
            <a:pPr>
              <a:lnSpc>
                <a:spcPct val="100000"/>
              </a:lnSpc>
            </a:pPr>
            <a:r>
              <a:rPr lang="en-US" sz="2200" b="1" dirty="0">
                <a:solidFill>
                  <a:schemeClr val="tx1"/>
                </a:solidFill>
              </a:rPr>
              <a:t>Patrick Heidemann, </a:t>
            </a:r>
          </a:p>
          <a:p>
            <a:pPr>
              <a:lnSpc>
                <a:spcPct val="100000"/>
              </a:lnSpc>
            </a:pPr>
            <a:r>
              <a:rPr lang="en-US" sz="2200" dirty="0">
                <a:solidFill>
                  <a:schemeClr val="tx1"/>
                </a:solidFill>
              </a:rPr>
              <a:t>Advocate Investigator</a:t>
            </a:r>
          </a:p>
          <a:p>
            <a:pPr>
              <a:lnSpc>
                <a:spcPct val="100000"/>
              </a:lnSpc>
            </a:pPr>
            <a:br>
              <a:rPr lang="en-US" sz="2200" dirty="0">
                <a:solidFill>
                  <a:schemeClr val="tx1"/>
                </a:solidFill>
              </a:rPr>
            </a:br>
            <a:r>
              <a:rPr lang="en-US" sz="2200" b="1" dirty="0">
                <a:solidFill>
                  <a:schemeClr val="tx1"/>
                </a:solidFill>
              </a:rPr>
              <a:t>Systems Reform </a:t>
            </a:r>
          </a:p>
          <a:p>
            <a:pPr>
              <a:lnSpc>
                <a:spcPct val="100000"/>
              </a:lnSpc>
            </a:pPr>
            <a:r>
              <a:rPr lang="en-US" sz="2200" dirty="0">
                <a:solidFill>
                  <a:schemeClr val="tx1"/>
                </a:solidFill>
              </a:rPr>
              <a:t>June 2023</a:t>
            </a:r>
          </a:p>
        </p:txBody>
      </p:sp>
      <p:sp>
        <p:nvSpPr>
          <p:cNvPr id="5" name="TextBox 4">
            <a:extLst>
              <a:ext uri="{FF2B5EF4-FFF2-40B4-BE49-F238E27FC236}">
                <a16:creationId xmlns:a16="http://schemas.microsoft.com/office/drawing/2014/main" id="{CB7D7805-B3BB-4165-B138-E59F628A7486}"/>
              </a:ext>
            </a:extLst>
          </p:cNvPr>
          <p:cNvSpPr txBox="1"/>
          <p:nvPr/>
        </p:nvSpPr>
        <p:spPr>
          <a:xfrm>
            <a:off x="976045" y="5874101"/>
            <a:ext cx="5322177" cy="923330"/>
          </a:xfrm>
          <a:prstGeom prst="rect">
            <a:avLst/>
          </a:prstGeom>
          <a:noFill/>
        </p:spPr>
        <p:txBody>
          <a:bodyPr wrap="square" rtlCol="0">
            <a:spAutoFit/>
          </a:bodyPr>
          <a:lstStyle/>
          <a:p>
            <a:r>
              <a:rPr lang="en-US" sz="1800" dirty="0">
                <a:latin typeface="Tahoma" panose="020B0604030504040204" pitchFamily="34" charset="0"/>
                <a:ea typeface="Tahoma" panose="020B0604030504040204" pitchFamily="34" charset="0"/>
                <a:cs typeface="Tahoma" panose="020B0604030504040204" pitchFamily="34" charset="0"/>
              </a:rPr>
              <a:t>Our Conference Registration was paid. </a:t>
            </a:r>
          </a:p>
          <a:p>
            <a:r>
              <a:rPr lang="en-US" sz="1800" dirty="0">
                <a:latin typeface="Tahoma" panose="020B0604030504040204" pitchFamily="34" charset="0"/>
                <a:ea typeface="Tahoma" panose="020B0604030504040204" pitchFamily="34" charset="0"/>
                <a:cs typeface="Tahoma" panose="020B0604030504040204" pitchFamily="34" charset="0"/>
              </a:rPr>
              <a:t>We are employed full </a:t>
            </a:r>
            <a:r>
              <a:rPr lang="en-US" sz="1800">
                <a:latin typeface="Tahoma" panose="020B0604030504040204" pitchFamily="34" charset="0"/>
                <a:ea typeface="Tahoma" panose="020B0604030504040204" pitchFamily="34" charset="0"/>
                <a:cs typeface="Tahoma" panose="020B0604030504040204" pitchFamily="34" charset="0"/>
              </a:rPr>
              <a:t>time employees for </a:t>
            </a:r>
            <a:r>
              <a:rPr lang="en-US" sz="1800" dirty="0">
                <a:latin typeface="Tahoma" panose="020B0604030504040204" pitchFamily="34" charset="0"/>
                <a:ea typeface="Tahoma" panose="020B0604030504040204" pitchFamily="34" charset="0"/>
                <a:cs typeface="Tahoma" panose="020B0604030504040204" pitchFamily="34" charset="0"/>
              </a:rPr>
              <a:t>Disability Rights Florida, Inc.</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BE4C56F-0809-4240-80F0-D5653E3F294F}"/>
              </a:ext>
            </a:extLst>
          </p:cNvPr>
          <p:cNvSpPr>
            <a:spLocks noGrp="1"/>
          </p:cNvSpPr>
          <p:nvPr>
            <p:ph type="sldNum" sz="quarter" idx="12"/>
          </p:nvPr>
        </p:nvSpPr>
        <p:spPr/>
        <p:txBody>
          <a:bodyPr/>
          <a:lstStyle/>
          <a:p>
            <a:fld id="{0AB1E767-4ECF-4D9D-BBBF-458554614D12}" type="slidenum">
              <a:rPr lang="en-US" smtClean="0"/>
              <a:t>1</a:t>
            </a:fld>
            <a:endParaRPr lang="en-US"/>
          </a:p>
        </p:txBody>
      </p:sp>
    </p:spTree>
    <p:extLst>
      <p:ext uri="{BB962C8B-B14F-4D97-AF65-F5344CB8AC3E}">
        <p14:creationId xmlns:p14="http://schemas.microsoft.com/office/powerpoint/2010/main" val="3516256972"/>
      </p:ext>
    </p:extLst>
  </p:cSld>
  <p:clrMapOvr>
    <a:masterClrMapping/>
  </p:clrMapOvr>
  <mc:AlternateContent xmlns:mc="http://schemas.openxmlformats.org/markup-compatibility/2006" xmlns:p14="http://schemas.microsoft.com/office/powerpoint/2010/main">
    <mc:Choice Requires="p14">
      <p:transition spd="slow" p14:dur="2000" advTm="35688"/>
    </mc:Choice>
    <mc:Fallback xmlns="">
      <p:transition spd="slow" advTm="356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BAF53E-8B46-47CE-974B-CC8D3E6DC54D}"/>
              </a:ext>
            </a:extLst>
          </p:cNvPr>
          <p:cNvSpPr>
            <a:spLocks noGrp="1"/>
          </p:cNvSpPr>
          <p:nvPr>
            <p:ph type="title"/>
          </p:nvPr>
        </p:nvSpPr>
        <p:spPr/>
        <p:txBody>
          <a:bodyPr>
            <a:normAutofit fontScale="90000"/>
          </a:bodyPr>
          <a:lstStyle/>
          <a:p>
            <a:r>
              <a:rPr lang="en-US" dirty="0"/>
              <a:t>iBudget Guidelines for Individuals </a:t>
            </a:r>
            <a:br>
              <a:rPr lang="en-US" dirty="0"/>
            </a:br>
            <a:r>
              <a:rPr lang="en-US" dirty="0"/>
              <a:t>with Autism (3 of 3)</a:t>
            </a:r>
          </a:p>
        </p:txBody>
      </p:sp>
      <p:sp>
        <p:nvSpPr>
          <p:cNvPr id="3" name="Content Placeholder 2"/>
          <p:cNvSpPr>
            <a:spLocks noGrp="1"/>
          </p:cNvSpPr>
          <p:nvPr>
            <p:ph idx="1"/>
          </p:nvPr>
        </p:nvSpPr>
        <p:spPr/>
        <p:txBody>
          <a:bodyPr/>
          <a:lstStyle/>
          <a:p>
            <a:pPr marL="914400" lvl="1" indent="-457200">
              <a:buFont typeface="+mj-lt"/>
              <a:buAutoNum type="arabicPeriod" startAt="2"/>
            </a:pPr>
            <a:r>
              <a:rPr lang="en-US" dirty="0"/>
              <a:t>Severe behavior disorders, which are restricted, repetitive and stereotyped patterns of behavior, interests, and activities which may include:</a:t>
            </a:r>
          </a:p>
          <a:p>
            <a:pPr marL="1371600" lvl="2" indent="-457200">
              <a:buFont typeface="+mj-lt"/>
              <a:buAutoNum type="alphaLcPeriod"/>
            </a:pPr>
            <a:r>
              <a:rPr lang="en-US" dirty="0"/>
              <a:t>Encompassing preoccupation with one or more stereotyped and restricted patterns of interest that is abnormal either in intensity or focus,</a:t>
            </a:r>
          </a:p>
          <a:p>
            <a:pPr marL="1371600" lvl="2" indent="-457200">
              <a:buFont typeface="+mj-lt"/>
              <a:buAutoNum type="alphaLcPeriod"/>
            </a:pPr>
            <a:r>
              <a:rPr lang="en-US" dirty="0"/>
              <a:t>Apparently inflexible adherence to specific, nonfunctional routines or rituals,</a:t>
            </a:r>
          </a:p>
          <a:p>
            <a:pPr marL="1371600" lvl="2" indent="-457200">
              <a:buFont typeface="+mj-lt"/>
              <a:buAutoNum type="alphaLcPeriod"/>
            </a:pPr>
            <a:r>
              <a:rPr lang="en-US" dirty="0"/>
              <a:t>Stereotyped and repetitive motor mannerisms (e.g., hand or finger flapping or twisting, or complex whole-body movements), or</a:t>
            </a:r>
          </a:p>
          <a:p>
            <a:pPr marL="1371600" lvl="2" indent="-457200">
              <a:buFont typeface="+mj-lt"/>
              <a:buAutoNum type="alphaLcPeriod"/>
            </a:pPr>
            <a:r>
              <a:rPr lang="en-US" dirty="0"/>
              <a:t>Persistent preoccupation with parts of objects.</a:t>
            </a:r>
          </a:p>
          <a:p>
            <a:pPr lvl="1"/>
            <a:endParaRPr lang="en-US" dirty="0"/>
          </a:p>
        </p:txBody>
      </p:sp>
      <p:sp>
        <p:nvSpPr>
          <p:cNvPr id="4" name="Slide Number Placeholder 3">
            <a:extLst>
              <a:ext uri="{FF2B5EF4-FFF2-40B4-BE49-F238E27FC236}">
                <a16:creationId xmlns:a16="http://schemas.microsoft.com/office/drawing/2014/main" id="{7A18C5FE-3628-4A7F-9C87-7A31AD42B7CE}"/>
              </a:ext>
            </a:extLst>
          </p:cNvPr>
          <p:cNvSpPr>
            <a:spLocks noGrp="1"/>
          </p:cNvSpPr>
          <p:nvPr>
            <p:ph type="sldNum" sz="quarter" idx="12"/>
          </p:nvPr>
        </p:nvSpPr>
        <p:spPr/>
        <p:txBody>
          <a:bodyPr/>
          <a:lstStyle/>
          <a:p>
            <a:pPr lvl="0"/>
            <a:fld id="{B6F15528-21DE-4FAA-801E-634DDDAF4B2B}" type="slidenum">
              <a:rPr lang="en-US" noProof="0" smtClean="0"/>
              <a:pPr lvl="0"/>
              <a:t>10</a:t>
            </a:fld>
            <a:endParaRPr lang="en-US" noProof="0" dirty="0"/>
          </a:p>
        </p:txBody>
      </p:sp>
    </p:spTree>
    <p:extLst>
      <p:ext uri="{BB962C8B-B14F-4D97-AF65-F5344CB8AC3E}">
        <p14:creationId xmlns:p14="http://schemas.microsoft.com/office/powerpoint/2010/main" val="2044279226"/>
      </p:ext>
    </p:extLst>
  </p:cSld>
  <p:clrMapOvr>
    <a:masterClrMapping/>
  </p:clrMapOvr>
  <mc:AlternateContent xmlns:mc="http://schemas.openxmlformats.org/markup-compatibility/2006" xmlns:p14="http://schemas.microsoft.com/office/powerpoint/2010/main">
    <mc:Choice Requires="p14">
      <p:transition spd="slow" p14:dur="2000" advTm="76452"/>
    </mc:Choice>
    <mc:Fallback xmlns="">
      <p:transition spd="slow" advTm="764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DAC6-776E-E415-14F2-DB765EE3ECB6}"/>
              </a:ext>
            </a:extLst>
          </p:cNvPr>
          <p:cNvSpPr>
            <a:spLocks noGrp="1"/>
          </p:cNvSpPr>
          <p:nvPr>
            <p:ph type="ctrTitle"/>
          </p:nvPr>
        </p:nvSpPr>
        <p:spPr>
          <a:xfrm>
            <a:off x="1906954" y="1645090"/>
            <a:ext cx="8456246" cy="1872639"/>
          </a:xfrm>
        </p:spPr>
        <p:txBody>
          <a:bodyPr>
            <a:noAutofit/>
          </a:bodyPr>
          <a:lstStyle/>
          <a:p>
            <a:r>
              <a:rPr lang="en-US" sz="3600" dirty="0"/>
              <a:t>In ordinary psychological evaluations and examinations for autism, clinicians do not work to establish the eligibility criteria, as defined by APD.</a:t>
            </a:r>
          </a:p>
        </p:txBody>
      </p:sp>
      <p:sp>
        <p:nvSpPr>
          <p:cNvPr id="3" name="Subtitle 2">
            <a:extLst>
              <a:ext uri="{FF2B5EF4-FFF2-40B4-BE49-F238E27FC236}">
                <a16:creationId xmlns:a16="http://schemas.microsoft.com/office/drawing/2014/main" id="{7065144E-5DEB-7F71-6132-A64D28569F92}"/>
              </a:ext>
            </a:extLst>
          </p:cNvPr>
          <p:cNvSpPr>
            <a:spLocks noGrp="1"/>
          </p:cNvSpPr>
          <p:nvPr>
            <p:ph type="subTitle" idx="1"/>
          </p:nvPr>
        </p:nvSpPr>
        <p:spPr>
          <a:xfrm>
            <a:off x="1906954" y="3703526"/>
            <a:ext cx="7534031" cy="1423255"/>
          </a:xfrm>
        </p:spPr>
        <p:txBody>
          <a:bodyPr>
            <a:normAutofit fontScale="85000" lnSpcReduction="20000"/>
          </a:bodyPr>
          <a:lstStyle/>
          <a:p>
            <a:r>
              <a:rPr lang="en-US" dirty="0"/>
              <a:t>To establish APD eligibility, you must specifically demonstrate through evidence that you meet the severity criteria. An evaluation documenting APD eligibility criteria is essential!</a:t>
            </a:r>
          </a:p>
        </p:txBody>
      </p:sp>
      <p:sp>
        <p:nvSpPr>
          <p:cNvPr id="4" name="Slide Number Placeholder 3">
            <a:extLst>
              <a:ext uri="{FF2B5EF4-FFF2-40B4-BE49-F238E27FC236}">
                <a16:creationId xmlns:a16="http://schemas.microsoft.com/office/drawing/2014/main" id="{5BCD81DC-7DE3-19FD-E32A-1FF1725F52FD}"/>
              </a:ext>
            </a:extLst>
          </p:cNvPr>
          <p:cNvSpPr>
            <a:spLocks noGrp="1"/>
          </p:cNvSpPr>
          <p:nvPr>
            <p:ph type="sldNum" sz="quarter" idx="12"/>
          </p:nvPr>
        </p:nvSpPr>
        <p:spPr/>
        <p:txBody>
          <a:bodyPr/>
          <a:lstStyle/>
          <a:p>
            <a:pPr lvl="0"/>
            <a:fld id="{B6F15528-21DE-4FAA-801E-634DDDAF4B2B}" type="slidenum">
              <a:rPr lang="en-US" noProof="0" smtClean="0"/>
              <a:pPr lvl="0"/>
              <a:t>11</a:t>
            </a:fld>
            <a:endParaRPr lang="en-US" noProof="0" dirty="0"/>
          </a:p>
        </p:txBody>
      </p:sp>
    </p:spTree>
    <p:extLst>
      <p:ext uri="{BB962C8B-B14F-4D97-AF65-F5344CB8AC3E}">
        <p14:creationId xmlns:p14="http://schemas.microsoft.com/office/powerpoint/2010/main" val="74693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Eligibility Requirements</a:t>
            </a:r>
          </a:p>
        </p:txBody>
      </p:sp>
      <p:sp>
        <p:nvSpPr>
          <p:cNvPr id="3" name="Content Placeholder 2"/>
          <p:cNvSpPr>
            <a:spLocks noGrp="1"/>
          </p:cNvSpPr>
          <p:nvPr>
            <p:ph idx="1"/>
          </p:nvPr>
        </p:nvSpPr>
        <p:spPr/>
        <p:txBody>
          <a:bodyPr/>
          <a:lstStyle/>
          <a:p>
            <a:r>
              <a:rPr lang="en-US" dirty="0"/>
              <a:t>Additionally, 65G-4.015, F.A.C., states applicants to the iBudget must be:</a:t>
            </a:r>
          </a:p>
          <a:p>
            <a:pPr marL="457200" lvl="1" indent="0">
              <a:buNone/>
            </a:pPr>
            <a:r>
              <a:rPr lang="en-US" dirty="0"/>
              <a:t>(1) At least three years of age.</a:t>
            </a:r>
          </a:p>
          <a:p>
            <a:pPr marL="457200" lvl="1" indent="0">
              <a:buNone/>
            </a:pPr>
            <a:r>
              <a:rPr lang="en-US" dirty="0"/>
              <a:t>(2) A resident of and domiciled in the state of Florida </a:t>
            </a:r>
          </a:p>
          <a:p>
            <a:pPr marL="457200" lvl="1" indent="0">
              <a:buNone/>
            </a:pPr>
            <a:r>
              <a:rPr lang="en-US" dirty="0"/>
              <a:t>(3) Have a confirmed diagnosis of autism;</a:t>
            </a:r>
          </a:p>
          <a:p>
            <a:pPr marL="457200" lvl="1" indent="0">
              <a:buNone/>
            </a:pPr>
            <a:r>
              <a:rPr lang="en-US" dirty="0"/>
              <a:t>(4) Meet the level of care requirement.</a:t>
            </a:r>
          </a:p>
          <a:p>
            <a:endParaRPr lang="en-US" dirty="0"/>
          </a:p>
          <a:p>
            <a:endParaRPr lang="en-US" dirty="0"/>
          </a:p>
        </p:txBody>
      </p:sp>
      <p:sp>
        <p:nvSpPr>
          <p:cNvPr id="4" name="Slide Number Placeholder 3">
            <a:extLst>
              <a:ext uri="{FF2B5EF4-FFF2-40B4-BE49-F238E27FC236}">
                <a16:creationId xmlns:a16="http://schemas.microsoft.com/office/drawing/2014/main" id="{2E1BEB35-1E33-4F86-8D6A-80019B8D097C}"/>
              </a:ext>
            </a:extLst>
          </p:cNvPr>
          <p:cNvSpPr>
            <a:spLocks noGrp="1"/>
          </p:cNvSpPr>
          <p:nvPr>
            <p:ph type="sldNum" sz="quarter" idx="12"/>
          </p:nvPr>
        </p:nvSpPr>
        <p:spPr/>
        <p:txBody>
          <a:bodyPr/>
          <a:lstStyle/>
          <a:p>
            <a:pPr lvl="0"/>
            <a:fld id="{B6F15528-21DE-4FAA-801E-634DDDAF4B2B}" type="slidenum">
              <a:rPr lang="en-US" noProof="0" smtClean="0"/>
              <a:pPr lvl="0"/>
              <a:t>12</a:t>
            </a:fld>
            <a:endParaRPr lang="en-US" noProof="0" dirty="0"/>
          </a:p>
        </p:txBody>
      </p:sp>
    </p:spTree>
    <p:extLst>
      <p:ext uri="{BB962C8B-B14F-4D97-AF65-F5344CB8AC3E}">
        <p14:creationId xmlns:p14="http://schemas.microsoft.com/office/powerpoint/2010/main" val="1537653163"/>
      </p:ext>
    </p:extLst>
  </p:cSld>
  <p:clrMapOvr>
    <a:masterClrMapping/>
  </p:clrMapOvr>
  <mc:AlternateContent xmlns:mc="http://schemas.openxmlformats.org/markup-compatibility/2006" xmlns:p14="http://schemas.microsoft.com/office/powerpoint/2010/main">
    <mc:Choice Requires="p14">
      <p:transition spd="slow" p14:dur="2000" advTm="149223"/>
    </mc:Choice>
    <mc:Fallback xmlns="">
      <p:transition spd="slow" advTm="14922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iBudget</a:t>
            </a:r>
            <a:r>
              <a:rPr lang="en-US" dirty="0"/>
              <a:t> Waiver Application Process</a:t>
            </a:r>
          </a:p>
        </p:txBody>
      </p:sp>
      <p:sp>
        <p:nvSpPr>
          <p:cNvPr id="3" name="Content Placeholder 2"/>
          <p:cNvSpPr>
            <a:spLocks noGrp="1"/>
          </p:cNvSpPr>
          <p:nvPr>
            <p:ph idx="1"/>
          </p:nvPr>
        </p:nvSpPr>
        <p:spPr/>
        <p:txBody>
          <a:bodyPr/>
          <a:lstStyle/>
          <a:p>
            <a:r>
              <a:rPr lang="en-US" dirty="0"/>
              <a:t>Obtain APD Application</a:t>
            </a:r>
          </a:p>
          <a:p>
            <a:pPr lvl="1"/>
            <a:r>
              <a:rPr lang="en-US" dirty="0"/>
              <a:t>Available at: </a:t>
            </a:r>
            <a:r>
              <a:rPr lang="en-US" dirty="0">
                <a:hlinkClick r:id="rId3"/>
              </a:rPr>
              <a:t>https://apd.myflorida.com/customers/application/</a:t>
            </a:r>
            <a:endParaRPr lang="en-US" dirty="0"/>
          </a:p>
          <a:p>
            <a:r>
              <a:rPr lang="en-US" dirty="0"/>
              <a:t>Gather Supporting Documentation</a:t>
            </a:r>
          </a:p>
          <a:p>
            <a:pPr lvl="1"/>
            <a:r>
              <a:rPr lang="en-US" dirty="0"/>
              <a:t>Proof of developmental disability diagnosis</a:t>
            </a:r>
          </a:p>
          <a:p>
            <a:pPr lvl="2"/>
            <a:r>
              <a:rPr lang="en-US" dirty="0"/>
              <a:t>May include school records, testing, medical records, etc.</a:t>
            </a:r>
          </a:p>
          <a:p>
            <a:pPr lvl="1"/>
            <a:r>
              <a:rPr lang="en-US" dirty="0"/>
              <a:t>Proof of Florida domicile</a:t>
            </a:r>
          </a:p>
          <a:p>
            <a:r>
              <a:rPr lang="en-US" dirty="0"/>
              <a:t>Submit Application to APD office that serves your area, either by mail or by hand delivery</a:t>
            </a:r>
          </a:p>
          <a:p>
            <a:pPr lvl="1"/>
            <a:r>
              <a:rPr lang="en-US" dirty="0"/>
              <a:t>Regional Office Information Available at: </a:t>
            </a:r>
            <a:r>
              <a:rPr lang="en-US" dirty="0">
                <a:hlinkClick r:id="rId4"/>
              </a:rPr>
              <a:t>https://apd.myflorida.com/region/</a:t>
            </a:r>
            <a:endParaRPr lang="en-US" dirty="0"/>
          </a:p>
          <a:p>
            <a:pPr lvl="1"/>
            <a:endParaRPr lang="en-US" dirty="0"/>
          </a:p>
          <a:p>
            <a:endParaRPr lang="en-US" dirty="0"/>
          </a:p>
          <a:p>
            <a:pPr lvl="1"/>
            <a:endParaRPr lang="en-US" dirty="0"/>
          </a:p>
          <a:p>
            <a:endParaRPr lang="en-US" dirty="0"/>
          </a:p>
        </p:txBody>
      </p:sp>
      <p:sp>
        <p:nvSpPr>
          <p:cNvPr id="8" name="Slide Number Placeholder 7">
            <a:extLst>
              <a:ext uri="{FF2B5EF4-FFF2-40B4-BE49-F238E27FC236}">
                <a16:creationId xmlns:a16="http://schemas.microsoft.com/office/drawing/2014/main" id="{A2C13E24-365D-4059-9438-98ED6E591E95}"/>
              </a:ext>
            </a:extLst>
          </p:cNvPr>
          <p:cNvSpPr>
            <a:spLocks noGrp="1"/>
          </p:cNvSpPr>
          <p:nvPr>
            <p:ph type="sldNum" sz="quarter" idx="12"/>
          </p:nvPr>
        </p:nvSpPr>
        <p:spPr/>
        <p:txBody>
          <a:bodyPr/>
          <a:lstStyle/>
          <a:p>
            <a:pPr lvl="0"/>
            <a:fld id="{B6F15528-21DE-4FAA-801E-634DDDAF4B2B}" type="slidenum">
              <a:rPr lang="en-US" noProof="0" smtClean="0"/>
              <a:pPr lvl="0"/>
              <a:t>13</a:t>
            </a:fld>
            <a:endParaRPr lang="en-US" noProof="0" dirty="0"/>
          </a:p>
        </p:txBody>
      </p:sp>
    </p:spTree>
    <p:extLst>
      <p:ext uri="{BB962C8B-B14F-4D97-AF65-F5344CB8AC3E}">
        <p14:creationId xmlns:p14="http://schemas.microsoft.com/office/powerpoint/2010/main" val="1270693993"/>
      </p:ext>
    </p:extLst>
  </p:cSld>
  <p:clrMapOvr>
    <a:masterClrMapping/>
  </p:clrMapOvr>
  <mc:AlternateContent xmlns:mc="http://schemas.openxmlformats.org/markup-compatibility/2006" xmlns:p14="http://schemas.microsoft.com/office/powerpoint/2010/main">
    <mc:Choice Requires="p14">
      <p:transition spd="slow" p14:dur="2000" advTm="98026"/>
    </mc:Choice>
    <mc:Fallback xmlns="">
      <p:transition spd="slow" advTm="980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89B667-881A-4011-86D8-CD1C4817AF05}"/>
              </a:ext>
            </a:extLst>
          </p:cNvPr>
          <p:cNvSpPr>
            <a:spLocks noGrp="1"/>
          </p:cNvSpPr>
          <p:nvPr>
            <p:ph type="title"/>
          </p:nvPr>
        </p:nvSpPr>
        <p:spPr/>
        <p:txBody>
          <a:bodyPr>
            <a:normAutofit fontScale="90000"/>
          </a:bodyPr>
          <a:lstStyle/>
          <a:p>
            <a:r>
              <a:rPr lang="en-US" dirty="0" err="1"/>
              <a:t>iBudget</a:t>
            </a:r>
            <a:r>
              <a:rPr lang="en-US" dirty="0"/>
              <a:t> Waiver Application </a:t>
            </a:r>
            <a:br>
              <a:rPr lang="en-US" dirty="0"/>
            </a:br>
            <a:r>
              <a:rPr lang="en-US" dirty="0"/>
              <a:t>Process (1 of 2)</a:t>
            </a:r>
          </a:p>
        </p:txBody>
      </p:sp>
      <p:sp>
        <p:nvSpPr>
          <p:cNvPr id="3" name="Content Placeholder 2"/>
          <p:cNvSpPr>
            <a:spLocks noGrp="1"/>
          </p:cNvSpPr>
          <p:nvPr>
            <p:ph idx="1"/>
          </p:nvPr>
        </p:nvSpPr>
        <p:spPr/>
        <p:txBody>
          <a:bodyPr/>
          <a:lstStyle/>
          <a:p>
            <a:r>
              <a:rPr lang="en-US" sz="2200" dirty="0"/>
              <a:t>APD will review the application and supporting documentation and, within forty-five (45) days for children under the age of six (6) and sixty (60) days for individuals six (6) years of age and older, shall notify the applicant of the final determination of eligibility for Agency services. </a:t>
            </a:r>
          </a:p>
          <a:p>
            <a:r>
              <a:rPr lang="en-US" sz="2200" dirty="0"/>
              <a:t>If requests for collateral information or additional evaluations are necessary to determine eligibility, the time may be extended for no more than an additional ninety (90) days.</a:t>
            </a:r>
          </a:p>
          <a:p>
            <a:r>
              <a:rPr lang="en-US" sz="2200" dirty="0"/>
              <a:t>If an applicant is unable to produce an existing evaluation that establishes eligibility or if there is concern that the information provided is inaccurate, incorrect, or incomplete, the Agency Area Office will be responsible for obtaining an evaluation to establish eligibility. THIS DOES NOT ALWAYS HAPPEN!</a:t>
            </a:r>
          </a:p>
        </p:txBody>
      </p:sp>
      <p:sp>
        <p:nvSpPr>
          <p:cNvPr id="6" name="Slide Number Placeholder 5">
            <a:extLst>
              <a:ext uri="{FF2B5EF4-FFF2-40B4-BE49-F238E27FC236}">
                <a16:creationId xmlns:a16="http://schemas.microsoft.com/office/drawing/2014/main" id="{5B344596-7F9D-4D80-9F0A-AF7C701ED7C9}"/>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1414374045"/>
      </p:ext>
    </p:extLst>
  </p:cSld>
  <p:clrMapOvr>
    <a:masterClrMapping/>
  </p:clrMapOvr>
  <mc:AlternateContent xmlns:mc="http://schemas.openxmlformats.org/markup-compatibility/2006" xmlns:p14="http://schemas.microsoft.com/office/powerpoint/2010/main">
    <mc:Choice Requires="p14">
      <p:transition spd="slow" p14:dur="2000" advTm="190010"/>
    </mc:Choice>
    <mc:Fallback xmlns="">
      <p:transition spd="slow" advTm="19001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E2E6B0-6FDB-4D6E-B018-BC1C44E2D6A0}"/>
              </a:ext>
            </a:extLst>
          </p:cNvPr>
          <p:cNvSpPr>
            <a:spLocks noGrp="1"/>
          </p:cNvSpPr>
          <p:nvPr>
            <p:ph type="title"/>
          </p:nvPr>
        </p:nvSpPr>
        <p:spPr/>
        <p:txBody>
          <a:bodyPr>
            <a:normAutofit fontScale="90000"/>
          </a:bodyPr>
          <a:lstStyle/>
          <a:p>
            <a:r>
              <a:rPr lang="en-US" dirty="0" err="1"/>
              <a:t>iBudget</a:t>
            </a:r>
            <a:r>
              <a:rPr lang="en-US" dirty="0"/>
              <a:t> Waiver Application Process (2 of 2)</a:t>
            </a:r>
          </a:p>
        </p:txBody>
      </p:sp>
      <p:sp>
        <p:nvSpPr>
          <p:cNvPr id="3" name="Content Placeholder 2"/>
          <p:cNvSpPr>
            <a:spLocks noGrp="1"/>
          </p:cNvSpPr>
          <p:nvPr>
            <p:ph idx="1"/>
          </p:nvPr>
        </p:nvSpPr>
        <p:spPr/>
        <p:txBody>
          <a:bodyPr/>
          <a:lstStyle/>
          <a:p>
            <a:r>
              <a:rPr lang="en-US" dirty="0"/>
              <a:t>When the eligibility determination is complete, the Agency Area Office shall notify the applicant in writing within five (5) business days of the decision.</a:t>
            </a:r>
          </a:p>
          <a:p>
            <a:r>
              <a:rPr lang="en-US" dirty="0"/>
              <a:t> If the applicant is determined ineligible for Agency services, the Agency Area Office shall notify the applicant of the right to appeal the decision in accordance with Chapter 120, F.S.</a:t>
            </a:r>
          </a:p>
          <a:p>
            <a:r>
              <a:rPr lang="en-US" dirty="0"/>
              <a:t>If an applicant is determined eligible, they will be placed on the wait list, which is prioritized by category.</a:t>
            </a:r>
          </a:p>
          <a:p>
            <a:r>
              <a:rPr lang="en-US" dirty="0"/>
              <a:t>Currently, the waitlist in Florida </a:t>
            </a:r>
            <a:r>
              <a:rPr lang="en-US"/>
              <a:t>is 23,372 </a:t>
            </a:r>
            <a:r>
              <a:rPr lang="en-US" dirty="0"/>
              <a:t>(as of </a:t>
            </a:r>
            <a:r>
              <a:rPr lang="en-US"/>
              <a:t>January 2023).</a:t>
            </a:r>
            <a:endParaRPr lang="en-US" dirty="0"/>
          </a:p>
        </p:txBody>
      </p:sp>
      <p:sp>
        <p:nvSpPr>
          <p:cNvPr id="6" name="Slide Number Placeholder 5">
            <a:extLst>
              <a:ext uri="{FF2B5EF4-FFF2-40B4-BE49-F238E27FC236}">
                <a16:creationId xmlns:a16="http://schemas.microsoft.com/office/drawing/2014/main" id="{46F83DAF-B080-4AE6-B871-31802BC9E895}"/>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2388003582"/>
      </p:ext>
    </p:extLst>
  </p:cSld>
  <p:clrMapOvr>
    <a:masterClrMapping/>
  </p:clrMapOvr>
  <mc:AlternateContent xmlns:mc="http://schemas.openxmlformats.org/markup-compatibility/2006" xmlns:p14="http://schemas.microsoft.com/office/powerpoint/2010/main">
    <mc:Choice Requires="p14">
      <p:transition spd="slow" p14:dur="2000" advTm="58831"/>
    </mc:Choice>
    <mc:Fallback xmlns="">
      <p:transition spd="slow" advTm="5883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Off APD’s Wait List	</a:t>
            </a:r>
          </a:p>
        </p:txBody>
      </p:sp>
      <p:sp>
        <p:nvSpPr>
          <p:cNvPr id="3" name="Content Placeholder 2"/>
          <p:cNvSpPr>
            <a:spLocks noGrp="1"/>
          </p:cNvSpPr>
          <p:nvPr>
            <p:ph idx="1"/>
          </p:nvPr>
        </p:nvSpPr>
        <p:spPr/>
        <p:txBody>
          <a:bodyPr/>
          <a:lstStyle/>
          <a:p>
            <a:r>
              <a:rPr lang="en-US" sz="2800" dirty="0"/>
              <a:t>How to get off the waitlist and obtain services:</a:t>
            </a:r>
          </a:p>
          <a:p>
            <a:pPr lvl="1"/>
            <a:r>
              <a:rPr lang="en-US" sz="2400" b="1" u="sng" dirty="0"/>
              <a:t>File a Crisis Application </a:t>
            </a:r>
          </a:p>
          <a:p>
            <a:pPr lvl="1"/>
            <a:r>
              <a:rPr lang="en-US" sz="2400" dirty="0"/>
              <a:t>Request additional funding to move individuals off of the waitlist</a:t>
            </a:r>
          </a:p>
          <a:p>
            <a:pPr lvl="1"/>
            <a:r>
              <a:rPr lang="en-US" sz="2400" dirty="0"/>
              <a:t>Section 393.065(5)(b), F.S.</a:t>
            </a:r>
          </a:p>
          <a:p>
            <a:pPr lvl="2"/>
            <a:r>
              <a:rPr lang="en-US" sz="2400" dirty="0"/>
              <a:t>The Agency shall provide services for individuals 18-21 who need both waiver services and extended foster care</a:t>
            </a:r>
          </a:p>
          <a:p>
            <a:pPr lvl="2"/>
            <a:endParaRPr lang="en-US" sz="2400" dirty="0"/>
          </a:p>
        </p:txBody>
      </p:sp>
      <p:sp>
        <p:nvSpPr>
          <p:cNvPr id="6" name="Slide Number Placeholder 5">
            <a:extLst>
              <a:ext uri="{FF2B5EF4-FFF2-40B4-BE49-F238E27FC236}">
                <a16:creationId xmlns:a16="http://schemas.microsoft.com/office/drawing/2014/main" id="{E3BBD829-DA47-4886-9960-193606267E56}"/>
              </a:ext>
            </a:extLst>
          </p:cNvPr>
          <p:cNvSpPr>
            <a:spLocks noGrp="1"/>
          </p:cNvSpPr>
          <p:nvPr>
            <p:ph type="sldNum" sz="quarter" idx="12"/>
          </p:nvPr>
        </p:nvSpPr>
        <p:spPr/>
        <p:txBody>
          <a:bodyPr/>
          <a:lstStyle/>
          <a:p>
            <a:pPr lvl="0"/>
            <a:fld id="{B6F15528-21DE-4FAA-801E-634DDDAF4B2B}" type="slidenum">
              <a:rPr lang="en-US" noProof="0" smtClean="0"/>
              <a:pPr lvl="0"/>
              <a:t>16</a:t>
            </a:fld>
            <a:endParaRPr lang="en-US" noProof="0" dirty="0"/>
          </a:p>
        </p:txBody>
      </p:sp>
    </p:spTree>
    <p:extLst>
      <p:ext uri="{BB962C8B-B14F-4D97-AF65-F5344CB8AC3E}">
        <p14:creationId xmlns:p14="http://schemas.microsoft.com/office/powerpoint/2010/main" val="101012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APD Crisis Application (1 of 2)</a:t>
            </a:r>
          </a:p>
        </p:txBody>
      </p:sp>
      <p:sp>
        <p:nvSpPr>
          <p:cNvPr id="3" name="Content Placeholder 2"/>
          <p:cNvSpPr>
            <a:spLocks noGrp="1"/>
          </p:cNvSpPr>
          <p:nvPr>
            <p:ph idx="1"/>
          </p:nvPr>
        </p:nvSpPr>
        <p:spPr/>
        <p:txBody>
          <a:bodyPr/>
          <a:lstStyle/>
          <a:p>
            <a:r>
              <a:rPr lang="en-US" dirty="0"/>
              <a:t>Currently the crisis determination procedure found in 65G- 1.046, F.A.C. is under review and edits by the Agency and it will be transferred to 65G-11.004 upon completion</a:t>
            </a:r>
          </a:p>
          <a:p>
            <a:r>
              <a:rPr lang="en-US" dirty="0"/>
              <a:t>Waiver applicants who are in a crisis situation should contact the APD Regional Office serving their county</a:t>
            </a:r>
          </a:p>
        </p:txBody>
      </p:sp>
      <p:sp>
        <p:nvSpPr>
          <p:cNvPr id="6" name="Slide Number Placeholder 5">
            <a:extLst>
              <a:ext uri="{FF2B5EF4-FFF2-40B4-BE49-F238E27FC236}">
                <a16:creationId xmlns:a16="http://schemas.microsoft.com/office/drawing/2014/main" id="{15CB4E54-E8C9-4E41-A60A-BEE2066E2D87}"/>
              </a:ext>
            </a:extLst>
          </p:cNvPr>
          <p:cNvSpPr>
            <a:spLocks noGrp="1"/>
          </p:cNvSpPr>
          <p:nvPr>
            <p:ph type="sldNum" sz="quarter" idx="12"/>
          </p:nvPr>
        </p:nvSpPr>
        <p:spPr/>
        <p:txBody>
          <a:bodyPr/>
          <a:lstStyle/>
          <a:p>
            <a:pPr lvl="0"/>
            <a:fld id="{B6F15528-21DE-4FAA-801E-634DDDAF4B2B}" type="slidenum">
              <a:rPr lang="en-US" noProof="0" smtClean="0"/>
              <a:pPr lvl="0"/>
              <a:t>17</a:t>
            </a:fld>
            <a:endParaRPr lang="en-US" noProof="0" dirty="0"/>
          </a:p>
        </p:txBody>
      </p:sp>
    </p:spTree>
    <p:extLst>
      <p:ext uri="{BB962C8B-B14F-4D97-AF65-F5344CB8AC3E}">
        <p14:creationId xmlns:p14="http://schemas.microsoft.com/office/powerpoint/2010/main" val="307449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91E9-DB52-6226-DC2F-6B8F09EBF853}"/>
              </a:ext>
            </a:extLst>
          </p:cNvPr>
          <p:cNvSpPr>
            <a:spLocks noGrp="1"/>
          </p:cNvSpPr>
          <p:nvPr>
            <p:ph type="title"/>
          </p:nvPr>
        </p:nvSpPr>
        <p:spPr/>
        <p:txBody>
          <a:bodyPr/>
          <a:lstStyle/>
          <a:p>
            <a:r>
              <a:rPr lang="en-US" dirty="0"/>
              <a:t>APD Crisis Application (2 of 2)</a:t>
            </a:r>
          </a:p>
        </p:txBody>
      </p:sp>
      <p:sp>
        <p:nvSpPr>
          <p:cNvPr id="3" name="Content Placeholder 2">
            <a:extLst>
              <a:ext uri="{FF2B5EF4-FFF2-40B4-BE49-F238E27FC236}">
                <a16:creationId xmlns:a16="http://schemas.microsoft.com/office/drawing/2014/main" id="{0103245B-563A-5BD9-2539-DB2FDD42458B}"/>
              </a:ext>
            </a:extLst>
          </p:cNvPr>
          <p:cNvSpPr>
            <a:spLocks noGrp="1"/>
          </p:cNvSpPr>
          <p:nvPr>
            <p:ph idx="1"/>
          </p:nvPr>
        </p:nvSpPr>
        <p:spPr/>
        <p:txBody>
          <a:bodyPr/>
          <a:lstStyle/>
          <a:p>
            <a:r>
              <a:rPr lang="en-US" dirty="0"/>
              <a:t>Who can make the request:</a:t>
            </a:r>
          </a:p>
          <a:p>
            <a:pPr lvl="1"/>
            <a:r>
              <a:rPr lang="en-US" dirty="0"/>
              <a:t>Applicant </a:t>
            </a:r>
          </a:p>
          <a:p>
            <a:pPr lvl="1"/>
            <a:r>
              <a:rPr lang="en-US" dirty="0"/>
              <a:t>Applicant’s Family </a:t>
            </a:r>
          </a:p>
          <a:p>
            <a:pPr lvl="1"/>
            <a:r>
              <a:rPr lang="en-US" dirty="0"/>
              <a:t>Applicant’s Guardian or Guardian Advocate</a:t>
            </a:r>
          </a:p>
          <a:p>
            <a:pPr lvl="1"/>
            <a:r>
              <a:rPr lang="en-US" dirty="0"/>
              <a:t>Applicant’s Waiver Support Coordinator  </a:t>
            </a:r>
          </a:p>
          <a:p>
            <a:r>
              <a:rPr lang="en-US" dirty="0"/>
              <a:t>When you submit a Crisis Application:</a:t>
            </a:r>
          </a:p>
          <a:p>
            <a:pPr lvl="1"/>
            <a:r>
              <a:rPr lang="en-US" dirty="0"/>
              <a:t>Attach records to establish crisis</a:t>
            </a:r>
          </a:p>
          <a:p>
            <a:pPr lvl="2"/>
            <a:r>
              <a:rPr lang="en-US" dirty="0"/>
              <a:t>Letters, eviction notices, hospital records, police arrests, Baker Acts, etc. </a:t>
            </a:r>
          </a:p>
          <a:p>
            <a:endParaRPr lang="en-US" dirty="0"/>
          </a:p>
        </p:txBody>
      </p:sp>
      <p:sp>
        <p:nvSpPr>
          <p:cNvPr id="4" name="Slide Number Placeholder 3">
            <a:extLst>
              <a:ext uri="{FF2B5EF4-FFF2-40B4-BE49-F238E27FC236}">
                <a16:creationId xmlns:a16="http://schemas.microsoft.com/office/drawing/2014/main" id="{540B8AD5-E6E1-548C-ED4D-8D6BBC975B65}"/>
              </a:ext>
            </a:extLst>
          </p:cNvPr>
          <p:cNvSpPr>
            <a:spLocks noGrp="1"/>
          </p:cNvSpPr>
          <p:nvPr>
            <p:ph type="sldNum" sz="quarter" idx="12"/>
          </p:nvPr>
        </p:nvSpPr>
        <p:spPr/>
        <p:txBody>
          <a:bodyPr/>
          <a:lstStyle/>
          <a:p>
            <a:fld id="{0AB1E767-4ECF-4D9D-BBBF-458554614D12}" type="slidenum">
              <a:rPr lang="en-US" smtClean="0"/>
              <a:pPr/>
              <a:t>18</a:t>
            </a:fld>
            <a:endParaRPr lang="en-US"/>
          </a:p>
        </p:txBody>
      </p:sp>
    </p:spTree>
    <p:extLst>
      <p:ext uri="{BB962C8B-B14F-4D97-AF65-F5344CB8AC3E}">
        <p14:creationId xmlns:p14="http://schemas.microsoft.com/office/powerpoint/2010/main" val="398162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Application – Criteria</a:t>
            </a:r>
          </a:p>
        </p:txBody>
      </p:sp>
      <p:sp>
        <p:nvSpPr>
          <p:cNvPr id="3" name="Content Placeholder 2"/>
          <p:cNvSpPr>
            <a:spLocks noGrp="1"/>
          </p:cNvSpPr>
          <p:nvPr>
            <p:ph idx="1"/>
          </p:nvPr>
        </p:nvSpPr>
        <p:spPr/>
        <p:txBody>
          <a:bodyPr/>
          <a:lstStyle/>
          <a:p>
            <a:r>
              <a:rPr lang="en-US" dirty="0"/>
              <a:t>Crisis Criteria (Rule 65G-1.047, F.A.C.):</a:t>
            </a:r>
          </a:p>
          <a:p>
            <a:pPr lvl="1"/>
            <a:r>
              <a:rPr lang="en-US" b="1" dirty="0"/>
              <a:t>1st priority – Homeless: </a:t>
            </a:r>
          </a:p>
          <a:p>
            <a:pPr lvl="2"/>
            <a:r>
              <a:rPr lang="en-US" dirty="0"/>
              <a:t>The applicant is currently homeless, living in a homeless shelter, or living with relatives in an unsafe environment </a:t>
            </a:r>
          </a:p>
          <a:p>
            <a:pPr lvl="1"/>
            <a:r>
              <a:rPr lang="en-US" b="1" dirty="0"/>
              <a:t>2nd priority – Danger to self or others: </a:t>
            </a:r>
          </a:p>
          <a:p>
            <a:pPr lvl="2"/>
            <a:r>
              <a:rPr lang="en-US" dirty="0"/>
              <a:t>The applicant exhibits behaviors that, without provision of immediate waiver services, may create a life-threatening situation for the applicant or others, or that may result in bodily harm to the applicant or others requiring emergency medical care from a physician. </a:t>
            </a:r>
          </a:p>
          <a:p>
            <a:pPr lvl="1"/>
            <a:r>
              <a:rPr lang="en-US" b="1" dirty="0"/>
              <a:t>3rd priority – Caregiver unable to give care:</a:t>
            </a:r>
          </a:p>
          <a:p>
            <a:pPr lvl="2"/>
            <a:r>
              <a:rPr lang="en-US" dirty="0"/>
              <a:t>The applicant’s current caregiver is in extreme duress and is no longer able to provide for the applicant’s health and safety because of illness, injury, or advanced age. </a:t>
            </a:r>
          </a:p>
          <a:p>
            <a:endParaRPr lang="en-US" dirty="0"/>
          </a:p>
        </p:txBody>
      </p:sp>
      <p:sp>
        <p:nvSpPr>
          <p:cNvPr id="10" name="Slide Number Placeholder 9">
            <a:extLst>
              <a:ext uri="{FF2B5EF4-FFF2-40B4-BE49-F238E27FC236}">
                <a16:creationId xmlns:a16="http://schemas.microsoft.com/office/drawing/2014/main" id="{A6E0491D-BC7D-4DCC-9E21-E1446D5471CF}"/>
              </a:ext>
            </a:extLst>
          </p:cNvPr>
          <p:cNvSpPr>
            <a:spLocks noGrp="1"/>
          </p:cNvSpPr>
          <p:nvPr>
            <p:ph type="sldNum" sz="quarter" idx="12"/>
          </p:nvPr>
        </p:nvSpPr>
        <p:spPr/>
        <p:txBody>
          <a:bodyPr/>
          <a:lstStyle/>
          <a:p>
            <a:pPr lvl="0"/>
            <a:fld id="{B6F15528-21DE-4FAA-801E-634DDDAF4B2B}" type="slidenum">
              <a:rPr lang="en-US" noProof="0" smtClean="0"/>
              <a:pPr lvl="0"/>
              <a:t>19</a:t>
            </a:fld>
            <a:endParaRPr lang="en-US" noProof="0" dirty="0"/>
          </a:p>
        </p:txBody>
      </p:sp>
    </p:spTree>
    <p:extLst>
      <p:ext uri="{BB962C8B-B14F-4D97-AF65-F5344CB8AC3E}">
        <p14:creationId xmlns:p14="http://schemas.microsoft.com/office/powerpoint/2010/main" val="334353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Rights Florida</a:t>
            </a:r>
          </a:p>
        </p:txBody>
      </p:sp>
      <p:sp>
        <p:nvSpPr>
          <p:cNvPr id="3" name="Content Placeholder 2"/>
          <p:cNvSpPr>
            <a:spLocks noGrp="1"/>
          </p:cNvSpPr>
          <p:nvPr>
            <p:ph idx="1"/>
          </p:nvPr>
        </p:nvSpPr>
        <p:spPr/>
        <p:txBody>
          <a:bodyPr/>
          <a:lstStyle/>
          <a:p>
            <a:r>
              <a:rPr lang="en-US" sz="2800" dirty="0"/>
              <a:t>Funding, responsibility, and authority under nine  federal programs to protect the rights of Floridians with disabilities.</a:t>
            </a:r>
          </a:p>
          <a:p>
            <a:r>
              <a:rPr lang="en-US" sz="2800" dirty="0"/>
              <a:t>A not-for-profit corporation since 1987. </a:t>
            </a:r>
          </a:p>
          <a:p>
            <a:r>
              <a:rPr lang="en-US" sz="2800" dirty="0"/>
              <a:t>Offices in Tallahassee, Tampa, Gainesville and Fort Lauderdale.</a:t>
            </a:r>
          </a:p>
          <a:p>
            <a:endParaRPr lang="en-US" sz="2800" dirty="0"/>
          </a:p>
        </p:txBody>
      </p:sp>
      <p:sp>
        <p:nvSpPr>
          <p:cNvPr id="4" name="Slide Number Placeholder 3">
            <a:extLst>
              <a:ext uri="{FF2B5EF4-FFF2-40B4-BE49-F238E27FC236}">
                <a16:creationId xmlns:a16="http://schemas.microsoft.com/office/drawing/2014/main" id="{4A5BCD2B-6D5C-485A-93FB-EE6028558431}"/>
              </a:ext>
            </a:extLst>
          </p:cNvPr>
          <p:cNvSpPr>
            <a:spLocks noGrp="1"/>
          </p:cNvSpPr>
          <p:nvPr>
            <p:ph type="sldNum" sz="quarter" idx="12"/>
          </p:nvPr>
        </p:nvSpPr>
        <p:spPr/>
        <p:txBody>
          <a:bodyPr/>
          <a:lstStyle/>
          <a:p>
            <a:pPr lvl="0"/>
            <a:fld id="{B6F15528-21DE-4FAA-801E-634DDDAF4B2B}" type="slidenum">
              <a:rPr lang="en-US" noProof="0" smtClean="0"/>
              <a:pPr lvl="0"/>
              <a:t>2</a:t>
            </a:fld>
            <a:endParaRPr lang="en-US" noProof="0" dirty="0"/>
          </a:p>
        </p:txBody>
      </p:sp>
    </p:spTree>
    <p:extLst>
      <p:ext uri="{BB962C8B-B14F-4D97-AF65-F5344CB8AC3E}">
        <p14:creationId xmlns:p14="http://schemas.microsoft.com/office/powerpoint/2010/main" val="1513495925"/>
      </p:ext>
    </p:extLst>
  </p:cSld>
  <p:clrMapOvr>
    <a:masterClrMapping/>
  </p:clrMapOvr>
  <mc:AlternateContent xmlns:mc="http://schemas.openxmlformats.org/markup-compatibility/2006" xmlns:p14="http://schemas.microsoft.com/office/powerpoint/2010/main">
    <mc:Choice Requires="p14">
      <p:transition spd="slow" p14:dur="2000" advTm="54450"/>
    </mc:Choice>
    <mc:Fallback xmlns="">
      <p:transition spd="slow" advTm="5445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Application – Decision </a:t>
            </a:r>
          </a:p>
        </p:txBody>
      </p:sp>
      <p:sp>
        <p:nvSpPr>
          <p:cNvPr id="3" name="Content Placeholder 2"/>
          <p:cNvSpPr>
            <a:spLocks noGrp="1"/>
          </p:cNvSpPr>
          <p:nvPr>
            <p:ph idx="1"/>
          </p:nvPr>
        </p:nvSpPr>
        <p:spPr/>
        <p:txBody>
          <a:bodyPr/>
          <a:lstStyle/>
          <a:p>
            <a:r>
              <a:rPr lang="en-US" sz="2000" dirty="0"/>
              <a:t>If your application is denied at the APD Area Office Level:</a:t>
            </a:r>
          </a:p>
          <a:p>
            <a:pPr lvl="1"/>
            <a:r>
              <a:rPr lang="en-US" sz="2000" dirty="0"/>
              <a:t>The APD Area Office will notify the applicant or applicant’s representative in writing of a denial of crisis enrollment.</a:t>
            </a:r>
          </a:p>
          <a:p>
            <a:r>
              <a:rPr lang="en-US" sz="2000" dirty="0"/>
              <a:t>If the Area Office concludes that the applicant may meet crisis status and other programs cannot meet the applicant’s service needs, the Area Office will submit the initial assessment to the Central Office for review and final determination.</a:t>
            </a:r>
          </a:p>
          <a:p>
            <a:r>
              <a:rPr lang="en-US" sz="2000" dirty="0"/>
              <a:t>The Central Office will notify the Area Office of whether it has approved or denied the application.</a:t>
            </a:r>
          </a:p>
          <a:p>
            <a:r>
              <a:rPr lang="en-US" sz="2000" dirty="0"/>
              <a:t>The Area Office is responsible for notifying the applicant or applicant’s representative of the final crisis determination in writing. The notice will contain instructions on how to request an appeal of the decision</a:t>
            </a:r>
          </a:p>
          <a:p>
            <a:endParaRPr lang="en-US" sz="2000" dirty="0"/>
          </a:p>
          <a:p>
            <a:pPr lvl="1"/>
            <a:endParaRPr lang="en-US" sz="2000" dirty="0"/>
          </a:p>
        </p:txBody>
      </p:sp>
      <p:sp>
        <p:nvSpPr>
          <p:cNvPr id="6" name="Slide Number Placeholder 5">
            <a:extLst>
              <a:ext uri="{FF2B5EF4-FFF2-40B4-BE49-F238E27FC236}">
                <a16:creationId xmlns:a16="http://schemas.microsoft.com/office/drawing/2014/main" id="{CB7C6627-599D-4DC2-84D0-1BB041AFB22C}"/>
              </a:ext>
            </a:extLst>
          </p:cNvPr>
          <p:cNvSpPr>
            <a:spLocks noGrp="1"/>
          </p:cNvSpPr>
          <p:nvPr>
            <p:ph type="sldNum" sz="quarter" idx="12"/>
          </p:nvPr>
        </p:nvSpPr>
        <p:spPr/>
        <p:txBody>
          <a:bodyPr/>
          <a:lstStyle/>
          <a:p>
            <a:pPr lvl="0"/>
            <a:fld id="{B6F15528-21DE-4FAA-801E-634DDDAF4B2B}" type="slidenum">
              <a:rPr lang="en-US" noProof="0" smtClean="0"/>
              <a:pPr lvl="0"/>
              <a:t>20</a:t>
            </a:fld>
            <a:endParaRPr lang="en-US" noProof="0" dirty="0"/>
          </a:p>
        </p:txBody>
      </p:sp>
    </p:spTree>
    <p:extLst>
      <p:ext uri="{BB962C8B-B14F-4D97-AF65-F5344CB8AC3E}">
        <p14:creationId xmlns:p14="http://schemas.microsoft.com/office/powerpoint/2010/main" val="3874733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 from Wait List to Waiver</a:t>
            </a:r>
            <a:endParaRPr lang="en-US" dirty="0"/>
          </a:p>
        </p:txBody>
      </p:sp>
      <p:sp>
        <p:nvSpPr>
          <p:cNvPr id="3" name="Content Placeholder 2"/>
          <p:cNvSpPr>
            <a:spLocks noGrp="1"/>
          </p:cNvSpPr>
          <p:nvPr>
            <p:ph idx="1"/>
          </p:nvPr>
        </p:nvSpPr>
        <p:spPr/>
        <p:txBody>
          <a:bodyPr/>
          <a:lstStyle/>
          <a:p>
            <a:r>
              <a:rPr lang="en-US" dirty="0"/>
              <a:t>Establish Medicaid Eligibility</a:t>
            </a:r>
          </a:p>
          <a:p>
            <a:r>
              <a:rPr lang="en-US" dirty="0"/>
              <a:t>Choose a Waiver Support Coordinator (WSC)</a:t>
            </a:r>
          </a:p>
          <a:p>
            <a:r>
              <a:rPr lang="en-US" dirty="0"/>
              <a:t>Receive </a:t>
            </a:r>
            <a:r>
              <a:rPr lang="en-US" dirty="0" err="1"/>
              <a:t>iBudget</a:t>
            </a:r>
            <a:r>
              <a:rPr lang="en-US" dirty="0"/>
              <a:t> Allocation Algorithm Amount</a:t>
            </a:r>
          </a:p>
          <a:p>
            <a:r>
              <a:rPr lang="en-US" dirty="0"/>
              <a:t>Participate in AIM Meeting with your chosen WSC</a:t>
            </a:r>
          </a:p>
          <a:p>
            <a:r>
              <a:rPr lang="en-US" dirty="0"/>
              <a:t>Your WSC will submit the completed AIM worksheet, SAN request, and other supporting documents to APD</a:t>
            </a:r>
          </a:p>
          <a:p>
            <a:r>
              <a:rPr lang="en-US" dirty="0"/>
              <a:t>APD issues a Notice of Approval of Waiver Enrollment and </a:t>
            </a:r>
            <a:r>
              <a:rPr lang="en-US" dirty="0" err="1"/>
              <a:t>iBudget</a:t>
            </a:r>
            <a:r>
              <a:rPr lang="en-US" dirty="0"/>
              <a:t> Amount </a:t>
            </a:r>
          </a:p>
          <a:p>
            <a:r>
              <a:rPr lang="en-US" dirty="0"/>
              <a:t>During this process, APD can preapprove support coordination and any services critical to ensuring health and safety</a:t>
            </a:r>
          </a:p>
          <a:p>
            <a:endParaRPr lang="en-US" dirty="0"/>
          </a:p>
          <a:p>
            <a:endParaRPr lang="en-US" dirty="0"/>
          </a:p>
          <a:p>
            <a:endParaRPr lang="en-US" dirty="0"/>
          </a:p>
        </p:txBody>
      </p:sp>
      <p:sp>
        <p:nvSpPr>
          <p:cNvPr id="8" name="Slide Number Placeholder 7">
            <a:extLst>
              <a:ext uri="{FF2B5EF4-FFF2-40B4-BE49-F238E27FC236}">
                <a16:creationId xmlns:a16="http://schemas.microsoft.com/office/drawing/2014/main" id="{AAB4FA77-04D0-4273-9061-46B77DBEF0FD}"/>
              </a:ext>
            </a:extLst>
          </p:cNvPr>
          <p:cNvSpPr>
            <a:spLocks noGrp="1"/>
          </p:cNvSpPr>
          <p:nvPr>
            <p:ph type="sldNum" sz="quarter" idx="12"/>
          </p:nvPr>
        </p:nvSpPr>
        <p:spPr/>
        <p:txBody>
          <a:bodyPr/>
          <a:lstStyle/>
          <a:p>
            <a:pPr lvl="0"/>
            <a:fld id="{B6F15528-21DE-4FAA-801E-634DDDAF4B2B}" type="slidenum">
              <a:rPr lang="en-US" noProof="0" smtClean="0"/>
              <a:pPr lvl="0"/>
              <a:t>21</a:t>
            </a:fld>
            <a:endParaRPr lang="en-US" noProof="0" dirty="0"/>
          </a:p>
        </p:txBody>
      </p:sp>
    </p:spTree>
    <p:extLst>
      <p:ext uri="{BB962C8B-B14F-4D97-AF65-F5344CB8AC3E}">
        <p14:creationId xmlns:p14="http://schemas.microsoft.com/office/powerpoint/2010/main" val="2509091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the </a:t>
            </a:r>
            <a:r>
              <a:rPr lang="en-US" dirty="0" err="1"/>
              <a:t>iBudget</a:t>
            </a:r>
            <a:r>
              <a:rPr lang="en-US" dirty="0"/>
              <a:t> Amount</a:t>
            </a:r>
          </a:p>
        </p:txBody>
      </p:sp>
      <p:sp>
        <p:nvSpPr>
          <p:cNvPr id="3" name="Content Placeholder 2"/>
          <p:cNvSpPr>
            <a:spLocks noGrp="1"/>
          </p:cNvSpPr>
          <p:nvPr>
            <p:ph idx="1"/>
          </p:nvPr>
        </p:nvSpPr>
        <p:spPr/>
        <p:txBody>
          <a:bodyPr/>
          <a:lstStyle/>
          <a:p>
            <a:r>
              <a:rPr lang="en-US" sz="2000" dirty="0"/>
              <a:t>A Questionnaire for Situational Information (QSI) assessment indicating a client’s needs must be completed for applicants enrolled in the </a:t>
            </a:r>
            <a:r>
              <a:rPr lang="en-US" sz="2000" dirty="0" err="1"/>
              <a:t>iBudget</a:t>
            </a:r>
            <a:endParaRPr lang="en-US" sz="2000" dirty="0"/>
          </a:p>
          <a:p>
            <a:r>
              <a:rPr lang="en-US" sz="2000" dirty="0"/>
              <a:t>The QSI is used in calculating the Allocation Algorithm Amount, which is the baseline budget</a:t>
            </a:r>
          </a:p>
          <a:p>
            <a:pPr lvl="1"/>
            <a:r>
              <a:rPr lang="en-US" sz="2000" dirty="0"/>
              <a:t>APD uses the “Amount Implementation Meeting Worksheet” or “AIM Worksheet” to:</a:t>
            </a:r>
          </a:p>
          <a:p>
            <a:pPr lvl="2"/>
            <a:r>
              <a:rPr lang="en-US" dirty="0"/>
              <a:t>Communicate a client’s Allocation Algorithm Amount</a:t>
            </a:r>
          </a:p>
          <a:p>
            <a:pPr lvl="2"/>
            <a:r>
              <a:rPr lang="en-US" dirty="0"/>
              <a:t>Identify proposed services based upon the Allocation Algorithm Amount; and</a:t>
            </a:r>
          </a:p>
          <a:p>
            <a:pPr lvl="2"/>
            <a:r>
              <a:rPr lang="en-US" dirty="0"/>
              <a:t>Identify additional services, if any, should the client or their legal representative feel that any Significant Additional Needs of the client cannot be met within the Allocation Algorithm Amount. </a:t>
            </a:r>
          </a:p>
          <a:p>
            <a:r>
              <a:rPr lang="en-US" sz="2000" dirty="0"/>
              <a:t>The </a:t>
            </a:r>
            <a:r>
              <a:rPr lang="en-US" sz="2000" dirty="0" err="1"/>
              <a:t>iBudget</a:t>
            </a:r>
            <a:r>
              <a:rPr lang="en-US" sz="2000" dirty="0"/>
              <a:t> Amount is the Allocation Algorithm Amount plus any approved Significant Additional Needs (SANs) funding</a:t>
            </a:r>
          </a:p>
          <a:p>
            <a:endParaRPr lang="en-US" sz="2000" dirty="0"/>
          </a:p>
          <a:p>
            <a:endParaRPr lang="en-US" sz="2000" dirty="0"/>
          </a:p>
        </p:txBody>
      </p:sp>
      <p:sp>
        <p:nvSpPr>
          <p:cNvPr id="6" name="Slide Number Placeholder 5">
            <a:extLst>
              <a:ext uri="{FF2B5EF4-FFF2-40B4-BE49-F238E27FC236}">
                <a16:creationId xmlns:a16="http://schemas.microsoft.com/office/drawing/2014/main" id="{E76AA778-C31D-4999-B43F-148BC9E7DB18}"/>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1119478644"/>
      </p:ext>
    </p:extLst>
  </p:cSld>
  <p:clrMapOvr>
    <a:masterClrMapping/>
  </p:clrMapOvr>
  <mc:AlternateContent xmlns:mc="http://schemas.openxmlformats.org/markup-compatibility/2006" xmlns:p14="http://schemas.microsoft.com/office/powerpoint/2010/main">
    <mc:Choice Requires="p14">
      <p:transition spd="slow" p14:dur="2000" advTm="133071"/>
    </mc:Choice>
    <mc:Fallback xmlns="">
      <p:transition spd="slow" advTm="13307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0CA6-EA9E-B424-94AE-E97B96CEA7C5}"/>
              </a:ext>
            </a:extLst>
          </p:cNvPr>
          <p:cNvSpPr>
            <a:spLocks noGrp="1"/>
          </p:cNvSpPr>
          <p:nvPr>
            <p:ph type="title"/>
          </p:nvPr>
        </p:nvSpPr>
        <p:spPr/>
        <p:txBody>
          <a:bodyPr>
            <a:normAutofit fontScale="90000"/>
          </a:bodyPr>
          <a:lstStyle/>
          <a:p>
            <a:r>
              <a:rPr lang="en-US" dirty="0"/>
              <a:t>Intersection of Developmental </a:t>
            </a:r>
            <a:br>
              <a:rPr lang="en-US" dirty="0"/>
            </a:br>
            <a:r>
              <a:rPr lang="en-US" dirty="0"/>
              <a:t>Disability and Mental Health</a:t>
            </a:r>
          </a:p>
        </p:txBody>
      </p:sp>
      <p:sp>
        <p:nvSpPr>
          <p:cNvPr id="3" name="Content Placeholder 2">
            <a:extLst>
              <a:ext uri="{FF2B5EF4-FFF2-40B4-BE49-F238E27FC236}">
                <a16:creationId xmlns:a16="http://schemas.microsoft.com/office/drawing/2014/main" id="{C76F3A87-7370-DF78-D97F-81056A3CDE52}"/>
              </a:ext>
            </a:extLst>
          </p:cNvPr>
          <p:cNvSpPr>
            <a:spLocks noGrp="1"/>
          </p:cNvSpPr>
          <p:nvPr>
            <p:ph idx="1"/>
          </p:nvPr>
        </p:nvSpPr>
        <p:spPr/>
        <p:txBody>
          <a:bodyPr/>
          <a:lstStyle/>
          <a:p>
            <a:r>
              <a:rPr lang="en-US" dirty="0"/>
              <a:t>Warning: Individuals with co-occurring developmental disability and mental illness face additional barriers to establishing eligibility for the </a:t>
            </a:r>
            <a:r>
              <a:rPr lang="en-US" dirty="0" err="1"/>
              <a:t>iBudget</a:t>
            </a:r>
            <a:r>
              <a:rPr lang="en-US" dirty="0"/>
              <a:t> Waiver. </a:t>
            </a:r>
          </a:p>
          <a:p>
            <a:r>
              <a:rPr lang="en-US" dirty="0"/>
              <a:t>APD will sometimes find that behaviors are the result of mental illness rather than autism. </a:t>
            </a:r>
          </a:p>
          <a:p>
            <a:r>
              <a:rPr lang="en-US" dirty="0"/>
              <a:t>APD will also sometimes find that IQ scores are not reflective of true intellectual functioning because of a co-occurring mental illness. </a:t>
            </a:r>
          </a:p>
        </p:txBody>
      </p:sp>
      <p:sp>
        <p:nvSpPr>
          <p:cNvPr id="4" name="Slide Number Placeholder 3">
            <a:extLst>
              <a:ext uri="{FF2B5EF4-FFF2-40B4-BE49-F238E27FC236}">
                <a16:creationId xmlns:a16="http://schemas.microsoft.com/office/drawing/2014/main" id="{13291366-214C-3205-3C99-A619E6DF8F53}"/>
              </a:ext>
            </a:extLst>
          </p:cNvPr>
          <p:cNvSpPr>
            <a:spLocks noGrp="1"/>
          </p:cNvSpPr>
          <p:nvPr>
            <p:ph type="sldNum" sz="quarter" idx="12"/>
          </p:nvPr>
        </p:nvSpPr>
        <p:spPr/>
        <p:txBody>
          <a:bodyPr/>
          <a:lstStyle/>
          <a:p>
            <a:pPr lvl="0"/>
            <a:fld id="{B6F15528-21DE-4FAA-801E-634DDDAF4B2B}" type="slidenum">
              <a:rPr lang="en-US" noProof="0" smtClean="0"/>
              <a:pPr lvl="0"/>
              <a:t>23</a:t>
            </a:fld>
            <a:endParaRPr lang="en-US" noProof="0" dirty="0"/>
          </a:p>
        </p:txBody>
      </p:sp>
    </p:spTree>
    <p:extLst>
      <p:ext uri="{BB962C8B-B14F-4D97-AF65-F5344CB8AC3E}">
        <p14:creationId xmlns:p14="http://schemas.microsoft.com/office/powerpoint/2010/main" val="3602989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2155-C25A-694C-8BB1-FFC58E8C568A}"/>
              </a:ext>
            </a:extLst>
          </p:cNvPr>
          <p:cNvSpPr>
            <a:spLocks noGrp="1"/>
          </p:cNvSpPr>
          <p:nvPr>
            <p:ph type="title"/>
          </p:nvPr>
        </p:nvSpPr>
        <p:spPr/>
        <p:txBody>
          <a:bodyPr>
            <a:normAutofit fontScale="90000"/>
          </a:bodyPr>
          <a:lstStyle/>
          <a:p>
            <a:r>
              <a:rPr lang="en-US" dirty="0"/>
              <a:t>Intersection of Developmental </a:t>
            </a:r>
            <a:br>
              <a:rPr lang="en-US" dirty="0"/>
            </a:br>
            <a:r>
              <a:rPr lang="en-US" dirty="0"/>
              <a:t>Disability and Mental Illness	</a:t>
            </a:r>
          </a:p>
        </p:txBody>
      </p:sp>
      <p:sp>
        <p:nvSpPr>
          <p:cNvPr id="3" name="Content Placeholder 2">
            <a:extLst>
              <a:ext uri="{FF2B5EF4-FFF2-40B4-BE49-F238E27FC236}">
                <a16:creationId xmlns:a16="http://schemas.microsoft.com/office/drawing/2014/main" id="{65AFA4D5-A732-781B-688A-940F4CE783B3}"/>
              </a:ext>
            </a:extLst>
          </p:cNvPr>
          <p:cNvSpPr>
            <a:spLocks noGrp="1"/>
          </p:cNvSpPr>
          <p:nvPr>
            <p:ph idx="1"/>
          </p:nvPr>
        </p:nvSpPr>
        <p:spPr/>
        <p:txBody>
          <a:bodyPr/>
          <a:lstStyle/>
          <a:p>
            <a:r>
              <a:rPr lang="en-US" dirty="0"/>
              <a:t>It’s important to work with evaluators to ensure that their reports are clear that behaviors are the result of developmental disability rather than mental illness (assuming of course this is their clinical view). </a:t>
            </a:r>
          </a:p>
          <a:p>
            <a:r>
              <a:rPr lang="en-US" dirty="0"/>
              <a:t>Evaluations which acknowledge underlying mental illness but state the report is based on the clinician’s view of developmental disability behaviors is helpful. </a:t>
            </a:r>
          </a:p>
          <a:p>
            <a:r>
              <a:rPr lang="en-US" dirty="0"/>
              <a:t>Ensuring compliance with medication and other treatments at time of IQ testing is important so that APD cannot point to factors associated with mental illness as skewing the IQ score is important. </a:t>
            </a:r>
          </a:p>
        </p:txBody>
      </p:sp>
      <p:sp>
        <p:nvSpPr>
          <p:cNvPr id="4" name="Slide Number Placeholder 3">
            <a:extLst>
              <a:ext uri="{FF2B5EF4-FFF2-40B4-BE49-F238E27FC236}">
                <a16:creationId xmlns:a16="http://schemas.microsoft.com/office/drawing/2014/main" id="{D29DD0DF-1F2B-A179-5393-0F5BC09340E2}"/>
              </a:ext>
            </a:extLst>
          </p:cNvPr>
          <p:cNvSpPr>
            <a:spLocks noGrp="1"/>
          </p:cNvSpPr>
          <p:nvPr>
            <p:ph type="sldNum" sz="quarter" idx="12"/>
          </p:nvPr>
        </p:nvSpPr>
        <p:spPr/>
        <p:txBody>
          <a:bodyPr/>
          <a:lstStyle/>
          <a:p>
            <a:pPr lvl="0"/>
            <a:fld id="{B6F15528-21DE-4FAA-801E-634DDDAF4B2B}" type="slidenum">
              <a:rPr lang="en-US" noProof="0" smtClean="0"/>
              <a:pPr lvl="0"/>
              <a:t>24</a:t>
            </a:fld>
            <a:endParaRPr lang="en-US" noProof="0" dirty="0"/>
          </a:p>
        </p:txBody>
      </p:sp>
    </p:spTree>
    <p:extLst>
      <p:ext uri="{BB962C8B-B14F-4D97-AF65-F5344CB8AC3E}">
        <p14:creationId xmlns:p14="http://schemas.microsoft.com/office/powerpoint/2010/main" val="150955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83B1DF-712D-4398-9E13-06D68CF42C82}"/>
              </a:ext>
            </a:extLst>
          </p:cNvPr>
          <p:cNvSpPr>
            <a:spLocks noGrp="1"/>
          </p:cNvSpPr>
          <p:nvPr>
            <p:ph type="title"/>
          </p:nvPr>
        </p:nvSpPr>
        <p:spPr/>
        <p:txBody>
          <a:bodyPr>
            <a:normAutofit fontScale="90000"/>
          </a:bodyPr>
          <a:lstStyle/>
          <a:p>
            <a:r>
              <a:rPr lang="en-US" dirty="0"/>
              <a:t>Updates to the Significant Additional </a:t>
            </a:r>
            <a:br>
              <a:rPr lang="en-US" dirty="0"/>
            </a:br>
            <a:r>
              <a:rPr lang="en-US" dirty="0"/>
              <a:t>Needs (SANs) Process</a:t>
            </a:r>
          </a:p>
        </p:txBody>
      </p:sp>
      <p:sp>
        <p:nvSpPr>
          <p:cNvPr id="3" name="Content Placeholder 2">
            <a:extLst>
              <a:ext uri="{FF2B5EF4-FFF2-40B4-BE49-F238E27FC236}">
                <a16:creationId xmlns:a16="http://schemas.microsoft.com/office/drawing/2014/main" id="{9A8C3FB2-674C-4AA1-BF07-B167A639FB25}"/>
              </a:ext>
            </a:extLst>
          </p:cNvPr>
          <p:cNvSpPr>
            <a:spLocks noGrp="1"/>
          </p:cNvSpPr>
          <p:nvPr>
            <p:ph idx="1"/>
          </p:nvPr>
        </p:nvSpPr>
        <p:spPr/>
        <p:txBody>
          <a:bodyPr/>
          <a:lstStyle/>
          <a:p>
            <a:r>
              <a:rPr lang="en-US" dirty="0"/>
              <a:t>The SANs process is governed by Rule 65G-4.0218, F.A.C., which was updated on July 1, 2021.</a:t>
            </a:r>
          </a:p>
          <a:p>
            <a:r>
              <a:rPr lang="en-US" dirty="0"/>
              <a:t>Previously, there were four bases for SAN requests.</a:t>
            </a:r>
          </a:p>
          <a:p>
            <a:r>
              <a:rPr lang="en-US" dirty="0"/>
              <a:t>Those bases have been eliminated in favor of a simpler definition.</a:t>
            </a:r>
          </a:p>
          <a:p>
            <a:r>
              <a:rPr lang="en-US" dirty="0"/>
              <a:t>Other key components have been updated to more closely match the new Waiver Support Coordinator requirements.  </a:t>
            </a:r>
          </a:p>
        </p:txBody>
      </p:sp>
      <p:sp>
        <p:nvSpPr>
          <p:cNvPr id="4" name="Slide Number Placeholder 3">
            <a:extLst>
              <a:ext uri="{FF2B5EF4-FFF2-40B4-BE49-F238E27FC236}">
                <a16:creationId xmlns:a16="http://schemas.microsoft.com/office/drawing/2014/main" id="{C3DF3EAC-3710-44B4-B28B-A4E0E0136448}"/>
              </a:ext>
            </a:extLst>
          </p:cNvPr>
          <p:cNvSpPr>
            <a:spLocks noGrp="1"/>
          </p:cNvSpPr>
          <p:nvPr>
            <p:ph type="sldNum" sz="quarter" idx="12"/>
          </p:nvPr>
        </p:nvSpPr>
        <p:spPr/>
        <p:txBody>
          <a:bodyPr/>
          <a:lstStyle/>
          <a:p>
            <a:pPr lvl="0"/>
            <a:fld id="{B6F15528-21DE-4FAA-801E-634DDDAF4B2B}" type="slidenum">
              <a:rPr lang="en-US" noProof="0" smtClean="0"/>
              <a:pPr lvl="0"/>
              <a:t>25</a:t>
            </a:fld>
            <a:endParaRPr lang="en-US" noProof="0" dirty="0"/>
          </a:p>
        </p:txBody>
      </p:sp>
    </p:spTree>
    <p:extLst>
      <p:ext uri="{BB962C8B-B14F-4D97-AF65-F5344CB8AC3E}">
        <p14:creationId xmlns:p14="http://schemas.microsoft.com/office/powerpoint/2010/main" val="1276358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6932-F6CC-415F-B5A8-0351224C901C}"/>
              </a:ext>
            </a:extLst>
          </p:cNvPr>
          <p:cNvSpPr>
            <a:spLocks noGrp="1"/>
          </p:cNvSpPr>
          <p:nvPr>
            <p:ph type="title"/>
          </p:nvPr>
        </p:nvSpPr>
        <p:spPr/>
        <p:txBody>
          <a:bodyPr>
            <a:normAutofit fontScale="90000"/>
          </a:bodyPr>
          <a:lstStyle/>
          <a:p>
            <a:r>
              <a:rPr lang="en-US" dirty="0"/>
              <a:t>Significant Additional Needs </a:t>
            </a:r>
            <a:br>
              <a:rPr lang="en-US" dirty="0"/>
            </a:br>
            <a:r>
              <a:rPr lang="en-US" dirty="0"/>
              <a:t>(SANs) Process (1 of 2)</a:t>
            </a:r>
          </a:p>
        </p:txBody>
      </p:sp>
      <p:sp>
        <p:nvSpPr>
          <p:cNvPr id="3" name="Content Placeholder 2">
            <a:extLst>
              <a:ext uri="{FF2B5EF4-FFF2-40B4-BE49-F238E27FC236}">
                <a16:creationId xmlns:a16="http://schemas.microsoft.com/office/drawing/2014/main" id="{2580DD36-123A-411A-B56B-C413E3B972B5}"/>
              </a:ext>
            </a:extLst>
          </p:cNvPr>
          <p:cNvSpPr>
            <a:spLocks noGrp="1"/>
          </p:cNvSpPr>
          <p:nvPr>
            <p:ph idx="1"/>
          </p:nvPr>
        </p:nvSpPr>
        <p:spPr/>
        <p:txBody>
          <a:bodyPr/>
          <a:lstStyle/>
          <a:p>
            <a:r>
              <a:rPr lang="en-US" dirty="0"/>
              <a:t>The presence of a significant additional need or significant change in condition or circumstance alone does not warrant an increase in the amount of funds allocated to a client’s </a:t>
            </a:r>
            <a:r>
              <a:rPr lang="en-US" dirty="0" err="1"/>
              <a:t>iBudget</a:t>
            </a:r>
            <a:r>
              <a:rPr lang="en-US" dirty="0"/>
              <a:t> as determined by the algorithm.</a:t>
            </a:r>
          </a:p>
          <a:p>
            <a:r>
              <a:rPr lang="en-US" dirty="0"/>
              <a:t>SANs may be of a one-time, temporary, or long-term nature.</a:t>
            </a:r>
          </a:p>
          <a:p>
            <a:r>
              <a:rPr lang="en-US" dirty="0"/>
              <a:t>SANs can only be approved after the determination of a client’s initial allocation amount and after the Waiver Support Coordinator (WSC) has documented the availability of non-Waiver resources on the Verification of Available Services form. </a:t>
            </a:r>
          </a:p>
          <a:p>
            <a:endParaRPr lang="en-US" dirty="0"/>
          </a:p>
        </p:txBody>
      </p:sp>
      <p:sp>
        <p:nvSpPr>
          <p:cNvPr id="4" name="Slide Number Placeholder 3">
            <a:extLst>
              <a:ext uri="{FF2B5EF4-FFF2-40B4-BE49-F238E27FC236}">
                <a16:creationId xmlns:a16="http://schemas.microsoft.com/office/drawing/2014/main" id="{9AE1BE67-32C4-4BDA-B28C-A1B352CC29AF}"/>
              </a:ext>
            </a:extLst>
          </p:cNvPr>
          <p:cNvSpPr>
            <a:spLocks noGrp="1"/>
          </p:cNvSpPr>
          <p:nvPr>
            <p:ph type="sldNum" sz="quarter" idx="12"/>
          </p:nvPr>
        </p:nvSpPr>
        <p:spPr/>
        <p:txBody>
          <a:bodyPr/>
          <a:lstStyle/>
          <a:p>
            <a:pPr lvl="0"/>
            <a:fld id="{B6F15528-21DE-4FAA-801E-634DDDAF4B2B}" type="slidenum">
              <a:rPr lang="en-US" noProof="0" smtClean="0"/>
              <a:pPr lvl="0"/>
              <a:t>26</a:t>
            </a:fld>
            <a:endParaRPr lang="en-US" noProof="0" dirty="0"/>
          </a:p>
        </p:txBody>
      </p:sp>
    </p:spTree>
    <p:extLst>
      <p:ext uri="{BB962C8B-B14F-4D97-AF65-F5344CB8AC3E}">
        <p14:creationId xmlns:p14="http://schemas.microsoft.com/office/powerpoint/2010/main" val="2649040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EC2680-394A-4FDF-97A4-FD439DE4743F}"/>
              </a:ext>
            </a:extLst>
          </p:cNvPr>
          <p:cNvSpPr>
            <a:spLocks noGrp="1"/>
          </p:cNvSpPr>
          <p:nvPr>
            <p:ph type="title"/>
          </p:nvPr>
        </p:nvSpPr>
        <p:spPr/>
        <p:txBody>
          <a:bodyPr>
            <a:normAutofit fontScale="90000"/>
          </a:bodyPr>
          <a:lstStyle/>
          <a:p>
            <a:r>
              <a:rPr lang="en-US" dirty="0"/>
              <a:t>Significant Additional Needs </a:t>
            </a:r>
            <a:br>
              <a:rPr lang="en-US" dirty="0"/>
            </a:br>
            <a:r>
              <a:rPr lang="en-US" dirty="0"/>
              <a:t>(SANs) Process (2 of 2)</a:t>
            </a:r>
          </a:p>
        </p:txBody>
      </p:sp>
      <p:sp>
        <p:nvSpPr>
          <p:cNvPr id="3" name="Content Placeholder 2"/>
          <p:cNvSpPr>
            <a:spLocks noGrp="1"/>
          </p:cNvSpPr>
          <p:nvPr>
            <p:ph idx="1"/>
          </p:nvPr>
        </p:nvSpPr>
        <p:spPr/>
        <p:txBody>
          <a:bodyPr/>
          <a:lstStyle/>
          <a:p>
            <a:r>
              <a:rPr lang="en-US" dirty="0"/>
              <a:t>Requests for SANs require:</a:t>
            </a:r>
          </a:p>
          <a:p>
            <a:r>
              <a:rPr lang="en-US" dirty="0"/>
              <a:t>(a) The client to have a significant additional need; and</a:t>
            </a:r>
          </a:p>
          <a:p>
            <a:r>
              <a:rPr lang="en-US" dirty="0"/>
              <a:t>(b) A significant additional need cannot be created by failing to maintain sufficient funds to cover services previously authorized.</a:t>
            </a:r>
          </a:p>
          <a:p>
            <a:r>
              <a:rPr lang="en-US" dirty="0"/>
              <a:t>The WSC shall submit a SANs request indicating how the current budget allocation and requested SANs funds would be used. The request should also include an explanation of why additional funding is needed, and any additional documentation appropriate to support the request.</a:t>
            </a:r>
          </a:p>
        </p:txBody>
      </p:sp>
      <p:sp>
        <p:nvSpPr>
          <p:cNvPr id="6" name="Slide Number Placeholder 5">
            <a:extLst>
              <a:ext uri="{FF2B5EF4-FFF2-40B4-BE49-F238E27FC236}">
                <a16:creationId xmlns:a16="http://schemas.microsoft.com/office/drawing/2014/main" id="{8CFEB547-6D7D-41B6-99A8-AC13C1E96FE3}"/>
              </a:ext>
            </a:extLst>
          </p:cNvPr>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1081564672"/>
      </p:ext>
    </p:extLst>
  </p:cSld>
  <p:clrMapOvr>
    <a:masterClrMapping/>
  </p:clrMapOvr>
  <mc:AlternateContent xmlns:mc="http://schemas.openxmlformats.org/markup-compatibility/2006" xmlns:p14="http://schemas.microsoft.com/office/powerpoint/2010/main">
    <mc:Choice Requires="p14">
      <p:transition spd="slow" p14:dur="2000" advTm="151447"/>
    </mc:Choice>
    <mc:Fallback xmlns="">
      <p:transition spd="slow" advTm="15144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Your SANs Request</a:t>
            </a:r>
          </a:p>
        </p:txBody>
      </p:sp>
      <p:sp>
        <p:nvSpPr>
          <p:cNvPr id="3" name="Content Placeholder 2"/>
          <p:cNvSpPr>
            <a:spLocks noGrp="1"/>
          </p:cNvSpPr>
          <p:nvPr>
            <p:ph idx="1"/>
          </p:nvPr>
        </p:nvSpPr>
        <p:spPr/>
        <p:txBody>
          <a:bodyPr/>
          <a:lstStyle/>
          <a:p>
            <a:pPr lvl="0"/>
            <a:r>
              <a:rPr lang="en-US" sz="2200" dirty="0"/>
              <a:t>Documentation within the last thirty (30) days of attempts to locate natural or community supports, third party payers, or other sources of support to meet the individual’s health and safety needs must be submitted.</a:t>
            </a:r>
          </a:p>
          <a:p>
            <a:pPr lvl="0"/>
            <a:r>
              <a:rPr lang="en-US" sz="2200" dirty="0"/>
              <a:t>Support Plan</a:t>
            </a:r>
          </a:p>
          <a:p>
            <a:pPr lvl="0"/>
            <a:r>
              <a:rPr lang="en-US" sz="2200" dirty="0"/>
              <a:t>Updated Questionnaire for Situational Information (QSI)</a:t>
            </a:r>
          </a:p>
          <a:p>
            <a:pPr lvl="0"/>
            <a:r>
              <a:rPr lang="en-US" sz="2200" dirty="0"/>
              <a:t>Cost plans</a:t>
            </a:r>
          </a:p>
          <a:p>
            <a:pPr lvl="0"/>
            <a:r>
              <a:rPr lang="en-US" sz="2200" dirty="0"/>
              <a:t>Expenditure history</a:t>
            </a:r>
          </a:p>
          <a:p>
            <a:pPr lvl="0"/>
            <a:r>
              <a:rPr lang="en-US" sz="2200" dirty="0"/>
              <a:t>Updated evaluations or plans of care (if applicable)</a:t>
            </a:r>
          </a:p>
          <a:p>
            <a:pPr lvl="0"/>
            <a:r>
              <a:rPr lang="en-US" sz="2200" dirty="0"/>
              <a:t>Documentation from caregivers</a:t>
            </a:r>
          </a:p>
          <a:p>
            <a:pPr lvl="0"/>
            <a:r>
              <a:rPr lang="en-US" sz="2200" dirty="0"/>
              <a:t>Documentation from providers</a:t>
            </a:r>
          </a:p>
          <a:p>
            <a:endParaRPr lang="en-US" sz="2200" dirty="0"/>
          </a:p>
        </p:txBody>
      </p:sp>
      <p:sp>
        <p:nvSpPr>
          <p:cNvPr id="10" name="Slide Number Placeholder 9">
            <a:extLst>
              <a:ext uri="{FF2B5EF4-FFF2-40B4-BE49-F238E27FC236}">
                <a16:creationId xmlns:a16="http://schemas.microsoft.com/office/drawing/2014/main" id="{233DD295-1328-46AA-A2EC-7BF2DD0A7743}"/>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16784859"/>
      </p:ext>
    </p:extLst>
  </p:cSld>
  <p:clrMapOvr>
    <a:masterClrMapping/>
  </p:clrMapOvr>
  <mc:AlternateContent xmlns:mc="http://schemas.openxmlformats.org/markup-compatibility/2006" xmlns:p14="http://schemas.microsoft.com/office/powerpoint/2010/main">
    <mc:Choice Requires="p14">
      <p:transition spd="slow" p14:dur="2000" advTm="34182"/>
    </mc:Choice>
    <mc:Fallback xmlns="">
      <p:transition spd="slow" advTm="3418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Incomplete SANs Requests</a:t>
            </a:r>
          </a:p>
        </p:txBody>
      </p:sp>
      <p:sp>
        <p:nvSpPr>
          <p:cNvPr id="3" name="Content Placeholder 2"/>
          <p:cNvSpPr>
            <a:spLocks noGrp="1"/>
          </p:cNvSpPr>
          <p:nvPr>
            <p:ph idx="1"/>
          </p:nvPr>
        </p:nvSpPr>
        <p:spPr/>
        <p:txBody>
          <a:bodyPr/>
          <a:lstStyle/>
          <a:p>
            <a:r>
              <a:rPr lang="en-US" dirty="0"/>
              <a:t>APD will not consider incomplete SANs requests due to lacking material information. </a:t>
            </a:r>
          </a:p>
          <a:p>
            <a:r>
              <a:rPr lang="en-US" dirty="0"/>
              <a:t>APD will close incomplete SANs requests upon receipt.</a:t>
            </a:r>
          </a:p>
          <a:p>
            <a:endParaRPr lang="en-US" dirty="0"/>
          </a:p>
        </p:txBody>
      </p:sp>
      <p:sp>
        <p:nvSpPr>
          <p:cNvPr id="6" name="Slide Number Placeholder 5">
            <a:extLst>
              <a:ext uri="{FF2B5EF4-FFF2-40B4-BE49-F238E27FC236}">
                <a16:creationId xmlns:a16="http://schemas.microsoft.com/office/drawing/2014/main" id="{8CFEB547-6D7D-41B6-99A8-AC13C1E96FE3}"/>
              </a:ext>
            </a:extLst>
          </p:cNvPr>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1134620412"/>
      </p:ext>
    </p:extLst>
  </p:cSld>
  <p:clrMapOvr>
    <a:masterClrMapping/>
  </p:clrMapOvr>
  <mc:AlternateContent xmlns:mc="http://schemas.openxmlformats.org/markup-compatibility/2006" xmlns:p14="http://schemas.microsoft.com/office/powerpoint/2010/main">
    <mc:Choice Requires="p14">
      <p:transition spd="slow" p14:dur="2000" advTm="94081"/>
    </mc:Choice>
    <mc:Fallback xmlns="">
      <p:transition spd="slow" advTm="940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a:t>
            </a:r>
          </a:p>
        </p:txBody>
      </p:sp>
      <p:sp>
        <p:nvSpPr>
          <p:cNvPr id="3" name="Content Placeholder 2"/>
          <p:cNvSpPr>
            <a:spLocks noGrp="1"/>
          </p:cNvSpPr>
          <p:nvPr>
            <p:ph idx="1"/>
          </p:nvPr>
        </p:nvSpPr>
        <p:spPr/>
        <p:txBody>
          <a:bodyPr/>
          <a:lstStyle/>
          <a:p>
            <a:r>
              <a:rPr lang="en-US" sz="3200" dirty="0"/>
              <a:t>Disability Rights Florida advocates, educates, investigates, and litigates to protect and advance the rights, dignity, equal opportunities, self-determination, and choices for all people with disabilities.</a:t>
            </a:r>
          </a:p>
        </p:txBody>
      </p:sp>
      <p:sp>
        <p:nvSpPr>
          <p:cNvPr id="4" name="Slide Number Placeholder 3">
            <a:extLst>
              <a:ext uri="{FF2B5EF4-FFF2-40B4-BE49-F238E27FC236}">
                <a16:creationId xmlns:a16="http://schemas.microsoft.com/office/drawing/2014/main" id="{361AD155-9984-4361-BF0E-D5BECF17C145}"/>
              </a:ext>
            </a:extLst>
          </p:cNvPr>
          <p:cNvSpPr>
            <a:spLocks noGrp="1"/>
          </p:cNvSpPr>
          <p:nvPr>
            <p:ph type="sldNum" sz="quarter" idx="12"/>
          </p:nvPr>
        </p:nvSpPr>
        <p:spPr/>
        <p:txBody>
          <a:bodyPr/>
          <a:lstStyle/>
          <a:p>
            <a:pPr lvl="0"/>
            <a:fld id="{B6F15528-21DE-4FAA-801E-634DDDAF4B2B}" type="slidenum">
              <a:rPr lang="en-US" noProof="0" smtClean="0"/>
              <a:pPr lvl="0"/>
              <a:t>3</a:t>
            </a:fld>
            <a:endParaRPr lang="en-US" noProof="0" dirty="0"/>
          </a:p>
        </p:txBody>
      </p:sp>
    </p:spTree>
    <p:extLst>
      <p:ext uri="{BB962C8B-B14F-4D97-AF65-F5344CB8AC3E}">
        <p14:creationId xmlns:p14="http://schemas.microsoft.com/office/powerpoint/2010/main" val="140995005"/>
      </p:ext>
    </p:extLst>
  </p:cSld>
  <p:clrMapOvr>
    <a:masterClrMapping/>
  </p:clrMapOvr>
  <mc:AlternateContent xmlns:mc="http://schemas.openxmlformats.org/markup-compatibility/2006" xmlns:p14="http://schemas.microsoft.com/office/powerpoint/2010/main">
    <mc:Choice Requires="p14">
      <p:transition spd="slow" p14:dur="2000" advTm="45745"/>
    </mc:Choice>
    <mc:Fallback xmlns="">
      <p:transition spd="slow" advTm="4574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 Request Timeline</a:t>
            </a:r>
          </a:p>
        </p:txBody>
      </p:sp>
      <p:sp>
        <p:nvSpPr>
          <p:cNvPr id="3" name="Content Placeholder 2"/>
          <p:cNvSpPr>
            <a:spLocks noGrp="1"/>
          </p:cNvSpPr>
          <p:nvPr>
            <p:ph idx="1"/>
          </p:nvPr>
        </p:nvSpPr>
        <p:spPr/>
        <p:txBody>
          <a:bodyPr/>
          <a:lstStyle/>
          <a:p>
            <a:r>
              <a:rPr lang="en-US" dirty="0"/>
              <a:t>The Agency shall provide a response:</a:t>
            </a:r>
          </a:p>
          <a:p>
            <a:pPr lvl="1"/>
            <a:r>
              <a:rPr lang="en-US" dirty="0"/>
              <a:t>Within 30 days from the date of the SAN request submission if the Agency does not request additional documentation</a:t>
            </a:r>
          </a:p>
          <a:p>
            <a:pPr lvl="1"/>
            <a:r>
              <a:rPr lang="en-US" dirty="0"/>
              <a:t>Within 60 days from the date of the SAN request submission if the Agency does request additional documentation</a:t>
            </a:r>
          </a:p>
          <a:p>
            <a:r>
              <a:rPr lang="en-US" dirty="0"/>
              <a:t>If you do not receive a notice within the thirty (30) or sixty (60) day timeframes, the client or WSC may notify the Agency in writing of the failure to issue a timely notice</a:t>
            </a:r>
          </a:p>
          <a:p>
            <a:r>
              <a:rPr lang="en-US" dirty="0"/>
              <a:t>Failure of the Agency to issue this notice within twenty (20) days shall mean the requested funding for services are authorized as of the twenty- first (21) day</a:t>
            </a:r>
          </a:p>
          <a:p>
            <a:endParaRPr lang="en-US" dirty="0"/>
          </a:p>
        </p:txBody>
      </p:sp>
      <p:sp>
        <p:nvSpPr>
          <p:cNvPr id="10" name="Slide Number Placeholder 9">
            <a:extLst>
              <a:ext uri="{FF2B5EF4-FFF2-40B4-BE49-F238E27FC236}">
                <a16:creationId xmlns:a16="http://schemas.microsoft.com/office/drawing/2014/main" id="{233DD295-1328-46AA-A2EC-7BF2DD0A7743}"/>
              </a:ext>
            </a:extLst>
          </p:cNvPr>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1255154705"/>
      </p:ext>
    </p:extLst>
  </p:cSld>
  <p:clrMapOvr>
    <a:masterClrMapping/>
  </p:clrMapOvr>
  <mc:AlternateContent xmlns:mc="http://schemas.openxmlformats.org/markup-compatibility/2006" xmlns:p14="http://schemas.microsoft.com/office/powerpoint/2010/main">
    <mc:Choice Requires="p14">
      <p:transition spd="slow" p14:dur="2000" advTm="34182"/>
    </mc:Choice>
    <mc:Fallback xmlns="">
      <p:transition spd="slow" advTm="3418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Family Supports (IFS)</a:t>
            </a:r>
          </a:p>
        </p:txBody>
      </p:sp>
      <p:sp>
        <p:nvSpPr>
          <p:cNvPr id="3" name="Content Placeholder 2"/>
          <p:cNvSpPr>
            <a:spLocks noGrp="1"/>
          </p:cNvSpPr>
          <p:nvPr>
            <p:ph idx="1"/>
          </p:nvPr>
        </p:nvSpPr>
        <p:spPr/>
        <p:txBody>
          <a:bodyPr/>
          <a:lstStyle/>
          <a:p>
            <a:r>
              <a:rPr lang="en-US" dirty="0"/>
              <a:t>Individuals and Family Supports (IFS): assistance the Agency provides in meeting critical services needs of individuals served by the Agency funded by Social Services Block Grant dollars and General Revenue.</a:t>
            </a:r>
          </a:p>
          <a:p>
            <a:r>
              <a:rPr lang="en-US" dirty="0"/>
              <a:t>IFS funding is available to individuals who are on the Agency waitlist.</a:t>
            </a:r>
          </a:p>
          <a:p>
            <a:r>
              <a:rPr lang="en-US" dirty="0"/>
              <a:t>IFS funding may cover temporary emergency services pursuant to Chapter 65G-13, F.A.C., while requests for Significant Additional Needs are being processed.</a:t>
            </a:r>
          </a:p>
          <a:p>
            <a:r>
              <a:rPr lang="en-US" dirty="0"/>
              <a:t>Allowable IFS Services include Specialized Therapies, Personal Supports, Medicaid and Dental services, etc. </a:t>
            </a:r>
          </a:p>
          <a:p>
            <a:r>
              <a:rPr lang="en-US" b="1" dirty="0"/>
              <a:t>NOTE:</a:t>
            </a:r>
            <a:r>
              <a:rPr lang="en-US" dirty="0"/>
              <a:t> 65G-13, F.A.C. has been updated and the effective date is Dec. 25, 2022.</a:t>
            </a:r>
          </a:p>
        </p:txBody>
      </p:sp>
      <p:sp>
        <p:nvSpPr>
          <p:cNvPr id="6" name="Slide Number Placeholder 5">
            <a:extLst>
              <a:ext uri="{FF2B5EF4-FFF2-40B4-BE49-F238E27FC236}">
                <a16:creationId xmlns:a16="http://schemas.microsoft.com/office/drawing/2014/main" id="{8CFEB547-6D7D-41B6-99A8-AC13C1E96FE3}"/>
              </a:ext>
            </a:extLst>
          </p:cNvPr>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204141993"/>
      </p:ext>
    </p:extLst>
  </p:cSld>
  <p:clrMapOvr>
    <a:masterClrMapping/>
  </p:clrMapOvr>
  <mc:AlternateContent xmlns:mc="http://schemas.openxmlformats.org/markup-compatibility/2006" xmlns:p14="http://schemas.microsoft.com/office/powerpoint/2010/main">
    <mc:Choice Requires="p14">
      <p:transition spd="slow" p14:dur="2000" advTm="94081"/>
    </mc:Choice>
    <mc:Fallback xmlns="">
      <p:transition spd="slow" advTm="9408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FC1D-75EA-4D6E-9764-B1455D08814B}"/>
              </a:ext>
            </a:extLst>
          </p:cNvPr>
          <p:cNvSpPr>
            <a:spLocks noGrp="1"/>
          </p:cNvSpPr>
          <p:nvPr>
            <p:ph type="title"/>
          </p:nvPr>
        </p:nvSpPr>
        <p:spPr/>
        <p:txBody>
          <a:bodyPr/>
          <a:lstStyle/>
          <a:p>
            <a:r>
              <a:rPr lang="en-US" dirty="0"/>
              <a:t>Behavior Analysis Services (1 of 2)</a:t>
            </a:r>
          </a:p>
        </p:txBody>
      </p:sp>
      <p:sp>
        <p:nvSpPr>
          <p:cNvPr id="3" name="Content Placeholder 2">
            <a:extLst>
              <a:ext uri="{FF2B5EF4-FFF2-40B4-BE49-F238E27FC236}">
                <a16:creationId xmlns:a16="http://schemas.microsoft.com/office/drawing/2014/main" id="{AE188AB1-31E5-4250-90B0-52A90D406281}"/>
              </a:ext>
            </a:extLst>
          </p:cNvPr>
          <p:cNvSpPr>
            <a:spLocks noGrp="1"/>
          </p:cNvSpPr>
          <p:nvPr>
            <p:ph idx="1"/>
          </p:nvPr>
        </p:nvSpPr>
        <p:spPr/>
        <p:txBody>
          <a:bodyPr/>
          <a:lstStyle/>
          <a:p>
            <a:r>
              <a:rPr lang="en-US" dirty="0"/>
              <a:t>Behavior analysis services are provided to assist recipients to learn new, or increase existing, functionally equivalent replacement skills directly related to existing challenging behaviors. Challenging behaviors include those behaviors exhibited by the recipient that pose risk of harm to the recipient or others (i.e., aggression, self-injury, property destruction, behaviors that prevent inclusion in normal settings, or behaviors that the recipient does not exhibit with sufficient proficiency or skill to prevent harm to the recipient or others, including resisting basic hygiene, and refusal to take medications).</a:t>
            </a:r>
          </a:p>
        </p:txBody>
      </p:sp>
      <p:sp>
        <p:nvSpPr>
          <p:cNvPr id="4" name="Slide Number Placeholder 3">
            <a:extLst>
              <a:ext uri="{FF2B5EF4-FFF2-40B4-BE49-F238E27FC236}">
                <a16:creationId xmlns:a16="http://schemas.microsoft.com/office/drawing/2014/main" id="{06ACD422-C385-4419-8F36-0C314911B302}"/>
              </a:ext>
            </a:extLst>
          </p:cNvPr>
          <p:cNvSpPr>
            <a:spLocks noGrp="1"/>
          </p:cNvSpPr>
          <p:nvPr>
            <p:ph type="sldNum" sz="quarter" idx="12"/>
          </p:nvPr>
        </p:nvSpPr>
        <p:spPr/>
        <p:txBody>
          <a:bodyPr/>
          <a:lstStyle/>
          <a:p>
            <a:pPr lvl="0"/>
            <a:fld id="{B6F15528-21DE-4FAA-801E-634DDDAF4B2B}" type="slidenum">
              <a:rPr lang="en-US" noProof="0" smtClean="0"/>
              <a:pPr lvl="0"/>
              <a:t>32</a:t>
            </a:fld>
            <a:endParaRPr lang="en-US" noProof="0" dirty="0"/>
          </a:p>
        </p:txBody>
      </p:sp>
    </p:spTree>
    <p:extLst>
      <p:ext uri="{BB962C8B-B14F-4D97-AF65-F5344CB8AC3E}">
        <p14:creationId xmlns:p14="http://schemas.microsoft.com/office/powerpoint/2010/main" val="2028493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740D-08A1-473B-BC29-DA71297CF405}"/>
              </a:ext>
            </a:extLst>
          </p:cNvPr>
          <p:cNvSpPr>
            <a:spLocks noGrp="1"/>
          </p:cNvSpPr>
          <p:nvPr>
            <p:ph type="title"/>
          </p:nvPr>
        </p:nvSpPr>
        <p:spPr/>
        <p:txBody>
          <a:bodyPr/>
          <a:lstStyle/>
          <a:p>
            <a:r>
              <a:rPr lang="en-US" dirty="0"/>
              <a:t>Behavior Analysis Services (2 of 2)</a:t>
            </a:r>
          </a:p>
        </p:txBody>
      </p:sp>
      <p:sp>
        <p:nvSpPr>
          <p:cNvPr id="3" name="Content Placeholder 2">
            <a:extLst>
              <a:ext uri="{FF2B5EF4-FFF2-40B4-BE49-F238E27FC236}">
                <a16:creationId xmlns:a16="http://schemas.microsoft.com/office/drawing/2014/main" id="{C11436DA-82D5-4954-824F-AEA91B500BD9}"/>
              </a:ext>
            </a:extLst>
          </p:cNvPr>
          <p:cNvSpPr>
            <a:spLocks noGrp="1"/>
          </p:cNvSpPr>
          <p:nvPr>
            <p:ph idx="1"/>
          </p:nvPr>
        </p:nvSpPr>
        <p:spPr/>
        <p:txBody>
          <a:bodyPr/>
          <a:lstStyle/>
          <a:p>
            <a:r>
              <a:rPr lang="en-US" sz="2000" dirty="0"/>
              <a:t>If Behavior Analysis Services are available through other payors, such as State-Plan Medicaid or private insurance, services must be requested through those primary payors first.</a:t>
            </a:r>
          </a:p>
          <a:p>
            <a:r>
              <a:rPr lang="en-US" sz="2000" dirty="0"/>
              <a:t>In the event Behavior Analysis Services are not available through other payors, a Behavioral Assessment will need to be requested and approved by APD.</a:t>
            </a:r>
          </a:p>
          <a:p>
            <a:r>
              <a:rPr lang="en-US" sz="2000" dirty="0"/>
              <a:t>The enrollee’s behavior is assessed to identify functional relationships between a particular behavior and the recipient’s environment. A variety of techniques, including positive reinforcement, are used in order to produce practical behavior change.</a:t>
            </a:r>
          </a:p>
          <a:p>
            <a:r>
              <a:rPr lang="en-US" sz="2000" dirty="0"/>
              <a:t>Behavior analysis services should be initiated with a plan for maintaining and generalizing behavioral improvements, as well as an initial criteria for the reduction and fading of behavioral services. The plan should also set forth target behavior criteria to be achieved by the recipient that lead to a specified reduction in the level of service. Subsequent to the initial plan, an updated fading plan must be addressed, at a minimum, as part of the annual report.</a:t>
            </a:r>
          </a:p>
        </p:txBody>
      </p:sp>
      <p:sp>
        <p:nvSpPr>
          <p:cNvPr id="4" name="Slide Number Placeholder 3">
            <a:extLst>
              <a:ext uri="{FF2B5EF4-FFF2-40B4-BE49-F238E27FC236}">
                <a16:creationId xmlns:a16="http://schemas.microsoft.com/office/drawing/2014/main" id="{95705E2E-05D2-4545-B445-3792BE03C453}"/>
              </a:ext>
            </a:extLst>
          </p:cNvPr>
          <p:cNvSpPr>
            <a:spLocks noGrp="1"/>
          </p:cNvSpPr>
          <p:nvPr>
            <p:ph type="sldNum" sz="quarter" idx="12"/>
          </p:nvPr>
        </p:nvSpPr>
        <p:spPr/>
        <p:txBody>
          <a:bodyPr/>
          <a:lstStyle/>
          <a:p>
            <a:pPr lvl="0"/>
            <a:fld id="{B6F15528-21DE-4FAA-801E-634DDDAF4B2B}" type="slidenum">
              <a:rPr lang="en-US" noProof="0" smtClean="0"/>
              <a:pPr lvl="0"/>
              <a:t>33</a:t>
            </a:fld>
            <a:endParaRPr lang="en-US" noProof="0" dirty="0"/>
          </a:p>
        </p:txBody>
      </p:sp>
    </p:spTree>
    <p:extLst>
      <p:ext uri="{BB962C8B-B14F-4D97-AF65-F5344CB8AC3E}">
        <p14:creationId xmlns:p14="http://schemas.microsoft.com/office/powerpoint/2010/main" val="1739997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8A10-CF06-4AB4-926F-111CAE0D8078}"/>
              </a:ext>
            </a:extLst>
          </p:cNvPr>
          <p:cNvSpPr>
            <a:spLocks noGrp="1"/>
          </p:cNvSpPr>
          <p:nvPr>
            <p:ph type="title"/>
          </p:nvPr>
        </p:nvSpPr>
        <p:spPr/>
        <p:txBody>
          <a:bodyPr/>
          <a:lstStyle/>
          <a:p>
            <a:r>
              <a:rPr lang="en-US" dirty="0"/>
              <a:t>Current Trends: Most Common Concerns	</a:t>
            </a:r>
          </a:p>
        </p:txBody>
      </p:sp>
      <p:sp>
        <p:nvSpPr>
          <p:cNvPr id="3" name="Content Placeholder 2">
            <a:extLst>
              <a:ext uri="{FF2B5EF4-FFF2-40B4-BE49-F238E27FC236}">
                <a16:creationId xmlns:a16="http://schemas.microsoft.com/office/drawing/2014/main" id="{F06C36DE-D8B5-4096-9DCA-EFECE9A7B542}"/>
              </a:ext>
            </a:extLst>
          </p:cNvPr>
          <p:cNvSpPr>
            <a:spLocks noGrp="1"/>
          </p:cNvSpPr>
          <p:nvPr>
            <p:ph idx="1"/>
          </p:nvPr>
        </p:nvSpPr>
        <p:spPr/>
        <p:txBody>
          <a:bodyPr/>
          <a:lstStyle/>
          <a:p>
            <a:r>
              <a:rPr lang="en-US" sz="2000" dirty="0"/>
              <a:t>Reasons that Behavior Analysis (BA) assessments and services are denied:</a:t>
            </a:r>
          </a:p>
          <a:p>
            <a:pPr lvl="1"/>
            <a:r>
              <a:rPr lang="en-US" sz="2000" dirty="0"/>
              <a:t>The request for a BA assessment does not contain all the necessary information</a:t>
            </a:r>
          </a:p>
          <a:p>
            <a:pPr lvl="2"/>
            <a:r>
              <a:rPr lang="en-US" dirty="0"/>
              <a:t>For example: the professional recommending BA services does not include a description of the maladaptive behaviors and how they impact the recipient daily</a:t>
            </a:r>
          </a:p>
          <a:p>
            <a:pPr lvl="1"/>
            <a:r>
              <a:rPr lang="en-US" sz="2000" dirty="0"/>
              <a:t>The Behavior Plan contains elements that are not standard practices within the field of BA</a:t>
            </a:r>
          </a:p>
          <a:p>
            <a:pPr lvl="2"/>
            <a:r>
              <a:rPr lang="en-US" dirty="0"/>
              <a:t>For example: cool down or meditation techniques</a:t>
            </a:r>
          </a:p>
          <a:p>
            <a:pPr lvl="1"/>
            <a:r>
              <a:rPr lang="en-US" sz="2000" dirty="0"/>
              <a:t>The behavioral data does not match the progress notes</a:t>
            </a:r>
          </a:p>
          <a:p>
            <a:pPr lvl="2"/>
            <a:r>
              <a:rPr lang="en-US" dirty="0"/>
              <a:t>For example: data shows an increase in behaviors, but the notes indicate the recipient is making progress in reducing behaviors</a:t>
            </a:r>
          </a:p>
          <a:p>
            <a:pPr lvl="1"/>
            <a:r>
              <a:rPr lang="en-US" sz="2000" dirty="0"/>
              <a:t>The level of services are not clearly defined in the Behavior Plan</a:t>
            </a:r>
          </a:p>
          <a:p>
            <a:pPr lvl="2"/>
            <a:r>
              <a:rPr lang="en-US" dirty="0"/>
              <a:t>For example: A requested increase in services is not clearly supported by data and recommendations in the Behavior Plan</a:t>
            </a:r>
          </a:p>
          <a:p>
            <a:pPr lvl="2"/>
            <a:endParaRPr lang="en-US" sz="1800" dirty="0"/>
          </a:p>
          <a:p>
            <a:pPr lvl="2"/>
            <a:endParaRPr lang="en-US" sz="1800" dirty="0"/>
          </a:p>
        </p:txBody>
      </p:sp>
      <p:sp>
        <p:nvSpPr>
          <p:cNvPr id="4" name="Slide Number Placeholder 3">
            <a:extLst>
              <a:ext uri="{FF2B5EF4-FFF2-40B4-BE49-F238E27FC236}">
                <a16:creationId xmlns:a16="http://schemas.microsoft.com/office/drawing/2014/main" id="{CBE71CCC-ED45-4B00-BB1F-E0AF73D8CBAC}"/>
              </a:ext>
            </a:extLst>
          </p:cNvPr>
          <p:cNvSpPr>
            <a:spLocks noGrp="1"/>
          </p:cNvSpPr>
          <p:nvPr>
            <p:ph type="sldNum" sz="quarter" idx="12"/>
          </p:nvPr>
        </p:nvSpPr>
        <p:spPr/>
        <p:txBody>
          <a:bodyPr/>
          <a:lstStyle/>
          <a:p>
            <a:pPr lvl="0"/>
            <a:fld id="{B6F15528-21DE-4FAA-801E-634DDDAF4B2B}" type="slidenum">
              <a:rPr lang="en-US" noProof="0" smtClean="0"/>
              <a:pPr lvl="0"/>
              <a:t>34</a:t>
            </a:fld>
            <a:endParaRPr lang="en-US" noProof="0" dirty="0"/>
          </a:p>
        </p:txBody>
      </p:sp>
    </p:spTree>
    <p:extLst>
      <p:ext uri="{BB962C8B-B14F-4D97-AF65-F5344CB8AC3E}">
        <p14:creationId xmlns:p14="http://schemas.microsoft.com/office/powerpoint/2010/main" val="1223686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F848-AD5C-4DF7-8F3D-34E94D4DDA6F}"/>
              </a:ext>
            </a:extLst>
          </p:cNvPr>
          <p:cNvSpPr>
            <a:spLocks noGrp="1"/>
          </p:cNvSpPr>
          <p:nvPr>
            <p:ph type="title"/>
          </p:nvPr>
        </p:nvSpPr>
        <p:spPr/>
        <p:txBody>
          <a:bodyPr/>
          <a:lstStyle/>
          <a:p>
            <a:r>
              <a:rPr lang="en-US" dirty="0"/>
              <a:t>Tips for Behavior Plan Approval</a:t>
            </a:r>
          </a:p>
        </p:txBody>
      </p:sp>
      <p:sp>
        <p:nvSpPr>
          <p:cNvPr id="3" name="Content Placeholder 2">
            <a:extLst>
              <a:ext uri="{FF2B5EF4-FFF2-40B4-BE49-F238E27FC236}">
                <a16:creationId xmlns:a16="http://schemas.microsoft.com/office/drawing/2014/main" id="{89E544E4-2A29-47BF-AB02-26E9F3C429F8}"/>
              </a:ext>
            </a:extLst>
          </p:cNvPr>
          <p:cNvSpPr>
            <a:spLocks noGrp="1"/>
          </p:cNvSpPr>
          <p:nvPr>
            <p:ph idx="1"/>
          </p:nvPr>
        </p:nvSpPr>
        <p:spPr/>
        <p:txBody>
          <a:bodyPr/>
          <a:lstStyle/>
          <a:p>
            <a:r>
              <a:rPr lang="en-US" dirty="0"/>
              <a:t>Description of maladaptive behaviors should be clear, concise, observable and measurable</a:t>
            </a:r>
          </a:p>
          <a:p>
            <a:r>
              <a:rPr lang="en-US" dirty="0"/>
              <a:t>Update data/graph time frame to one-year authorization period (for continuation of service requests) to clearly document individual’s progress with Behavior Analysis Services</a:t>
            </a:r>
          </a:p>
          <a:p>
            <a:r>
              <a:rPr lang="en-US" dirty="0"/>
              <a:t>Goals should be clearly tied to maladaptive behaviors </a:t>
            </a:r>
          </a:p>
          <a:p>
            <a:r>
              <a:rPr lang="en-US" dirty="0"/>
              <a:t>Plan should conform with standards of care within the field of Applied Behavioral Analysis</a:t>
            </a:r>
          </a:p>
          <a:p>
            <a:r>
              <a:rPr lang="en-US" dirty="0"/>
              <a:t>All requests for Behavior Analysis Services should be based only on medical necessity to treat maladaptive behaviors</a:t>
            </a:r>
          </a:p>
        </p:txBody>
      </p:sp>
      <p:sp>
        <p:nvSpPr>
          <p:cNvPr id="4" name="Slide Number Placeholder 3">
            <a:extLst>
              <a:ext uri="{FF2B5EF4-FFF2-40B4-BE49-F238E27FC236}">
                <a16:creationId xmlns:a16="http://schemas.microsoft.com/office/drawing/2014/main" id="{06BFB8BA-9E48-45FB-B719-3D291D051C0D}"/>
              </a:ext>
            </a:extLst>
          </p:cNvPr>
          <p:cNvSpPr>
            <a:spLocks noGrp="1"/>
          </p:cNvSpPr>
          <p:nvPr>
            <p:ph type="sldNum" sz="quarter" idx="12"/>
          </p:nvPr>
        </p:nvSpPr>
        <p:spPr/>
        <p:txBody>
          <a:bodyPr/>
          <a:lstStyle/>
          <a:p>
            <a:pPr lvl="0"/>
            <a:fld id="{B6F15528-21DE-4FAA-801E-634DDDAF4B2B}" type="slidenum">
              <a:rPr lang="en-US" noProof="0" smtClean="0"/>
              <a:pPr lvl="0"/>
              <a:t>35</a:t>
            </a:fld>
            <a:endParaRPr lang="en-US" noProof="0" dirty="0"/>
          </a:p>
        </p:txBody>
      </p:sp>
    </p:spTree>
    <p:extLst>
      <p:ext uri="{BB962C8B-B14F-4D97-AF65-F5344CB8AC3E}">
        <p14:creationId xmlns:p14="http://schemas.microsoft.com/office/powerpoint/2010/main" val="1111920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739" y="1447800"/>
            <a:ext cx="8456247" cy="1447800"/>
          </a:xfrm>
        </p:spPr>
        <p:txBody>
          <a:bodyPr>
            <a:no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Questions? </a:t>
            </a:r>
            <a:br>
              <a:rPr lang="en-US" sz="2800" dirty="0">
                <a:latin typeface="Verdana" panose="020B0604030504040204" pitchFamily="34" charset="0"/>
                <a:ea typeface="Verdana" panose="020B0604030504040204" pitchFamily="34" charset="0"/>
                <a:cs typeface="Verdana" panose="020B0604030504040204" pitchFamily="34" charset="0"/>
              </a:rPr>
            </a:br>
            <a:br>
              <a:rPr lang="en-US" sz="2800" dirty="0">
                <a:latin typeface="Verdana" panose="020B0604030504040204" pitchFamily="34" charset="0"/>
                <a:ea typeface="Verdana" panose="020B0604030504040204" pitchFamily="34" charset="0"/>
                <a:cs typeface="Verdana" panose="020B0604030504040204" pitchFamily="34" charset="0"/>
              </a:rPr>
            </a:br>
            <a:r>
              <a:rPr lang="en-US" sz="2800" dirty="0">
                <a:latin typeface="Verdana" panose="020B0604030504040204" pitchFamily="34" charset="0"/>
                <a:ea typeface="Verdana" panose="020B0604030504040204" pitchFamily="34" charset="0"/>
                <a:cs typeface="Verdana" panose="020B0604030504040204" pitchFamily="34" charset="0"/>
              </a:rPr>
              <a:t>Please contact Disability Rights Florida at:</a:t>
            </a:r>
            <a:endParaRPr lang="en-US" sz="2800" dirty="0">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984740" y="2895600"/>
            <a:ext cx="7692292" cy="1981200"/>
          </a:xfrm>
        </p:spPr>
        <p:txBody>
          <a:bodyPr>
            <a:normAutofit fontScale="92500" lnSpcReduction="20000"/>
          </a:bodyPr>
          <a:lstStyle/>
          <a:p>
            <a:r>
              <a:rPr lang="en-US" sz="2400" dirty="0"/>
              <a:t>2473 Care Drive, Suite 200</a:t>
            </a:r>
            <a:br>
              <a:rPr lang="en-US" sz="2400" dirty="0"/>
            </a:br>
            <a:r>
              <a:rPr lang="en-US" sz="2400" dirty="0"/>
              <a:t>Tallahassee, Florida 32308</a:t>
            </a:r>
            <a:br>
              <a:rPr lang="en-US" sz="2400" dirty="0"/>
            </a:br>
            <a:br>
              <a:rPr lang="en-US" sz="2400" dirty="0"/>
            </a:br>
            <a:r>
              <a:rPr lang="en-US" sz="2400" dirty="0"/>
              <a:t>800.342.0823 • TDD 800.346.4127</a:t>
            </a:r>
            <a:br>
              <a:rPr lang="en-US" sz="2400" dirty="0"/>
            </a:br>
            <a:br>
              <a:rPr lang="en-US" sz="2400" dirty="0"/>
            </a:br>
            <a:r>
              <a:rPr lang="en-US" sz="2400" dirty="0"/>
              <a:t>www.DisabilityRightsFlorida.org</a:t>
            </a:r>
            <a:endParaRPr lang="en-US" dirty="0"/>
          </a:p>
        </p:txBody>
      </p:sp>
      <p:sp>
        <p:nvSpPr>
          <p:cNvPr id="3" name="Slide Number Placeholder 2">
            <a:extLst>
              <a:ext uri="{FF2B5EF4-FFF2-40B4-BE49-F238E27FC236}">
                <a16:creationId xmlns:a16="http://schemas.microsoft.com/office/drawing/2014/main" id="{0F5B0C6D-F447-43E1-A3DB-FA13F72FB3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750" b="0" i="0" u="none" strike="noStrike" kern="1200" cap="none" spc="0" normalizeH="0" baseline="0" noProof="0" smtClean="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750" b="0" i="0" u="none" strike="noStrike" kern="1200" cap="none" spc="0" normalizeH="0" baseline="0" noProof="0" dirty="0">
              <a:ln>
                <a:noFill/>
              </a:ln>
              <a:solidFill>
                <a:srgbClr val="000000">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5362515"/>
      </p:ext>
    </p:extLst>
  </p:cSld>
  <p:clrMapOvr>
    <a:masterClrMapping/>
  </p:clrMapOvr>
  <mc:AlternateContent xmlns:mc="http://schemas.openxmlformats.org/markup-compatibility/2006" xmlns:p14="http://schemas.microsoft.com/office/powerpoint/2010/main">
    <mc:Choice Requires="p14">
      <p:transition spd="slow" p14:dur="2000" advTm="59322"/>
    </mc:Choice>
    <mc:Fallback xmlns="">
      <p:transition spd="slow" advTm="593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sz="2800" dirty="0"/>
              <a:t>Medicaid </a:t>
            </a:r>
            <a:r>
              <a:rPr lang="en-US" sz="2800" dirty="0" err="1"/>
              <a:t>iBudget</a:t>
            </a:r>
            <a:r>
              <a:rPr lang="en-US" sz="2800" dirty="0"/>
              <a:t> Waiver Eligibility Guidelines</a:t>
            </a:r>
          </a:p>
          <a:p>
            <a:r>
              <a:rPr lang="en-US" sz="2800" dirty="0" err="1"/>
              <a:t>iBudget</a:t>
            </a:r>
            <a:r>
              <a:rPr lang="en-US" sz="2800" dirty="0"/>
              <a:t> Waiver Application Process</a:t>
            </a:r>
          </a:p>
          <a:p>
            <a:r>
              <a:rPr lang="en-US" sz="2800" dirty="0"/>
              <a:t>The intersection of developmental disability and mental illness in establishing eligibility</a:t>
            </a:r>
          </a:p>
          <a:p>
            <a:r>
              <a:rPr lang="en-US" sz="2800" dirty="0"/>
              <a:t>Significant Additional Needs Process</a:t>
            </a:r>
          </a:p>
          <a:p>
            <a:r>
              <a:rPr lang="en-US" sz="2800" dirty="0"/>
              <a:t>Tips for Obtaining Behavioral Analysis Services</a:t>
            </a:r>
          </a:p>
          <a:p>
            <a:r>
              <a:rPr lang="en-US" sz="2800" dirty="0"/>
              <a:t>Questions</a:t>
            </a:r>
          </a:p>
          <a:p>
            <a:endParaRPr lang="en-US" sz="2800" dirty="0"/>
          </a:p>
        </p:txBody>
      </p:sp>
      <p:sp>
        <p:nvSpPr>
          <p:cNvPr id="4" name="Slide Number Placeholder 3">
            <a:extLst>
              <a:ext uri="{FF2B5EF4-FFF2-40B4-BE49-F238E27FC236}">
                <a16:creationId xmlns:a16="http://schemas.microsoft.com/office/drawing/2014/main" id="{5939070E-7720-488D-BE65-EC748A40D0C3}"/>
              </a:ext>
            </a:extLst>
          </p:cNvPr>
          <p:cNvSpPr>
            <a:spLocks noGrp="1"/>
          </p:cNvSpPr>
          <p:nvPr>
            <p:ph type="sldNum" sz="quarter" idx="12"/>
          </p:nvPr>
        </p:nvSpPr>
        <p:spPr/>
        <p:txBody>
          <a:bodyPr/>
          <a:lstStyle/>
          <a:p>
            <a:pPr lvl="0"/>
            <a:fld id="{B6F15528-21DE-4FAA-801E-634DDDAF4B2B}" type="slidenum">
              <a:rPr lang="en-US" noProof="0" smtClean="0"/>
              <a:pPr lvl="0"/>
              <a:t>4</a:t>
            </a:fld>
            <a:endParaRPr lang="en-US" noProof="0" dirty="0"/>
          </a:p>
        </p:txBody>
      </p:sp>
    </p:spTree>
    <p:extLst>
      <p:ext uri="{BB962C8B-B14F-4D97-AF65-F5344CB8AC3E}">
        <p14:creationId xmlns:p14="http://schemas.microsoft.com/office/powerpoint/2010/main" val="3751057071"/>
      </p:ext>
    </p:extLst>
  </p:cSld>
  <p:clrMapOvr>
    <a:masterClrMapping/>
  </p:clrMapOvr>
  <mc:AlternateContent xmlns:mc="http://schemas.openxmlformats.org/markup-compatibility/2006" xmlns:p14="http://schemas.microsoft.com/office/powerpoint/2010/main">
    <mc:Choice Requires="p14">
      <p:transition spd="slow" p14:dur="2000" advTm="25517"/>
    </mc:Choice>
    <mc:Fallback xmlns="">
      <p:transition spd="slow" advTm="255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iBudget</a:t>
            </a:r>
            <a:r>
              <a:rPr lang="en-US" dirty="0"/>
              <a:t> Waiver Eligibility Guidelines</a:t>
            </a:r>
          </a:p>
        </p:txBody>
      </p:sp>
      <p:sp>
        <p:nvSpPr>
          <p:cNvPr id="3" name="Content Placeholder 2"/>
          <p:cNvSpPr>
            <a:spLocks noGrp="1"/>
          </p:cNvSpPr>
          <p:nvPr>
            <p:ph idx="1"/>
          </p:nvPr>
        </p:nvSpPr>
        <p:spPr/>
        <p:txBody>
          <a:bodyPr/>
          <a:lstStyle/>
          <a:p>
            <a:r>
              <a:rPr lang="en-US" dirty="0"/>
              <a:t>APD operates the Home &amp; Community-Based Services (HCBS) Medicaid Waiver, also known as the </a:t>
            </a:r>
            <a:r>
              <a:rPr lang="en-US" dirty="0" err="1"/>
              <a:t>iBudget</a:t>
            </a:r>
            <a:r>
              <a:rPr lang="en-US" dirty="0"/>
              <a:t> Waiver</a:t>
            </a:r>
          </a:p>
          <a:p>
            <a:r>
              <a:rPr lang="en-US" dirty="0"/>
              <a:t>In order to be eligible to participate in the </a:t>
            </a:r>
            <a:r>
              <a:rPr lang="en-US" dirty="0" err="1"/>
              <a:t>iBudget</a:t>
            </a:r>
            <a:r>
              <a:rPr lang="en-US" dirty="0"/>
              <a:t> Waiver, an applicant must have been determined to have a qualifying developmental disability or be at high risk of a developmental disability, as defined by statute</a:t>
            </a:r>
          </a:p>
          <a:p>
            <a:r>
              <a:rPr lang="en-US" dirty="0"/>
              <a:t>“Developmental disability” means a disorder or syndrome that is attributable to intellectual disability, cerebral palsy, autism, spina bifida, Down syndrome, Phelan-McDermid syndrome, or Prader-Willi syndrome; that manifests before the age of 18; and that constitutes a substantial handicap that can reasonably be expected to continue indefinitely.</a:t>
            </a:r>
          </a:p>
          <a:p>
            <a:r>
              <a:rPr lang="en-US" dirty="0"/>
              <a:t>Eligibility guidelines can be found in Rule 65G-4.014 – 4.015, F.A.C.</a:t>
            </a:r>
          </a:p>
          <a:p>
            <a:pPr lvl="1"/>
            <a:endParaRPr lang="en-US" dirty="0"/>
          </a:p>
        </p:txBody>
      </p:sp>
      <p:sp>
        <p:nvSpPr>
          <p:cNvPr id="4" name="Slide Number Placeholder 3">
            <a:extLst>
              <a:ext uri="{FF2B5EF4-FFF2-40B4-BE49-F238E27FC236}">
                <a16:creationId xmlns:a16="http://schemas.microsoft.com/office/drawing/2014/main" id="{6FC86338-2E61-45EF-B977-1EF528A24BB7}"/>
              </a:ext>
            </a:extLst>
          </p:cNvPr>
          <p:cNvSpPr>
            <a:spLocks noGrp="1"/>
          </p:cNvSpPr>
          <p:nvPr>
            <p:ph type="sldNum" sz="quarter" idx="12"/>
          </p:nvPr>
        </p:nvSpPr>
        <p:spPr/>
        <p:txBody>
          <a:bodyPr/>
          <a:lstStyle/>
          <a:p>
            <a:pPr lvl="0"/>
            <a:fld id="{B6F15528-21DE-4FAA-801E-634DDDAF4B2B}" type="slidenum">
              <a:rPr lang="en-US" noProof="0" smtClean="0"/>
              <a:pPr lvl="0"/>
              <a:t>5</a:t>
            </a:fld>
            <a:endParaRPr lang="en-US" noProof="0" dirty="0"/>
          </a:p>
        </p:txBody>
      </p:sp>
    </p:spTree>
    <p:extLst>
      <p:ext uri="{BB962C8B-B14F-4D97-AF65-F5344CB8AC3E}">
        <p14:creationId xmlns:p14="http://schemas.microsoft.com/office/powerpoint/2010/main" val="2778371161"/>
      </p:ext>
    </p:extLst>
  </p:cSld>
  <p:clrMapOvr>
    <a:masterClrMapping/>
  </p:clrMapOvr>
  <mc:AlternateContent xmlns:mc="http://schemas.openxmlformats.org/markup-compatibility/2006" xmlns:p14="http://schemas.microsoft.com/office/powerpoint/2010/main">
    <mc:Choice Requires="p14">
      <p:transition spd="slow" p14:dur="2000" advTm="56244"/>
    </mc:Choice>
    <mc:Fallback xmlns="">
      <p:transition spd="slow" advTm="5624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Statutory Definition of Autism</a:t>
            </a:r>
          </a:p>
        </p:txBody>
      </p:sp>
      <p:sp>
        <p:nvSpPr>
          <p:cNvPr id="3" name="Content Placeholder 2"/>
          <p:cNvSpPr>
            <a:spLocks noGrp="1"/>
          </p:cNvSpPr>
          <p:nvPr>
            <p:ph idx="1"/>
          </p:nvPr>
        </p:nvSpPr>
        <p:spPr/>
        <p:txBody>
          <a:bodyPr/>
          <a:lstStyle/>
          <a:p>
            <a:r>
              <a:rPr lang="en-US" dirty="0"/>
              <a:t>Individuals with autism must meet the requirements of Section 393.063(5), F.S.:</a:t>
            </a:r>
          </a:p>
          <a:p>
            <a:pPr lvl="1"/>
            <a:endParaRPr lang="en-US" dirty="0"/>
          </a:p>
          <a:p>
            <a:pPr marL="457200" lvl="1" indent="0">
              <a:buNone/>
            </a:pPr>
            <a:r>
              <a:rPr lang="en-US" dirty="0"/>
              <a:t>“Autism” means a pervasive, neurologically based developmental disability of extended duration which causes severe learning, communication, and behavior disorders with age of onset during infancy or childhood. Individuals with autism exhibit impairment in reciprocal social interaction, impairment in verbal and nonverbal communication and imaginative ability, and a markedly restricted repertoire of activities and interests.</a:t>
            </a:r>
          </a:p>
          <a:p>
            <a:endParaRPr lang="en-US" dirty="0"/>
          </a:p>
        </p:txBody>
      </p:sp>
      <p:sp>
        <p:nvSpPr>
          <p:cNvPr id="4" name="Slide Number Placeholder 3">
            <a:extLst>
              <a:ext uri="{FF2B5EF4-FFF2-40B4-BE49-F238E27FC236}">
                <a16:creationId xmlns:a16="http://schemas.microsoft.com/office/drawing/2014/main" id="{2AD4FD8F-40DE-46FD-BC62-09D77275A3D4}"/>
              </a:ext>
            </a:extLst>
          </p:cNvPr>
          <p:cNvSpPr>
            <a:spLocks noGrp="1"/>
          </p:cNvSpPr>
          <p:nvPr>
            <p:ph type="sldNum" sz="quarter" idx="12"/>
          </p:nvPr>
        </p:nvSpPr>
        <p:spPr/>
        <p:txBody>
          <a:bodyPr/>
          <a:lstStyle/>
          <a:p>
            <a:pPr lvl="0"/>
            <a:fld id="{B6F15528-21DE-4FAA-801E-634DDDAF4B2B}" type="slidenum">
              <a:rPr lang="en-US" noProof="0" smtClean="0"/>
              <a:pPr lvl="0"/>
              <a:t>6</a:t>
            </a:fld>
            <a:endParaRPr lang="en-US" noProof="0" dirty="0"/>
          </a:p>
        </p:txBody>
      </p:sp>
    </p:spTree>
    <p:extLst>
      <p:ext uri="{BB962C8B-B14F-4D97-AF65-F5344CB8AC3E}">
        <p14:creationId xmlns:p14="http://schemas.microsoft.com/office/powerpoint/2010/main" val="2371005718"/>
      </p:ext>
    </p:extLst>
  </p:cSld>
  <p:clrMapOvr>
    <a:masterClrMapping/>
  </p:clrMapOvr>
  <mc:AlternateContent xmlns:mc="http://schemas.openxmlformats.org/markup-compatibility/2006" xmlns:p14="http://schemas.microsoft.com/office/powerpoint/2010/main">
    <mc:Choice Requires="p14">
      <p:transition spd="slow" p14:dur="2000" advTm="94835"/>
    </mc:Choice>
    <mc:Fallback xmlns="">
      <p:transition spd="slow" advTm="9483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60D7-9699-A603-6CBB-9FC115D58FAD}"/>
              </a:ext>
            </a:extLst>
          </p:cNvPr>
          <p:cNvSpPr>
            <a:spLocks noGrp="1"/>
          </p:cNvSpPr>
          <p:nvPr>
            <p:ph type="ctrTitle"/>
          </p:nvPr>
        </p:nvSpPr>
        <p:spPr>
          <a:xfrm>
            <a:off x="1906954" y="1562898"/>
            <a:ext cx="8456246" cy="1872639"/>
          </a:xfrm>
        </p:spPr>
        <p:txBody>
          <a:bodyPr>
            <a:noAutofit/>
          </a:bodyPr>
          <a:lstStyle/>
          <a:p>
            <a:r>
              <a:rPr lang="en-US" sz="3400" dirty="0"/>
              <a:t>Warning – APD’s Definition of “Autism” Differs in Significant Respects From Any Current Medical Understanding of the Condition</a:t>
            </a:r>
          </a:p>
        </p:txBody>
      </p:sp>
      <p:sp>
        <p:nvSpPr>
          <p:cNvPr id="3" name="Subtitle 2">
            <a:extLst>
              <a:ext uri="{FF2B5EF4-FFF2-40B4-BE49-F238E27FC236}">
                <a16:creationId xmlns:a16="http://schemas.microsoft.com/office/drawing/2014/main" id="{495D282A-5B32-51DD-2DA6-5C36E1682041}"/>
              </a:ext>
            </a:extLst>
          </p:cNvPr>
          <p:cNvSpPr>
            <a:spLocks noGrp="1"/>
          </p:cNvSpPr>
          <p:nvPr>
            <p:ph type="subTitle" idx="1"/>
          </p:nvPr>
        </p:nvSpPr>
        <p:spPr/>
        <p:txBody>
          <a:bodyPr>
            <a:normAutofit lnSpcReduction="10000"/>
          </a:bodyPr>
          <a:lstStyle/>
          <a:p>
            <a:r>
              <a:rPr lang="en-US" dirty="0"/>
              <a:t>Doctors and other clinicians are experts in current medical understanding of autism. They are not experts in APD’s definition of autism. </a:t>
            </a:r>
          </a:p>
        </p:txBody>
      </p:sp>
      <p:sp>
        <p:nvSpPr>
          <p:cNvPr id="4" name="Slide Number Placeholder 3">
            <a:extLst>
              <a:ext uri="{FF2B5EF4-FFF2-40B4-BE49-F238E27FC236}">
                <a16:creationId xmlns:a16="http://schemas.microsoft.com/office/drawing/2014/main" id="{D22BBC46-7DC6-0D83-ECD1-9746ED5A61C8}"/>
              </a:ext>
            </a:extLst>
          </p:cNvPr>
          <p:cNvSpPr>
            <a:spLocks noGrp="1"/>
          </p:cNvSpPr>
          <p:nvPr>
            <p:ph type="sldNum" sz="quarter" idx="12"/>
          </p:nvPr>
        </p:nvSpPr>
        <p:spPr/>
        <p:txBody>
          <a:bodyPr/>
          <a:lstStyle/>
          <a:p>
            <a:pPr lvl="0"/>
            <a:fld id="{B6F15528-21DE-4FAA-801E-634DDDAF4B2B}" type="slidenum">
              <a:rPr lang="en-US" noProof="0" smtClean="0"/>
              <a:pPr lvl="0"/>
              <a:t>7</a:t>
            </a:fld>
            <a:endParaRPr lang="en-US" noProof="0" dirty="0"/>
          </a:p>
        </p:txBody>
      </p:sp>
    </p:spTree>
    <p:extLst>
      <p:ext uri="{BB962C8B-B14F-4D97-AF65-F5344CB8AC3E}">
        <p14:creationId xmlns:p14="http://schemas.microsoft.com/office/powerpoint/2010/main" val="351090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F113F2-C566-4806-820C-76AB749730D8}"/>
              </a:ext>
            </a:extLst>
          </p:cNvPr>
          <p:cNvSpPr>
            <a:spLocks noGrp="1"/>
          </p:cNvSpPr>
          <p:nvPr>
            <p:ph type="title"/>
          </p:nvPr>
        </p:nvSpPr>
        <p:spPr/>
        <p:txBody>
          <a:bodyPr>
            <a:normAutofit fontScale="90000"/>
          </a:bodyPr>
          <a:lstStyle/>
          <a:p>
            <a:r>
              <a:rPr lang="en-US" dirty="0"/>
              <a:t>iBudget Guidelines for Individuals </a:t>
            </a:r>
            <a:br>
              <a:rPr lang="en-US" dirty="0"/>
            </a:br>
            <a:r>
              <a:rPr lang="en-US" dirty="0"/>
              <a:t>with Autism (1 of 3)</a:t>
            </a:r>
          </a:p>
        </p:txBody>
      </p:sp>
      <p:sp>
        <p:nvSpPr>
          <p:cNvPr id="3" name="Content Placeholder 2">
            <a:extLst>
              <a:ext uri="{FF2B5EF4-FFF2-40B4-BE49-F238E27FC236}">
                <a16:creationId xmlns:a16="http://schemas.microsoft.com/office/drawing/2014/main" id="{8F9BD092-C3E4-4893-A5AF-D42C6E8DA862}"/>
              </a:ext>
            </a:extLst>
          </p:cNvPr>
          <p:cNvSpPr>
            <a:spLocks noGrp="1"/>
          </p:cNvSpPr>
          <p:nvPr>
            <p:ph idx="1"/>
          </p:nvPr>
        </p:nvSpPr>
        <p:spPr/>
        <p:txBody>
          <a:bodyPr/>
          <a:lstStyle/>
          <a:p>
            <a:r>
              <a:rPr lang="en-US" dirty="0"/>
              <a:t>According to APD, autism is characterized by an individual evidencing at least six of twelve features from the following subparts 1 and 2, with at least one feature from subpart 2.</a:t>
            </a:r>
          </a:p>
          <a:p>
            <a:pPr marL="914400" lvl="1" indent="-457200">
              <a:buFont typeface="+mj-lt"/>
              <a:buAutoNum type="arabicPeriod"/>
            </a:pPr>
            <a:r>
              <a:rPr lang="en-US" dirty="0"/>
              <a:t>Severe communication disorders, which may include:</a:t>
            </a:r>
          </a:p>
          <a:p>
            <a:pPr marL="1371600" lvl="2" indent="-457200">
              <a:buFont typeface="+mj-lt"/>
              <a:buAutoNum type="alphaLcPeriod"/>
            </a:pPr>
            <a:r>
              <a:rPr lang="en-US" dirty="0"/>
              <a:t>A delay in, or total lack of, the development of spoken language (not accompanied by an attempt to compensate through alternative modes of communication such as gesture or mime),</a:t>
            </a:r>
          </a:p>
          <a:p>
            <a:pPr marL="1371600" lvl="2" indent="-457200">
              <a:buFont typeface="+mj-lt"/>
              <a:buAutoNum type="alphaLcPeriod"/>
            </a:pPr>
            <a:r>
              <a:rPr lang="en-US" dirty="0"/>
              <a:t>Stereotyped and repetitive use of language or idiosyncratic language,</a:t>
            </a:r>
          </a:p>
          <a:p>
            <a:pPr marL="1371600" lvl="2" indent="-457200">
              <a:buFont typeface="+mj-lt"/>
              <a:buAutoNum type="alphaLcPeriod"/>
            </a:pPr>
            <a:r>
              <a:rPr lang="en-US" dirty="0"/>
              <a:t>For those applicants with speech, marked impairment in the use of multiple nonverbal behaviors such as eye-to-eye gaze, facial expression, body postures, and gestures to regulate social interaction,</a:t>
            </a:r>
          </a:p>
          <a:p>
            <a:pPr lvl="1"/>
            <a:endParaRPr lang="en-US" dirty="0"/>
          </a:p>
          <a:p>
            <a:endParaRPr lang="en-US" dirty="0"/>
          </a:p>
        </p:txBody>
      </p:sp>
      <p:sp>
        <p:nvSpPr>
          <p:cNvPr id="4" name="Slide Number Placeholder 3">
            <a:extLst>
              <a:ext uri="{FF2B5EF4-FFF2-40B4-BE49-F238E27FC236}">
                <a16:creationId xmlns:a16="http://schemas.microsoft.com/office/drawing/2014/main" id="{9B027016-AF2B-4775-926D-CD3AE35EADE3}"/>
              </a:ext>
            </a:extLst>
          </p:cNvPr>
          <p:cNvSpPr>
            <a:spLocks noGrp="1"/>
          </p:cNvSpPr>
          <p:nvPr>
            <p:ph type="sldNum" sz="quarter" idx="12"/>
          </p:nvPr>
        </p:nvSpPr>
        <p:spPr/>
        <p:txBody>
          <a:bodyPr/>
          <a:lstStyle/>
          <a:p>
            <a:pPr lvl="0"/>
            <a:fld id="{B6F15528-21DE-4FAA-801E-634DDDAF4B2B}" type="slidenum">
              <a:rPr lang="en-US" noProof="0" smtClean="0"/>
              <a:pPr lvl="0"/>
              <a:t>8</a:t>
            </a:fld>
            <a:endParaRPr lang="en-US" noProof="0" dirty="0"/>
          </a:p>
        </p:txBody>
      </p:sp>
    </p:spTree>
    <p:extLst>
      <p:ext uri="{BB962C8B-B14F-4D97-AF65-F5344CB8AC3E}">
        <p14:creationId xmlns:p14="http://schemas.microsoft.com/office/powerpoint/2010/main" val="148570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416044-19A3-4E43-963A-2E8DB77B9CCA}"/>
              </a:ext>
            </a:extLst>
          </p:cNvPr>
          <p:cNvSpPr>
            <a:spLocks noGrp="1"/>
          </p:cNvSpPr>
          <p:nvPr>
            <p:ph type="title"/>
          </p:nvPr>
        </p:nvSpPr>
        <p:spPr/>
        <p:txBody>
          <a:bodyPr>
            <a:normAutofit fontScale="90000"/>
          </a:bodyPr>
          <a:lstStyle/>
          <a:p>
            <a:r>
              <a:rPr lang="en-US" dirty="0"/>
              <a:t>iBudget Guidelines for Individuals </a:t>
            </a:r>
            <a:br>
              <a:rPr lang="en-US" dirty="0"/>
            </a:br>
            <a:r>
              <a:rPr lang="en-US" dirty="0"/>
              <a:t>with Autism (2 of 3)</a:t>
            </a:r>
          </a:p>
        </p:txBody>
      </p:sp>
      <p:sp>
        <p:nvSpPr>
          <p:cNvPr id="3" name="Content Placeholder 2">
            <a:extLst>
              <a:ext uri="{FF2B5EF4-FFF2-40B4-BE49-F238E27FC236}">
                <a16:creationId xmlns:a16="http://schemas.microsoft.com/office/drawing/2014/main" id="{2530F96F-622E-49EF-8538-B16767C6CECC}"/>
              </a:ext>
            </a:extLst>
          </p:cNvPr>
          <p:cNvSpPr>
            <a:spLocks noGrp="1"/>
          </p:cNvSpPr>
          <p:nvPr>
            <p:ph idx="1"/>
          </p:nvPr>
        </p:nvSpPr>
        <p:spPr/>
        <p:txBody>
          <a:bodyPr/>
          <a:lstStyle/>
          <a:p>
            <a:pPr marL="1371600" lvl="2" indent="-457200">
              <a:buFont typeface="+mj-lt"/>
              <a:buAutoNum type="alphaLcPeriod" startAt="4"/>
            </a:pPr>
            <a:r>
              <a:rPr lang="en-US" dirty="0"/>
              <a:t>Failure to develop peer relationships appropriate to developmental level,</a:t>
            </a:r>
          </a:p>
          <a:p>
            <a:pPr marL="1371600" lvl="2" indent="-457200">
              <a:buFont typeface="+mj-lt"/>
              <a:buAutoNum type="alphaLcPeriod" startAt="4"/>
            </a:pPr>
            <a:r>
              <a:rPr lang="en-US" dirty="0"/>
              <a:t>A lack of spontaneous seeking to share enjoyment, interests, or achievements with other people (e.g., by a lack of showing, bringing, pointing out objects of interest, or achievements to others),</a:t>
            </a:r>
          </a:p>
          <a:p>
            <a:pPr marL="1371600" lvl="2" indent="-457200">
              <a:buFont typeface="+mj-lt"/>
              <a:buAutoNum type="alphaLcPeriod" startAt="4"/>
            </a:pPr>
            <a:r>
              <a:rPr lang="en-US" dirty="0"/>
              <a:t>Lack of social or emotional reciprocity,</a:t>
            </a:r>
          </a:p>
          <a:p>
            <a:pPr marL="1371600" lvl="2" indent="-457200">
              <a:buFont typeface="+mj-lt"/>
              <a:buAutoNum type="alphaLcPeriod" startAt="4"/>
            </a:pPr>
            <a:r>
              <a:rPr lang="en-US" dirty="0"/>
              <a:t>Marked impairment in the ability to initiate or sustain a conversation with others in individuals with adequate speech, or</a:t>
            </a:r>
          </a:p>
          <a:p>
            <a:pPr marL="1371600" lvl="2" indent="-457200">
              <a:buFont typeface="+mj-lt"/>
              <a:buAutoNum type="alphaLcPeriod" startAt="4"/>
            </a:pPr>
            <a:r>
              <a:rPr lang="en-US" dirty="0"/>
              <a:t>Impaired imaginative ability evidenced by a lack of varied, spontaneous make-believe play or social imitative play appropriate to developmental level.</a:t>
            </a:r>
          </a:p>
          <a:p>
            <a:endParaRPr lang="en-US" dirty="0"/>
          </a:p>
        </p:txBody>
      </p:sp>
      <p:sp>
        <p:nvSpPr>
          <p:cNvPr id="4" name="Slide Number Placeholder 3">
            <a:extLst>
              <a:ext uri="{FF2B5EF4-FFF2-40B4-BE49-F238E27FC236}">
                <a16:creationId xmlns:a16="http://schemas.microsoft.com/office/drawing/2014/main" id="{FA19A217-3A17-41DD-BA51-6B7F7B87BB53}"/>
              </a:ext>
            </a:extLst>
          </p:cNvPr>
          <p:cNvSpPr>
            <a:spLocks noGrp="1"/>
          </p:cNvSpPr>
          <p:nvPr>
            <p:ph type="sldNum" sz="quarter" idx="12"/>
          </p:nvPr>
        </p:nvSpPr>
        <p:spPr/>
        <p:txBody>
          <a:bodyPr/>
          <a:lstStyle/>
          <a:p>
            <a:pPr lvl="0"/>
            <a:fld id="{B6F15528-21DE-4FAA-801E-634DDDAF4B2B}" type="slidenum">
              <a:rPr lang="en-US" noProof="0" smtClean="0"/>
              <a:pPr lvl="0"/>
              <a:t>9</a:t>
            </a:fld>
            <a:endParaRPr lang="en-US" noProof="0" dirty="0"/>
          </a:p>
        </p:txBody>
      </p:sp>
    </p:spTree>
    <p:extLst>
      <p:ext uri="{BB962C8B-B14F-4D97-AF65-F5344CB8AC3E}">
        <p14:creationId xmlns:p14="http://schemas.microsoft.com/office/powerpoint/2010/main" val="3771827912"/>
      </p:ext>
    </p:extLst>
  </p:cSld>
  <p:clrMapOvr>
    <a:masterClrMapping/>
  </p:clrMapOvr>
</p:sld>
</file>

<file path=ppt/theme/theme1.xml><?xml version="1.0" encoding="utf-8"?>
<a:theme xmlns:a="http://schemas.openxmlformats.org/drawingml/2006/main" name="DRF_2019_Ligh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Light" id="{A0BC29D7-A828-4536-9B26-BA061EFE55BE}" vid="{9FE6F894-67B5-4232-8AF3-06138AA77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ABE16A8D136E4E92B99D15A2A7C77D" ma:contentTypeVersion="13" ma:contentTypeDescription="Create a new document." ma:contentTypeScope="" ma:versionID="b8b649ce246f8ad1ff5cef93f0e61e79">
  <xsd:schema xmlns:xsd="http://www.w3.org/2001/XMLSchema" xmlns:xs="http://www.w3.org/2001/XMLSchema" xmlns:p="http://schemas.microsoft.com/office/2006/metadata/properties" xmlns:ns3="cbbb96b9-a5cd-4891-8b58-39205dd291d7" xmlns:ns4="59e55463-b8b9-4cb6-8acb-78017d526c8d" targetNamespace="http://schemas.microsoft.com/office/2006/metadata/properties" ma:root="true" ma:fieldsID="b7eef4b1fe4d2377eaaca1ae83e14bb3" ns3:_="" ns4:_="">
    <xsd:import namespace="cbbb96b9-a5cd-4891-8b58-39205dd291d7"/>
    <xsd:import namespace="59e55463-b8b9-4cb6-8acb-78017d526c8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b96b9-a5cd-4891-8b58-39205dd291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e55463-b8b9-4cb6-8acb-78017d526c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D694EF-A69C-4430-8FE8-E07391CF8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b96b9-a5cd-4891-8b58-39205dd291d7"/>
    <ds:schemaRef ds:uri="59e55463-b8b9-4cb6-8acb-78017d526c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F41257-CD79-4148-A3D3-2D3B378B6F4C}">
  <ds:schemaRefs>
    <ds:schemaRef ds:uri="59e55463-b8b9-4cb6-8acb-78017d526c8d"/>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cbbb96b9-a5cd-4891-8b58-39205dd291d7"/>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B13D9B2-203E-4A40-B620-1853932FD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DRF_2019_Light</Template>
  <TotalTime>4879</TotalTime>
  <Words>14265</Words>
  <Application>Microsoft Office PowerPoint</Application>
  <PresentationFormat>Widescreen</PresentationFormat>
  <Paragraphs>741</Paragraphs>
  <Slides>36</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Roboto</vt:lpstr>
      <vt:lpstr>Segoe UI</vt:lpstr>
      <vt:lpstr>Tahoma</vt:lpstr>
      <vt:lpstr>Times New Roman</vt:lpstr>
      <vt:lpstr>Verdana</vt:lpstr>
      <vt:lpstr>DRF_2019_Light</vt:lpstr>
      <vt:lpstr>Accessing Services Through the Medicaid iBudget Waiver</vt:lpstr>
      <vt:lpstr>Disability Rights Florida</vt:lpstr>
      <vt:lpstr>Our Mission</vt:lpstr>
      <vt:lpstr>Agenda</vt:lpstr>
      <vt:lpstr>iBudget Waiver Eligibility Guidelines</vt:lpstr>
      <vt:lpstr>Statutory Definition of Autism</vt:lpstr>
      <vt:lpstr>Warning – APD’s Definition of “Autism” Differs in Significant Respects From Any Current Medical Understanding of the Condition</vt:lpstr>
      <vt:lpstr>iBudget Guidelines for Individuals  with Autism (1 of 3)</vt:lpstr>
      <vt:lpstr>iBudget Guidelines for Individuals  with Autism (2 of 3)</vt:lpstr>
      <vt:lpstr>iBudget Guidelines for Individuals  with Autism (3 of 3)</vt:lpstr>
      <vt:lpstr>In ordinary psychological evaluations and examinations for autism, clinicians do not work to establish the eligibility criteria, as defined by APD.</vt:lpstr>
      <vt:lpstr>Additional Eligibility Requirements</vt:lpstr>
      <vt:lpstr>iBudget Waiver Application Process</vt:lpstr>
      <vt:lpstr>iBudget Waiver Application  Process (1 of 2)</vt:lpstr>
      <vt:lpstr>iBudget Waiver Application Process (2 of 2)</vt:lpstr>
      <vt:lpstr>Getting Off APD’s Wait List </vt:lpstr>
      <vt:lpstr>APD Crisis Application (1 of 2)</vt:lpstr>
      <vt:lpstr>APD Crisis Application (2 of 2)</vt:lpstr>
      <vt:lpstr>Crisis Application – Criteria</vt:lpstr>
      <vt:lpstr>Crisis Application – Decision </vt:lpstr>
      <vt:lpstr>Transition from Wait List to Waiver</vt:lpstr>
      <vt:lpstr>Establishing the iBudget Amount</vt:lpstr>
      <vt:lpstr>Intersection of Developmental  Disability and Mental Health</vt:lpstr>
      <vt:lpstr>Intersection of Developmental  Disability and Mental Illness </vt:lpstr>
      <vt:lpstr>Updates to the Significant Additional  Needs (SANs) Process</vt:lpstr>
      <vt:lpstr>Significant Additional Needs  (SANs) Process (1 of 2)</vt:lpstr>
      <vt:lpstr>Significant Additional Needs  (SANs) Process (2 of 2)</vt:lpstr>
      <vt:lpstr>Supporting Your SANs Request</vt:lpstr>
      <vt:lpstr>Incomplete SANs Requests</vt:lpstr>
      <vt:lpstr>SAN Request Timeline</vt:lpstr>
      <vt:lpstr>Individual Family Supports (IFS)</vt:lpstr>
      <vt:lpstr>Behavior Analysis Services (1 of 2)</vt:lpstr>
      <vt:lpstr>Behavior Analysis Services (2 of 2)</vt:lpstr>
      <vt:lpstr>Current Trends: Most Common Concerns </vt:lpstr>
      <vt:lpstr>Tips for Behavior Plan Approval</vt:lpstr>
      <vt:lpstr>Questions?   Please contact Disability Rights Florida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Siegel-McLaughlin</dc:creator>
  <cp:lastModifiedBy>Patrick Heidemann</cp:lastModifiedBy>
  <cp:revision>82</cp:revision>
  <cp:lastPrinted>2019-06-06T11:55:17Z</cp:lastPrinted>
  <dcterms:created xsi:type="dcterms:W3CDTF">2019-05-16T20:55:40Z</dcterms:created>
  <dcterms:modified xsi:type="dcterms:W3CDTF">2023-06-01T18:06:26Z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0x01010071ABE16A8D136E4E92B99D15A2A7C77D</vt:lpwstr>
  </property>
</Properties>
</file>