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9C_6D92342C.xml" ContentType="application/vnd.ms-powerpoint.comments+xml"/>
  <Override PartName="/ppt/notesSlides/notesSlide5.xml" ContentType="application/vnd.openxmlformats-officedocument.presentationml.notesSlide+xml"/>
  <Override PartName="/ppt/comments/modernComment_104_12711B7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9_0.xml" ContentType="application/vnd.ms-powerpoint.comments+xml"/>
  <Override PartName="/ppt/notesSlides/notesSlide8.xml" ContentType="application/vnd.openxmlformats-officedocument.presentationml.notesSlide+xml"/>
  <Override PartName="/ppt/comments/modernComment_199_59D6AD3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81_89FA8849.xml" ContentType="application/vnd.ms-powerpoint.comments+xml"/>
  <Override PartName="/ppt/notesSlides/notesSlide15.xml" ContentType="application/vnd.openxmlformats-officedocument.presentationml.notesSlide+xml"/>
  <Override PartName="/ppt/comments/modernComment_182_C02895DA.xml" ContentType="application/vnd.ms-powerpoint.comments+xml"/>
  <Override PartName="/ppt/notesSlides/notesSlide16.xml" ContentType="application/vnd.openxmlformats-officedocument.presentationml.notesSlide+xml"/>
  <Override PartName="/ppt/comments/modernComment_183_FCE20546.xml" ContentType="application/vnd.ms-powerpoint.comments+xml"/>
  <Override PartName="/ppt/notesSlides/notesSlide17.xml" ContentType="application/vnd.openxmlformats-officedocument.presentationml.notesSlide+xml"/>
  <Override PartName="/ppt/comments/modernComment_18C_561C6C0D.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8D_ED9A07D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90_9E0B2745.xml" ContentType="application/vnd.ms-powerpoint.comments+xml"/>
  <Override PartName="/ppt/notesSlides/notesSlide27.xml" ContentType="application/vnd.openxmlformats-officedocument.presentationml.notesSlide+xml"/>
  <Override PartName="/ppt/comments/modernComment_188_B9B4FDAF.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82" r:id="rId2"/>
    <p:sldId id="364" r:id="rId3"/>
    <p:sldId id="259" r:id="rId4"/>
    <p:sldId id="412" r:id="rId5"/>
    <p:sldId id="260" r:id="rId6"/>
    <p:sldId id="411" r:id="rId7"/>
    <p:sldId id="297" r:id="rId8"/>
    <p:sldId id="409" r:id="rId9"/>
    <p:sldId id="390" r:id="rId10"/>
    <p:sldId id="414" r:id="rId11"/>
    <p:sldId id="413" r:id="rId12"/>
    <p:sldId id="410" r:id="rId13"/>
    <p:sldId id="394" r:id="rId14"/>
    <p:sldId id="383" r:id="rId15"/>
    <p:sldId id="385" r:id="rId16"/>
    <p:sldId id="386" r:id="rId17"/>
    <p:sldId id="387" r:id="rId18"/>
    <p:sldId id="396" r:id="rId19"/>
    <p:sldId id="398" r:id="rId20"/>
    <p:sldId id="397" r:id="rId21"/>
    <p:sldId id="399" r:id="rId22"/>
    <p:sldId id="389" r:id="rId23"/>
    <p:sldId id="391" r:id="rId24"/>
    <p:sldId id="393" r:id="rId25"/>
    <p:sldId id="415" r:id="rId26"/>
    <p:sldId id="395" r:id="rId27"/>
    <p:sldId id="400" r:id="rId28"/>
    <p:sldId id="392" r:id="rId29"/>
    <p:sldId id="401" r:id="rId30"/>
    <p:sldId id="403" r:id="rId31"/>
    <p:sldId id="286" r:id="rId32"/>
    <p:sldId id="299"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039C28-267B-A242-F7E3-4ED76E80EDD9}" name="Kevin Golembiewski" initials="KG" userId="S::keving@disabilityrightsflorida.org::329a4213-e725-4716-8d97-fad0d18d24d0" providerId="AD"/>
  <p188:author id="{6805EEDC-321A-601B-6195-D86DC0B062BF}" name="Kevin Golembiewski" initials="KG" userId="ab262ee0044f4e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97" autoAdjust="0"/>
    <p:restoredTop sz="94892" autoAdjust="0"/>
  </p:normalViewPr>
  <p:slideViewPr>
    <p:cSldViewPr snapToGrid="0">
      <p:cViewPr varScale="1">
        <p:scale>
          <a:sx n="73" d="100"/>
          <a:sy n="73" d="100"/>
        </p:scale>
        <p:origin x="346" y="43"/>
      </p:cViewPr>
      <p:guideLst/>
    </p:cSldViewPr>
  </p:slideViewPr>
  <p:outlineViewPr>
    <p:cViewPr>
      <p:scale>
        <a:sx n="33" d="100"/>
        <a:sy n="33" d="100"/>
      </p:scale>
      <p:origin x="0" y="-35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DE40D6AD-FE58-435D-ACF5-545A24A45755}"/>
    <pc:docChg chg="">
      <pc:chgData name="Keith Casebonne" userId="fc17ed03-54f1-4f92-ae97-a54058eba7be" providerId="ADAL" clId="{DE40D6AD-FE58-435D-ACF5-545A24A45755}" dt="2023-06-05T22:16:49.282" v="0"/>
      <pc:docMkLst>
        <pc:docMk/>
      </pc:docMkLst>
      <pc:sldChg chg="delCm">
        <pc:chgData name="Keith Casebonne" userId="fc17ed03-54f1-4f92-ae97-a54058eba7be" providerId="ADAL" clId="{DE40D6AD-FE58-435D-ACF5-545A24A45755}" dt="2023-06-05T22:16:49.282" v="0"/>
        <pc:sldMkLst>
          <pc:docMk/>
          <pc:sldMk cId="310556257" sldId="382"/>
        </pc:sldMkLst>
        <pc:extLst>
          <p:ext xmlns:p="http://schemas.openxmlformats.org/presentationml/2006/main" uri="{D6D511B9-2390-475A-947B-AFAB55BFBCF1}">
            <pc226:cmChg xmlns:pc226="http://schemas.microsoft.com/office/powerpoint/2022/06/main/command" chg="del">
              <pc226:chgData name="Keith Casebonne" userId="fc17ed03-54f1-4f92-ae97-a54058eba7be" providerId="ADAL" clId="{DE40D6AD-FE58-435D-ACF5-545A24A45755}" dt="2023-06-05T22:16:49.282" v="0"/>
              <pc2:cmMkLst xmlns:pc2="http://schemas.microsoft.com/office/powerpoint/2019/9/main/command">
                <pc:docMk/>
                <pc:sldMk cId="310556257" sldId="382"/>
                <pc2:cmMk id="{DF1D83CA-3FBA-42D2-AE49-4768827550F4}"/>
              </pc2:cmMkLst>
            </pc226:cmChg>
          </p:ext>
        </pc:extLst>
      </pc:sldChg>
    </pc:docChg>
  </pc:docChgLst>
</pc:chgInfo>
</file>

<file path=ppt/comments/modernComment_104_12711B73.xml><?xml version="1.0" encoding="utf-8"?>
<p188:cmLst xmlns:a="http://schemas.openxmlformats.org/drawingml/2006/main" xmlns:r="http://schemas.openxmlformats.org/officeDocument/2006/relationships" xmlns:p188="http://schemas.microsoft.com/office/powerpoint/2018/8/main">
  <p188:cm id="{1BD43FD0-ECEC-46D8-BCB2-1EE2E2E5996A}" authorId="{88039C28-267B-A242-F7E3-4ED76E80EDD9}" status="resolved" created="2023-06-01T13:28:36.139" complete="100000">
    <pc:sldMkLst xmlns:pc="http://schemas.microsoft.com/office/powerpoint/2013/main/command">
      <pc:docMk/>
      <pc:sldMk cId="309402483" sldId="260"/>
    </pc:sldMkLst>
    <p188:txBody>
      <a:bodyPr/>
      <a:lstStyle/>
      <a:p>
        <a:r>
          <a:rPr lang="en-US"/>
          <a:t>Changes</a:t>
        </a:r>
      </a:p>
    </p188:txBody>
  </p188:cm>
</p188:cmLst>
</file>

<file path=ppt/comments/modernComment_129_0.xml><?xml version="1.0" encoding="utf-8"?>
<p188:cmLst xmlns:a="http://schemas.openxmlformats.org/drawingml/2006/main" xmlns:r="http://schemas.openxmlformats.org/officeDocument/2006/relationships" xmlns:p188="http://schemas.microsoft.com/office/powerpoint/2018/8/main">
  <p188:cm id="{13C00A61-2912-4FB8-8CFB-E7CA782C734B}" authorId="{88039C28-267B-A242-F7E3-4ED76E80EDD9}" status="resolved" created="2023-06-01T13:30:44.117" complete="100000">
    <pc:sldMkLst xmlns:pc="http://schemas.microsoft.com/office/powerpoint/2013/main/command">
      <pc:docMk/>
      <pc:sldMk cId="0" sldId="297"/>
    </pc:sldMkLst>
    <p188:txBody>
      <a:bodyPr/>
      <a:lstStyle/>
      <a:p>
        <a:r>
          <a:rPr lang="en-US"/>
          <a:t>Changes</a:t>
        </a:r>
      </a:p>
    </p188:txBody>
  </p188:cm>
</p188:cmLst>
</file>

<file path=ppt/comments/modernComment_181_89FA8849.xml><?xml version="1.0" encoding="utf-8"?>
<p188:cmLst xmlns:a="http://schemas.openxmlformats.org/drawingml/2006/main" xmlns:r="http://schemas.openxmlformats.org/officeDocument/2006/relationships" xmlns:p188="http://schemas.microsoft.com/office/powerpoint/2018/8/main">
  <p188:cm id="{2AA4081D-8B6A-4C73-907C-00EF523C9AE3}" authorId="{88039C28-267B-A242-F7E3-4ED76E80EDD9}" status="resolved" created="2023-06-01T13:35:03.979" complete="100000">
    <pc:sldMkLst xmlns:pc="http://schemas.microsoft.com/office/powerpoint/2013/main/command">
      <pc:docMk/>
      <pc:sldMk cId="2314897481" sldId="385"/>
    </pc:sldMkLst>
    <p188:txBody>
      <a:bodyPr/>
      <a:lstStyle/>
      <a:p>
        <a:r>
          <a:rPr lang="en-US"/>
          <a:t>Changes</a:t>
        </a:r>
      </a:p>
    </p188:txBody>
  </p188:cm>
</p188:cmLst>
</file>

<file path=ppt/comments/modernComment_182_C02895DA.xml><?xml version="1.0" encoding="utf-8"?>
<p188:cmLst xmlns:a="http://schemas.openxmlformats.org/drawingml/2006/main" xmlns:r="http://schemas.openxmlformats.org/officeDocument/2006/relationships" xmlns:p188="http://schemas.microsoft.com/office/powerpoint/2018/8/main">
  <p188:cm id="{EBA90064-002B-4D5B-BBBC-785765FD9A76}" authorId="{88039C28-267B-A242-F7E3-4ED76E80EDD9}" status="resolved" created="2023-06-01T13:35:11.481" complete="100000">
    <pc:sldMkLst xmlns:pc="http://schemas.microsoft.com/office/powerpoint/2013/main/command">
      <pc:docMk/>
      <pc:sldMk cId="3223885274" sldId="386"/>
    </pc:sldMkLst>
    <p188:txBody>
      <a:bodyPr/>
      <a:lstStyle/>
      <a:p>
        <a:r>
          <a:rPr lang="en-US"/>
          <a:t>Changes</a:t>
        </a:r>
      </a:p>
    </p188:txBody>
  </p188:cm>
</p188:cmLst>
</file>

<file path=ppt/comments/modernComment_183_FCE20546.xml><?xml version="1.0" encoding="utf-8"?>
<p188:cmLst xmlns:a="http://schemas.openxmlformats.org/drawingml/2006/main" xmlns:r="http://schemas.openxmlformats.org/officeDocument/2006/relationships" xmlns:p188="http://schemas.microsoft.com/office/powerpoint/2018/8/main">
  <p188:cm id="{3ECC323C-511E-4A71-BFC5-813458436A00}" authorId="{88039C28-267B-A242-F7E3-4ED76E80EDD9}" status="resolved" created="2023-06-01T13:36:41.780" complete="100000">
    <pc:sldMkLst xmlns:pc="http://schemas.microsoft.com/office/powerpoint/2013/main/command">
      <pc:docMk/>
      <pc:sldMk cId="4242670918" sldId="387"/>
    </pc:sldMkLst>
    <p188:txBody>
      <a:bodyPr/>
      <a:lstStyle/>
      <a:p>
        <a:r>
          <a:rPr lang="en-US"/>
          <a:t>Changes</a:t>
        </a:r>
      </a:p>
    </p188:txBody>
  </p188:cm>
</p188:cmLst>
</file>

<file path=ppt/comments/modernComment_188_B9B4FDAF.xml><?xml version="1.0" encoding="utf-8"?>
<p188:cmLst xmlns:a="http://schemas.openxmlformats.org/drawingml/2006/main" xmlns:r="http://schemas.openxmlformats.org/officeDocument/2006/relationships" xmlns:p188="http://schemas.microsoft.com/office/powerpoint/2018/8/main">
  <p188:cm id="{A1524E96-8E6C-4B3B-82EE-64089D8A5F2D}" authorId="{88039C28-267B-A242-F7E3-4ED76E80EDD9}" status="resolved" created="2023-06-01T13:45:11.678" complete="100000">
    <pc:sldMkLst xmlns:pc="http://schemas.microsoft.com/office/powerpoint/2013/main/command">
      <pc:docMk/>
      <pc:sldMk cId="3115646383" sldId="392"/>
    </pc:sldMkLst>
    <p188:txBody>
      <a:bodyPr/>
      <a:lstStyle/>
      <a:p>
        <a:r>
          <a:rPr lang="en-US"/>
          <a:t>Changes</a:t>
        </a:r>
      </a:p>
    </p188:txBody>
  </p188:cm>
</p188:cmLst>
</file>

<file path=ppt/comments/modernComment_18C_561C6C0D.xml><?xml version="1.0" encoding="utf-8"?>
<p188:cmLst xmlns:a="http://schemas.openxmlformats.org/drawingml/2006/main" xmlns:r="http://schemas.openxmlformats.org/officeDocument/2006/relationships" xmlns:p188="http://schemas.microsoft.com/office/powerpoint/2018/8/main">
  <p188:cm id="{4C817FE6-68CA-4038-8350-3A90FEB2A514}" authorId="{88039C28-267B-A242-F7E3-4ED76E80EDD9}" status="resolved" created="2023-06-01T13:38:23.024" complete="100000">
    <pc:sldMkLst xmlns:pc="http://schemas.microsoft.com/office/powerpoint/2013/main/command">
      <pc:docMk/>
      <pc:sldMk cId="1444703245" sldId="396"/>
    </pc:sldMkLst>
    <p188:txBody>
      <a:bodyPr/>
      <a:lstStyle/>
      <a:p>
        <a:r>
          <a:rPr lang="en-US"/>
          <a:t>Changes</a:t>
        </a:r>
      </a:p>
    </p188:txBody>
  </p188:cm>
</p188:cmLst>
</file>

<file path=ppt/comments/modernComment_18D_ED9A07DC.xml><?xml version="1.0" encoding="utf-8"?>
<p188:cmLst xmlns:a="http://schemas.openxmlformats.org/drawingml/2006/main" xmlns:r="http://schemas.openxmlformats.org/officeDocument/2006/relationships" xmlns:p188="http://schemas.microsoft.com/office/powerpoint/2018/8/main">
  <p188:cm id="{A0E3B247-B30F-40B3-A10B-25DE55192342}" authorId="{88039C28-267B-A242-F7E3-4ED76E80EDD9}" status="resolved" created="2023-06-01T13:40:01.329" complete="100000">
    <pc:sldMkLst xmlns:pc="http://schemas.microsoft.com/office/powerpoint/2013/main/command">
      <pc:docMk/>
      <pc:sldMk cId="3986294748" sldId="397"/>
    </pc:sldMkLst>
    <p188:txBody>
      <a:bodyPr/>
      <a:lstStyle/>
      <a:p>
        <a:r>
          <a:rPr lang="en-US"/>
          <a:t>Changes</a:t>
        </a:r>
      </a:p>
    </p188:txBody>
  </p188:cm>
</p188:cmLst>
</file>

<file path=ppt/comments/modernComment_190_9E0B2745.xml><?xml version="1.0" encoding="utf-8"?>
<p188:cmLst xmlns:a="http://schemas.openxmlformats.org/drawingml/2006/main" xmlns:r="http://schemas.openxmlformats.org/officeDocument/2006/relationships" xmlns:p188="http://schemas.microsoft.com/office/powerpoint/2018/8/main">
  <p188:cm id="{28932F92-FADD-40D6-BDAD-94081A8D8BD6}" authorId="{88039C28-267B-A242-F7E3-4ED76E80EDD9}" status="resolved" created="2023-06-01T13:44:27.254" complete="100000">
    <pc:sldMkLst xmlns:pc="http://schemas.microsoft.com/office/powerpoint/2013/main/command">
      <pc:docMk/>
      <pc:sldMk cId="2651531077" sldId="400"/>
    </pc:sldMkLst>
    <p188:txBody>
      <a:bodyPr/>
      <a:lstStyle/>
      <a:p>
        <a:r>
          <a:rPr lang="en-US"/>
          <a:t>Changes</a:t>
        </a:r>
      </a:p>
    </p188:txBody>
  </p188:cm>
</p188:cmLst>
</file>

<file path=ppt/comments/modernComment_199_59D6AD37.xml><?xml version="1.0" encoding="utf-8"?>
<p188:cmLst xmlns:a="http://schemas.openxmlformats.org/drawingml/2006/main" xmlns:r="http://schemas.openxmlformats.org/officeDocument/2006/relationships" xmlns:p188="http://schemas.microsoft.com/office/powerpoint/2018/8/main">
  <p188:cm id="{1A48227B-D5EB-4785-9C5F-790183ADD0BE}" authorId="{88039C28-267B-A242-F7E3-4ED76E80EDD9}" status="resolved" created="2023-06-01T13:31:28.758" complete="100000">
    <pc:sldMkLst xmlns:pc="http://schemas.microsoft.com/office/powerpoint/2013/main/command">
      <pc:docMk/>
      <pc:sldMk cId="1507241271" sldId="409"/>
    </pc:sldMkLst>
    <p188:txBody>
      <a:bodyPr/>
      <a:lstStyle/>
      <a:p>
        <a:r>
          <a:rPr lang="en-US"/>
          <a:t>Changes</a:t>
        </a:r>
      </a:p>
    </p188:txBody>
  </p188:cm>
</p188:cmLst>
</file>

<file path=ppt/comments/modernComment_19C_6D92342C.xml><?xml version="1.0" encoding="utf-8"?>
<p188:cmLst xmlns:a="http://schemas.openxmlformats.org/drawingml/2006/main" xmlns:r="http://schemas.openxmlformats.org/officeDocument/2006/relationships" xmlns:p188="http://schemas.microsoft.com/office/powerpoint/2018/8/main">
  <p188:cm id="{BE5D6D64-8C4C-4001-8FB0-C889EEB99027}" authorId="{88039C28-267B-A242-F7E3-4ED76E80EDD9}" status="resolved" created="2023-06-01T13:27:38.582" complete="100000">
    <pc:sldMkLst xmlns:pc="http://schemas.microsoft.com/office/powerpoint/2013/main/command">
      <pc:docMk/>
      <pc:sldMk cId="1838298156" sldId="412"/>
    </pc:sldMkLst>
    <p188:txBody>
      <a:bodyPr/>
      <a:lstStyle/>
      <a:p>
        <a:r>
          <a:rPr lang="en-US"/>
          <a:t>Changes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1" tIns="47115" rIns="94231"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31" tIns="47115" rIns="94231" bIns="47115" rtlCol="0"/>
          <a:lstStyle>
            <a:lvl1pPr algn="r">
              <a:defRPr sz="1200"/>
            </a:lvl1pPr>
          </a:lstStyle>
          <a:p>
            <a:fld id="{78DEEE58-88A3-4C0D-8B5D-183B4FACA74E}" type="datetimeFigureOut">
              <a:rPr lang="en-US" smtClean="0"/>
              <a:t>6/5/2023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31" tIns="47115" rIns="94231" bIns="47115"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31" tIns="47115" rIns="94231"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31" tIns="47115" rIns="94231" bIns="47115" rtlCol="0" anchor="b"/>
          <a:lstStyle>
            <a:lvl1pPr algn="r">
              <a:defRPr sz="1200"/>
            </a:lvl1pPr>
          </a:lstStyle>
          <a:p>
            <a:fld id="{8F4A178C-8EDD-41F4-BFD9-EBEE0E8F00C9}" type="slidenum">
              <a:rPr lang="en-US" smtClean="0"/>
              <a:t>‹#›</a:t>
            </a:fld>
            <a:endParaRPr lang="en-US" dirty="0"/>
          </a:p>
        </p:txBody>
      </p:sp>
    </p:spTree>
    <p:extLst>
      <p:ext uri="{BB962C8B-B14F-4D97-AF65-F5344CB8AC3E}">
        <p14:creationId xmlns:p14="http://schemas.microsoft.com/office/powerpoint/2010/main" val="308642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a:t>
            </a:fld>
            <a:endParaRPr lang="en-US" dirty="0"/>
          </a:p>
        </p:txBody>
      </p:sp>
    </p:spTree>
    <p:extLst>
      <p:ext uri="{BB962C8B-B14F-4D97-AF65-F5344CB8AC3E}">
        <p14:creationId xmlns:p14="http://schemas.microsoft.com/office/powerpoint/2010/main" val="330474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10</a:t>
            </a:fld>
            <a:endParaRPr lang="en-US"/>
          </a:p>
        </p:txBody>
      </p:sp>
    </p:spTree>
    <p:extLst>
      <p:ext uri="{BB962C8B-B14F-4D97-AF65-F5344CB8AC3E}">
        <p14:creationId xmlns:p14="http://schemas.microsoft.com/office/powerpoint/2010/main" val="121646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11</a:t>
            </a:fld>
            <a:endParaRPr lang="en-US"/>
          </a:p>
        </p:txBody>
      </p:sp>
    </p:spTree>
    <p:extLst>
      <p:ext uri="{BB962C8B-B14F-4D97-AF65-F5344CB8AC3E}">
        <p14:creationId xmlns:p14="http://schemas.microsoft.com/office/powerpoint/2010/main" val="125567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13</a:t>
            </a:fld>
            <a:endParaRPr lang="en-US" dirty="0"/>
          </a:p>
        </p:txBody>
      </p:sp>
    </p:spTree>
    <p:extLst>
      <p:ext uri="{BB962C8B-B14F-4D97-AF65-F5344CB8AC3E}">
        <p14:creationId xmlns:p14="http://schemas.microsoft.com/office/powerpoint/2010/main" val="60031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14</a:t>
            </a:fld>
            <a:endParaRPr lang="en-US" dirty="0"/>
          </a:p>
        </p:txBody>
      </p:sp>
    </p:spTree>
    <p:extLst>
      <p:ext uri="{BB962C8B-B14F-4D97-AF65-F5344CB8AC3E}">
        <p14:creationId xmlns:p14="http://schemas.microsoft.com/office/powerpoint/2010/main" val="276600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15</a:t>
            </a:fld>
            <a:endParaRPr lang="en-US" dirty="0"/>
          </a:p>
        </p:txBody>
      </p:sp>
    </p:spTree>
    <p:extLst>
      <p:ext uri="{BB962C8B-B14F-4D97-AF65-F5344CB8AC3E}">
        <p14:creationId xmlns:p14="http://schemas.microsoft.com/office/powerpoint/2010/main" val="413750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16</a:t>
            </a:fld>
            <a:endParaRPr lang="en-US" dirty="0"/>
          </a:p>
        </p:txBody>
      </p:sp>
    </p:spTree>
    <p:extLst>
      <p:ext uri="{BB962C8B-B14F-4D97-AF65-F5344CB8AC3E}">
        <p14:creationId xmlns:p14="http://schemas.microsoft.com/office/powerpoint/2010/main" val="386944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17</a:t>
            </a:fld>
            <a:endParaRPr lang="en-US" dirty="0"/>
          </a:p>
        </p:txBody>
      </p:sp>
    </p:spTree>
    <p:extLst>
      <p:ext uri="{BB962C8B-B14F-4D97-AF65-F5344CB8AC3E}">
        <p14:creationId xmlns:p14="http://schemas.microsoft.com/office/powerpoint/2010/main" val="420739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18</a:t>
            </a:fld>
            <a:endParaRPr lang="en-US" dirty="0"/>
          </a:p>
        </p:txBody>
      </p:sp>
    </p:spTree>
    <p:extLst>
      <p:ext uri="{BB962C8B-B14F-4D97-AF65-F5344CB8AC3E}">
        <p14:creationId xmlns:p14="http://schemas.microsoft.com/office/powerpoint/2010/main" val="3432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19</a:t>
            </a:fld>
            <a:endParaRPr lang="en-US" dirty="0"/>
          </a:p>
        </p:txBody>
      </p:sp>
    </p:spTree>
    <p:extLst>
      <p:ext uri="{BB962C8B-B14F-4D97-AF65-F5344CB8AC3E}">
        <p14:creationId xmlns:p14="http://schemas.microsoft.com/office/powerpoint/2010/main" val="356153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20</a:t>
            </a:fld>
            <a:endParaRPr lang="en-US" dirty="0"/>
          </a:p>
        </p:txBody>
      </p:sp>
    </p:spTree>
    <p:extLst>
      <p:ext uri="{BB962C8B-B14F-4D97-AF65-F5344CB8AC3E}">
        <p14:creationId xmlns:p14="http://schemas.microsoft.com/office/powerpoint/2010/main" val="5215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a:t>
            </a:fld>
            <a:endParaRPr lang="en-US" dirty="0"/>
          </a:p>
        </p:txBody>
      </p:sp>
    </p:spTree>
    <p:extLst>
      <p:ext uri="{BB962C8B-B14F-4D97-AF65-F5344CB8AC3E}">
        <p14:creationId xmlns:p14="http://schemas.microsoft.com/office/powerpoint/2010/main" val="137500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21</a:t>
            </a:fld>
            <a:endParaRPr lang="en-US" dirty="0"/>
          </a:p>
        </p:txBody>
      </p:sp>
    </p:spTree>
    <p:extLst>
      <p:ext uri="{BB962C8B-B14F-4D97-AF65-F5344CB8AC3E}">
        <p14:creationId xmlns:p14="http://schemas.microsoft.com/office/powerpoint/2010/main" val="216379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22</a:t>
            </a:fld>
            <a:endParaRPr lang="en-US" dirty="0"/>
          </a:p>
        </p:txBody>
      </p:sp>
    </p:spTree>
    <p:extLst>
      <p:ext uri="{BB962C8B-B14F-4D97-AF65-F5344CB8AC3E}">
        <p14:creationId xmlns:p14="http://schemas.microsoft.com/office/powerpoint/2010/main" val="228612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23</a:t>
            </a:fld>
            <a:endParaRPr lang="en-US" dirty="0"/>
          </a:p>
        </p:txBody>
      </p:sp>
    </p:spTree>
    <p:extLst>
      <p:ext uri="{BB962C8B-B14F-4D97-AF65-F5344CB8AC3E}">
        <p14:creationId xmlns:p14="http://schemas.microsoft.com/office/powerpoint/2010/main" val="264246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24</a:t>
            </a:fld>
            <a:endParaRPr lang="en-US" dirty="0"/>
          </a:p>
        </p:txBody>
      </p:sp>
    </p:spTree>
    <p:extLst>
      <p:ext uri="{BB962C8B-B14F-4D97-AF65-F5344CB8AC3E}">
        <p14:creationId xmlns:p14="http://schemas.microsoft.com/office/powerpoint/2010/main" val="182392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25</a:t>
            </a:fld>
            <a:endParaRPr lang="en-US" dirty="0"/>
          </a:p>
        </p:txBody>
      </p:sp>
    </p:spTree>
    <p:extLst>
      <p:ext uri="{BB962C8B-B14F-4D97-AF65-F5344CB8AC3E}">
        <p14:creationId xmlns:p14="http://schemas.microsoft.com/office/powerpoint/2010/main" val="301849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26</a:t>
            </a:fld>
            <a:endParaRPr lang="en-US" dirty="0"/>
          </a:p>
        </p:txBody>
      </p:sp>
    </p:spTree>
    <p:extLst>
      <p:ext uri="{BB962C8B-B14F-4D97-AF65-F5344CB8AC3E}">
        <p14:creationId xmlns:p14="http://schemas.microsoft.com/office/powerpoint/2010/main" val="170059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27</a:t>
            </a:fld>
            <a:endParaRPr lang="en-US" dirty="0"/>
          </a:p>
        </p:txBody>
      </p:sp>
    </p:spTree>
    <p:extLst>
      <p:ext uri="{BB962C8B-B14F-4D97-AF65-F5344CB8AC3E}">
        <p14:creationId xmlns:p14="http://schemas.microsoft.com/office/powerpoint/2010/main" val="86946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28</a:t>
            </a:fld>
            <a:endParaRPr lang="en-US" dirty="0"/>
          </a:p>
        </p:txBody>
      </p:sp>
    </p:spTree>
    <p:extLst>
      <p:ext uri="{BB962C8B-B14F-4D97-AF65-F5344CB8AC3E}">
        <p14:creationId xmlns:p14="http://schemas.microsoft.com/office/powerpoint/2010/main" val="1603383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29</a:t>
            </a:fld>
            <a:endParaRPr lang="en-US" dirty="0"/>
          </a:p>
        </p:txBody>
      </p:sp>
    </p:spTree>
    <p:extLst>
      <p:ext uri="{BB962C8B-B14F-4D97-AF65-F5344CB8AC3E}">
        <p14:creationId xmlns:p14="http://schemas.microsoft.com/office/powerpoint/2010/main" val="1213223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30</a:t>
            </a:fld>
            <a:endParaRPr lang="en-US" dirty="0"/>
          </a:p>
        </p:txBody>
      </p:sp>
    </p:spTree>
    <p:extLst>
      <p:ext uri="{BB962C8B-B14F-4D97-AF65-F5344CB8AC3E}">
        <p14:creationId xmlns:p14="http://schemas.microsoft.com/office/powerpoint/2010/main" val="234838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a:t>
            </a:fld>
            <a:endParaRPr lang="en-US" dirty="0"/>
          </a:p>
        </p:txBody>
      </p:sp>
    </p:spTree>
    <p:extLst>
      <p:ext uri="{BB962C8B-B14F-4D97-AF65-F5344CB8AC3E}">
        <p14:creationId xmlns:p14="http://schemas.microsoft.com/office/powerpoint/2010/main" val="2197265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32</a:t>
            </a:fld>
            <a:endParaRPr lang="en-US" dirty="0"/>
          </a:p>
        </p:txBody>
      </p:sp>
    </p:spTree>
    <p:extLst>
      <p:ext uri="{BB962C8B-B14F-4D97-AF65-F5344CB8AC3E}">
        <p14:creationId xmlns:p14="http://schemas.microsoft.com/office/powerpoint/2010/main" val="14074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4</a:t>
            </a:fld>
            <a:endParaRPr lang="en-US" dirty="0"/>
          </a:p>
        </p:txBody>
      </p:sp>
    </p:spTree>
    <p:extLst>
      <p:ext uri="{BB962C8B-B14F-4D97-AF65-F5344CB8AC3E}">
        <p14:creationId xmlns:p14="http://schemas.microsoft.com/office/powerpoint/2010/main" val="218212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5</a:t>
            </a:fld>
            <a:endParaRPr lang="en-US" dirty="0"/>
          </a:p>
        </p:txBody>
      </p:sp>
    </p:spTree>
    <p:extLst>
      <p:ext uri="{BB962C8B-B14F-4D97-AF65-F5344CB8AC3E}">
        <p14:creationId xmlns:p14="http://schemas.microsoft.com/office/powerpoint/2010/main" val="172325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6</a:t>
            </a:fld>
            <a:endParaRPr lang="en-US" dirty="0"/>
          </a:p>
        </p:txBody>
      </p:sp>
    </p:spTree>
    <p:extLst>
      <p:ext uri="{BB962C8B-B14F-4D97-AF65-F5344CB8AC3E}">
        <p14:creationId xmlns:p14="http://schemas.microsoft.com/office/powerpoint/2010/main" val="338814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7</a:t>
            </a:fld>
            <a:endParaRPr lang="en-US" dirty="0"/>
          </a:p>
        </p:txBody>
      </p:sp>
    </p:spTree>
    <p:extLst>
      <p:ext uri="{BB962C8B-B14F-4D97-AF65-F5344CB8AC3E}">
        <p14:creationId xmlns:p14="http://schemas.microsoft.com/office/powerpoint/2010/main" val="1365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8</a:t>
            </a:fld>
            <a:endParaRPr lang="en-US" dirty="0"/>
          </a:p>
        </p:txBody>
      </p:sp>
    </p:spTree>
    <p:extLst>
      <p:ext uri="{BB962C8B-B14F-4D97-AF65-F5344CB8AC3E}">
        <p14:creationId xmlns:p14="http://schemas.microsoft.com/office/powerpoint/2010/main" val="62537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9</a:t>
            </a:fld>
            <a:endParaRPr lang="en-US" dirty="0"/>
          </a:p>
        </p:txBody>
      </p:sp>
    </p:spTree>
    <p:extLst>
      <p:ext uri="{BB962C8B-B14F-4D97-AF65-F5344CB8AC3E}">
        <p14:creationId xmlns:p14="http://schemas.microsoft.com/office/powerpoint/2010/main" val="282814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174360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7599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43577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97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9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2BA0548B-7E5E-44EA-90FA-68A82EBDADE1}" type="datetimeFigureOut">
              <a:rPr lang="en-US" smtClean="0"/>
              <a:t>6/5/2023</a:t>
            </a:fld>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7170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BA0548B-7E5E-44EA-90FA-68A82EBDADE1}" type="datetimeFigureOut">
              <a:rPr lang="en-US" smtClean="0"/>
              <a:t>6/5/2023</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B167CF1-762D-4EF7-970E-A7844CC3CF49}" type="slidenum">
              <a:rPr lang="en-US" smtClean="0"/>
              <a:t>‹#›</a:t>
            </a:fld>
            <a:endParaRPr lang="en-US" dirty="0"/>
          </a:p>
        </p:txBody>
      </p:sp>
    </p:spTree>
    <p:extLst>
      <p:ext uri="{BB962C8B-B14F-4D97-AF65-F5344CB8AC3E}">
        <p14:creationId xmlns:p14="http://schemas.microsoft.com/office/powerpoint/2010/main" val="204813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81_89FA884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2_C02895DA.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3_FCE2054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8C_561C6C0D.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D_ED9A07DC.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fdlrs.org/parent-services/special-ed-connection" TargetMode="External"/><Relationship Id="rId5" Type="http://schemas.openxmlformats.org/officeDocument/2006/relationships/hyperlink" Target="https://sites.ed.gov/idea/" TargetMode="External"/><Relationship Id="rId4" Type="http://schemas.openxmlformats.org/officeDocument/2006/relationships/hyperlink" Target="http://www.fldoe.org/core/fileparse.php/7567/urlt/1BTOC.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pxfuel.com/en/free-photo-qskha"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190_9E0B2745.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pixabay.com/illustrations/priority-goal-plan-importance-4297708/" TargetMode="Externa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microsoft.com/office/2018/10/relationships/comments" Target="../comments/modernComment_188_B9B4FDAF.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maxpixel.net/Success-Learn-Coaching-Skills-Training-Team-Hands-486403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disabilityrightsflorida.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9C_6D92342C.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12711B7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9_0.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freepngimg.com/png/95038-question-yellow-tag-facial-expression-cartoon"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99_59D6AD3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8AA-AD3D-9554-998D-E317A16FF5B3}"/>
              </a:ext>
            </a:extLst>
          </p:cNvPr>
          <p:cNvSpPr>
            <a:spLocks noGrp="1"/>
          </p:cNvSpPr>
          <p:nvPr>
            <p:ph type="ctrTitle"/>
          </p:nvPr>
        </p:nvSpPr>
        <p:spPr>
          <a:xfrm>
            <a:off x="6519968" y="5654032"/>
            <a:ext cx="4246845" cy="1588979"/>
          </a:xfrm>
        </p:spPr>
        <p:txBody>
          <a:bodyPr>
            <a:noAutofit/>
          </a:bodyPr>
          <a:lstStyle/>
          <a:p>
            <a:br>
              <a:rPr lang="en-US" sz="4400" b="1" dirty="0"/>
            </a:br>
            <a:br>
              <a:rPr lang="en-US" sz="4400" b="1" dirty="0"/>
            </a:br>
            <a:r>
              <a:rPr lang="en-US" sz="4100" b="1" dirty="0"/>
              <a:t>Planning for Your Child's Future: </a:t>
            </a:r>
            <a:br>
              <a:rPr lang="en-US" sz="4100" b="1" dirty="0"/>
            </a:br>
            <a:r>
              <a:rPr lang="en-US" sz="4100" b="1" dirty="0"/>
              <a:t>Key Strategies for Effective Collaboration on the IEP Team</a:t>
            </a:r>
            <a:br>
              <a:rPr lang="es-ES" sz="4100" dirty="0"/>
            </a:br>
            <a:r>
              <a:rPr lang="es-ES" sz="4000" dirty="0"/>
              <a:t>
</a:t>
            </a:r>
            <a:br>
              <a:rPr lang="en-US" sz="4000" dirty="0">
                <a:effectLst/>
              </a:rPr>
            </a:br>
            <a:endParaRPr lang="en-US" sz="4000" dirty="0"/>
          </a:p>
        </p:txBody>
      </p:sp>
      <p:sp>
        <p:nvSpPr>
          <p:cNvPr id="3" name="Subtitle 2">
            <a:extLst>
              <a:ext uri="{FF2B5EF4-FFF2-40B4-BE49-F238E27FC236}">
                <a16:creationId xmlns:a16="http://schemas.microsoft.com/office/drawing/2014/main" id="{6F7A44EB-2CBE-C923-CCD4-37B29275BBC1}"/>
              </a:ext>
            </a:extLst>
          </p:cNvPr>
          <p:cNvSpPr>
            <a:spLocks noGrp="1"/>
          </p:cNvSpPr>
          <p:nvPr>
            <p:ph type="subTitle" idx="1"/>
          </p:nvPr>
        </p:nvSpPr>
        <p:spPr>
          <a:xfrm>
            <a:off x="6519968" y="5509547"/>
            <a:ext cx="4337540" cy="2696906"/>
          </a:xfrm>
        </p:spPr>
        <p:txBody>
          <a:bodyPr>
            <a:noAutofit/>
          </a:bodyPr>
          <a:lstStyle/>
          <a:p>
            <a:r>
              <a:rPr lang="es-PR" dirty="0"/>
              <a:t>Daysi Ortiz</a:t>
            </a:r>
          </a:p>
          <a:p>
            <a:r>
              <a:rPr lang="es-PR" sz="2400" dirty="0" err="1"/>
              <a:t>Family</a:t>
            </a:r>
            <a:r>
              <a:rPr lang="es-PR" sz="2400" dirty="0"/>
              <a:t> Café 2023</a:t>
            </a:r>
          </a:p>
        </p:txBody>
      </p:sp>
    </p:spTree>
    <p:extLst>
      <p:ext uri="{BB962C8B-B14F-4D97-AF65-F5344CB8AC3E}">
        <p14:creationId xmlns:p14="http://schemas.microsoft.com/office/powerpoint/2010/main" val="3105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a:xfrm>
            <a:off x="723849" y="463979"/>
            <a:ext cx="10515600" cy="908783"/>
          </a:xfrm>
        </p:spPr>
        <p:txBody>
          <a:bodyPr>
            <a:normAutofit fontScale="90000"/>
          </a:bodyPr>
          <a:lstStyle/>
          <a:p>
            <a:r>
              <a:rPr lang="en-US" dirty="0"/>
              <a:t>IEP and Parents 2/3
</a:t>
            </a:r>
          </a:p>
        </p:txBody>
      </p:sp>
      <p:sp>
        <p:nvSpPr>
          <p:cNvPr id="4" name="Content Placeholder 2">
            <a:extLst>
              <a:ext uri="{FF2B5EF4-FFF2-40B4-BE49-F238E27FC236}">
                <a16:creationId xmlns:a16="http://schemas.microsoft.com/office/drawing/2014/main" id="{87EB82CC-7F0B-AC7A-0F0B-4401EE6DBE4D}"/>
              </a:ext>
            </a:extLst>
          </p:cNvPr>
          <p:cNvSpPr>
            <a:spLocks noGrp="1"/>
          </p:cNvSpPr>
          <p:nvPr>
            <p:ph idx="1"/>
          </p:nvPr>
        </p:nvSpPr>
        <p:spPr>
          <a:xfrm>
            <a:off x="609499" y="1723308"/>
            <a:ext cx="10744301" cy="3524967"/>
          </a:xfrm>
        </p:spPr>
        <p:txBody>
          <a:bodyPr/>
          <a:lstStyle/>
          <a:p>
            <a:pPr marL="0" marR="0">
              <a:lnSpc>
                <a:spcPct val="107000"/>
              </a:lnSpc>
              <a:spcBef>
                <a:spcPts val="0"/>
              </a:spcBef>
              <a:spcAft>
                <a:spcPts val="800"/>
              </a:spcAft>
            </a:pPr>
            <a:r>
              <a:rPr lang="en-US" kern="100" dirty="0"/>
              <a:t>The IEP is developed by a team of people collaborating at an IEP meeting. 
During this meeting, the team assesses the student's needs and skills by discussing and analyzing their assessment and test reports and history.
Based on that information, the IEP team also determines the specific services and support required for the student to make educational progress.
As a valued member of the IEP team, your role as a parent or caregiver is crucial as you are your child's expert and voice. </a:t>
            </a:r>
            <a:endParaRPr lang="en-US" sz="2400" kern="100" dirty="0">
              <a:effectLst/>
            </a:endParaRPr>
          </a:p>
        </p:txBody>
      </p:sp>
    </p:spTree>
    <p:extLst>
      <p:ext uri="{BB962C8B-B14F-4D97-AF65-F5344CB8AC3E}">
        <p14:creationId xmlns:p14="http://schemas.microsoft.com/office/powerpoint/2010/main" val="39198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p:txBody>
          <a:bodyPr>
            <a:normAutofit fontScale="90000"/>
          </a:bodyPr>
          <a:lstStyle/>
          <a:p>
            <a:r>
              <a:rPr lang="en-US" dirty="0"/>
              <a:t>IEP and Parents 3/3
</a:t>
            </a:r>
          </a:p>
        </p:txBody>
      </p:sp>
      <p:sp>
        <p:nvSpPr>
          <p:cNvPr id="4" name="Content Placeholder 2">
            <a:extLst>
              <a:ext uri="{FF2B5EF4-FFF2-40B4-BE49-F238E27FC236}">
                <a16:creationId xmlns:a16="http://schemas.microsoft.com/office/drawing/2014/main" id="{87EB82CC-7F0B-AC7A-0F0B-4401EE6DBE4D}"/>
              </a:ext>
            </a:extLst>
          </p:cNvPr>
          <p:cNvSpPr>
            <a:spLocks noGrp="1"/>
          </p:cNvSpPr>
          <p:nvPr>
            <p:ph idx="1"/>
          </p:nvPr>
        </p:nvSpPr>
        <p:spPr>
          <a:xfrm>
            <a:off x="133350" y="1580432"/>
            <a:ext cx="11687175" cy="4912443"/>
          </a:xfrm>
        </p:spPr>
        <p:txBody>
          <a:bodyPr/>
          <a:lstStyle/>
          <a:p>
            <a:pPr marL="0" indent="0">
              <a:buNone/>
            </a:pPr>
            <a:r>
              <a:rPr lang="en-US" dirty="0"/>
              <a:t>It's Key - </a:t>
            </a:r>
            <a:r>
              <a:rPr lang="en-US" b="1" dirty="0"/>
              <a:t>Recognize that the IEP Process Could Be Intimidating  </a:t>
            </a:r>
            <a:br>
              <a:rPr lang="en-US" dirty="0"/>
            </a:br>
            <a:endParaRPr lang="en-US" dirty="0"/>
          </a:p>
          <a:p>
            <a:r>
              <a:rPr lang="en-US" dirty="0"/>
              <a:t>Parents worry because their disagreement, in most cases, does not override an IEP Team decision.
They may feel helpless trying to persuade the team to approve their suggestions as parents.
If no agreement can be reached, parents must rely on procedural safeguards such as state-facilitated IEPs, alternative mediation resolutions, resolutions, grievances or due process – which can be very complicated and costly.  </a:t>
            </a:r>
          </a:p>
        </p:txBody>
      </p:sp>
    </p:spTree>
    <p:extLst>
      <p:ext uri="{BB962C8B-B14F-4D97-AF65-F5344CB8AC3E}">
        <p14:creationId xmlns:p14="http://schemas.microsoft.com/office/powerpoint/2010/main" val="137722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7D1-B3D3-5FE8-5AEF-BCAB91635460}"/>
              </a:ext>
            </a:extLst>
          </p:cNvPr>
          <p:cNvSpPr>
            <a:spLocks noGrp="1"/>
          </p:cNvSpPr>
          <p:nvPr>
            <p:ph type="title"/>
          </p:nvPr>
        </p:nvSpPr>
        <p:spPr/>
        <p:txBody>
          <a:bodyPr>
            <a:noAutofit/>
          </a:bodyPr>
          <a:lstStyle/>
          <a:p>
            <a:r>
              <a:rPr lang="en-US" dirty="0"/>
              <a:t>What is Collaboration?
</a:t>
            </a:r>
          </a:p>
        </p:txBody>
      </p:sp>
      <p:sp>
        <p:nvSpPr>
          <p:cNvPr id="3" name="Content Placeholder 2">
            <a:extLst>
              <a:ext uri="{FF2B5EF4-FFF2-40B4-BE49-F238E27FC236}">
                <a16:creationId xmlns:a16="http://schemas.microsoft.com/office/drawing/2014/main" id="{B05850F9-CA7A-ACC7-5A50-2CEB5081E191}"/>
              </a:ext>
            </a:extLst>
          </p:cNvPr>
          <p:cNvSpPr>
            <a:spLocks noGrp="1"/>
          </p:cNvSpPr>
          <p:nvPr>
            <p:ph idx="1"/>
          </p:nvPr>
        </p:nvSpPr>
        <p:spPr>
          <a:xfrm>
            <a:off x="580400" y="2180364"/>
            <a:ext cx="6563350" cy="2136515"/>
          </a:xfrm>
        </p:spPr>
        <p:txBody>
          <a:bodyPr/>
          <a:lstStyle/>
          <a:p>
            <a:pPr marL="0" indent="0">
              <a:buNone/>
            </a:pPr>
            <a:r>
              <a:rPr lang="en-US" dirty="0">
                <a:solidFill>
                  <a:srgbClr val="4D5156"/>
                </a:solidFill>
                <a:latin typeface="arial" panose="020B0604020202020204" pitchFamily="34" charset="0"/>
              </a:rPr>
              <a:t>Collaboration is the process of two or more people, entities, or organizations working together to complete a task or achieve a goal. Collaboration is similar to cooperation. 
</a:t>
            </a:r>
            <a:endParaRPr lang="en-US" dirty="0"/>
          </a:p>
        </p:txBody>
      </p:sp>
      <p:pic>
        <p:nvPicPr>
          <p:cNvPr id="5" name="Picture 4" descr="A table with chairs, books and laptops&#10;">
            <a:extLst>
              <a:ext uri="{FF2B5EF4-FFF2-40B4-BE49-F238E27FC236}">
                <a16:creationId xmlns:a16="http://schemas.microsoft.com/office/drawing/2014/main" id="{46A1933B-EA62-1E63-71EF-165B3E101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034" y="4163310"/>
            <a:ext cx="3204772" cy="2136515"/>
          </a:xfrm>
          <a:prstGeom prst="rect">
            <a:avLst/>
          </a:prstGeom>
        </p:spPr>
      </p:pic>
    </p:spTree>
    <p:extLst>
      <p:ext uri="{BB962C8B-B14F-4D97-AF65-F5344CB8AC3E}">
        <p14:creationId xmlns:p14="http://schemas.microsoft.com/office/powerpoint/2010/main" val="140668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7418DD5-F2E2-10E3-1781-B15BE3B2493B}"/>
              </a:ext>
            </a:extLst>
          </p:cNvPr>
          <p:cNvSpPr txBox="1">
            <a:spLocks noGrp="1" noChangeArrowheads="1"/>
          </p:cNvSpPr>
          <p:nvPr>
            <p:ph type="title"/>
          </p:nvPr>
        </p:nvSpPr>
        <p:spPr>
          <a:xfrm>
            <a:off x="533400" y="577660"/>
            <a:ext cx="10515600" cy="908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ltLang="en-US" dirty="0"/>
              <a:t>Collaboration with the IEP team
</a:t>
            </a:r>
            <a:endParaRPr lang="es-PR" altLang="en-US" dirty="0"/>
          </a:p>
        </p:txBody>
      </p:sp>
      <p:sp>
        <p:nvSpPr>
          <p:cNvPr id="3" name="Content Placeholder 2">
            <a:extLst>
              <a:ext uri="{FF2B5EF4-FFF2-40B4-BE49-F238E27FC236}">
                <a16:creationId xmlns:a16="http://schemas.microsoft.com/office/drawing/2014/main" id="{1955F651-5F56-FBCC-48AD-B0CFF7179E72}"/>
              </a:ext>
            </a:extLst>
          </p:cNvPr>
          <p:cNvSpPr>
            <a:spLocks noGrp="1"/>
          </p:cNvSpPr>
          <p:nvPr>
            <p:ph idx="1"/>
          </p:nvPr>
        </p:nvSpPr>
        <p:spPr>
          <a:xfrm>
            <a:off x="304800" y="1496511"/>
            <a:ext cx="11525250" cy="5152482"/>
          </a:xfrm>
        </p:spPr>
        <p:txBody>
          <a:bodyPr/>
          <a:lstStyle/>
          <a:p>
            <a:pPr marL="0" indent="0">
              <a:lnSpc>
                <a:spcPct val="90000"/>
              </a:lnSpc>
              <a:buNone/>
            </a:pPr>
            <a:r>
              <a:rPr lang="en-US" altLang="en-US" dirty="0"/>
              <a:t>It's Key – </a:t>
            </a:r>
            <a:r>
              <a:rPr lang="en-US" altLang="en-US" b="1" dirty="0"/>
              <a:t>Be a member who actively and effectively collaborates</a:t>
            </a:r>
            <a:br>
              <a:rPr lang="en-US" altLang="en-US" dirty="0"/>
            </a:br>
            <a:endParaRPr lang="en-US" altLang="en-US" dirty="0"/>
          </a:p>
          <a:p>
            <a:pPr>
              <a:lnSpc>
                <a:spcPct val="90000"/>
              </a:lnSpc>
            </a:pPr>
            <a:r>
              <a:rPr lang="en-US" altLang="en-US" dirty="0"/>
              <a:t>Don't be afraid to ask questions about your child's education
When you ask questions, also pause to listen to the answer.
Do not attack the other person's position when disagreeing; try to understand what your child's IEP means.
Don’t impose your opinion; engage in a collaborative conversation.
Don't defend your ideas blindly; invite constructive criticism, and listen to the advice of other experts. 
Ask questions to clarify your concerns using "</a:t>
            </a:r>
            <a:r>
              <a:rPr lang="en-US" altLang="en-US" dirty="0" err="1"/>
              <a:t>Wh</a:t>
            </a:r>
            <a:r>
              <a:rPr lang="en-US" altLang="en-US" dirty="0"/>
              <a:t>-questions":</a:t>
            </a:r>
          </a:p>
          <a:p>
            <a:pPr lvl="1">
              <a:lnSpc>
                <a:spcPct val="90000"/>
              </a:lnSpc>
            </a:pPr>
            <a:r>
              <a:rPr lang="en-US" altLang="en-US" dirty="0"/>
              <a:t>These questions start with: what, when, where, who, which, why, or how.</a:t>
            </a:r>
            <a:endParaRPr lang="en-US" dirty="0"/>
          </a:p>
        </p:txBody>
      </p:sp>
    </p:spTree>
    <p:extLst>
      <p:ext uri="{BB962C8B-B14F-4D97-AF65-F5344CB8AC3E}">
        <p14:creationId xmlns:p14="http://schemas.microsoft.com/office/powerpoint/2010/main" val="421125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C7C17C-701D-DAC3-EA68-4A0CF9A522F7}"/>
              </a:ext>
            </a:extLst>
          </p:cNvPr>
          <p:cNvSpPr txBox="1">
            <a:spLocks noGrp="1" noChangeArrowheads="1"/>
          </p:cNvSpPr>
          <p:nvPr>
            <p:ph type="title" idx="4294967295"/>
          </p:nvPr>
        </p:nvSpPr>
        <p:spPr>
          <a:xfrm>
            <a:off x="484846" y="465860"/>
            <a:ext cx="8945997"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Familiarize yourself with the chain of command 1/3
</a:t>
            </a:r>
          </a:p>
        </p:txBody>
      </p:sp>
      <p:sp>
        <p:nvSpPr>
          <p:cNvPr id="2" name="TextBox 1">
            <a:extLst>
              <a:ext uri="{FF2B5EF4-FFF2-40B4-BE49-F238E27FC236}">
                <a16:creationId xmlns:a16="http://schemas.microsoft.com/office/drawing/2014/main" id="{203BAA02-7C55-3255-1C23-53F680EC1BB0}"/>
              </a:ext>
            </a:extLst>
          </p:cNvPr>
          <p:cNvSpPr txBox="1"/>
          <p:nvPr/>
        </p:nvSpPr>
        <p:spPr>
          <a:xfrm>
            <a:off x="905827" y="1456460"/>
            <a:ext cx="8723947" cy="1123769"/>
          </a:xfrm>
          <a:prstGeom prst="rect">
            <a:avLst/>
          </a:prstGeom>
          <a:noFill/>
        </p:spPr>
        <p:txBody>
          <a:bodyPr wrap="square" rtlCol="0">
            <a:spAutoFit/>
          </a:bodyPr>
          <a:lstStyle/>
          <a:p>
            <a:pPr lvl="0">
              <a:lnSpc>
                <a:spcPct val="110000"/>
              </a:lnSpc>
              <a:spcBef>
                <a:spcPts val="1000"/>
              </a:spcBef>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It's Key: </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Knowing who to communicate with </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DC392DF8-CB70-FA98-4601-C6F012F75E25}"/>
              </a:ext>
            </a:extLst>
          </p:cNvPr>
          <p:cNvSpPr>
            <a:spLocks noGrp="1"/>
          </p:cNvSpPr>
          <p:nvPr>
            <p:ph idx="1"/>
          </p:nvPr>
        </p:nvSpPr>
        <p:spPr>
          <a:xfrm>
            <a:off x="300038" y="2020625"/>
            <a:ext cx="10772775" cy="4837375"/>
          </a:xfrm>
        </p:spPr>
        <p:txBody>
          <a:bodyPr/>
          <a:lstStyle/>
          <a:p>
            <a:pPr marL="0" lvl="0" indent="0">
              <a:buNone/>
            </a:pPr>
            <a:r>
              <a:rPr lang="en-US" b="1" dirty="0"/>
              <a:t>Teacher
</a:t>
            </a:r>
            <a:r>
              <a:rPr lang="en-US" dirty="0"/>
              <a:t>It should be your first line of communication 
Be sure to document your communication with him or her in writing</a:t>
            </a:r>
            <a:r>
              <a:rPr lang="en-US" b="1" dirty="0"/>
              <a:t>
Principal or Head of School (Dean)
</a:t>
            </a:r>
            <a:r>
              <a:rPr lang="en-US" dirty="0"/>
              <a:t>The principal is the person who is responsible for each student who attends his school.  </a:t>
            </a:r>
            <a:r>
              <a:rPr lang="en-US" dirty="0" err="1"/>
              <a:t>He/She</a:t>
            </a:r>
            <a:r>
              <a:rPr lang="en-US" dirty="0"/>
              <a:t> is responsible for hiring and firing teachers and ultimately responsible for the success and/or failures of his/her school.   
Ask for help from your school principal if you can't successfully resolve your concerns after talking with your child's teacher.</a:t>
            </a:r>
            <a:r>
              <a:rPr lang="en-US" b="1" dirty="0"/>
              <a:t>
</a:t>
            </a:r>
            <a:endParaRPr lang="en-US" dirty="0"/>
          </a:p>
        </p:txBody>
      </p:sp>
      <p:pic>
        <p:nvPicPr>
          <p:cNvPr id="3" name="Picture 2" descr="A school building with a flag on top">
            <a:extLst>
              <a:ext uri="{FF2B5EF4-FFF2-40B4-BE49-F238E27FC236}">
                <a16:creationId xmlns:a16="http://schemas.microsoft.com/office/drawing/2014/main" id="{491D9964-84BC-3722-F132-E7A5349D6C16}"/>
              </a:ext>
            </a:extLst>
          </p:cNvPr>
          <p:cNvPicPr>
            <a:picLocks noChangeAspect="1"/>
          </p:cNvPicPr>
          <p:nvPr/>
        </p:nvPicPr>
        <p:blipFill>
          <a:blip r:embed="rId3"/>
          <a:stretch>
            <a:fillRect/>
          </a:stretch>
        </p:blipFill>
        <p:spPr>
          <a:xfrm>
            <a:off x="9978670" y="1365354"/>
            <a:ext cx="1913292" cy="1585442"/>
          </a:xfrm>
          <a:prstGeom prst="rect">
            <a:avLst/>
          </a:prstGeom>
        </p:spPr>
      </p:pic>
    </p:spTree>
    <p:extLst>
      <p:ext uri="{BB962C8B-B14F-4D97-AF65-F5344CB8AC3E}">
        <p14:creationId xmlns:p14="http://schemas.microsoft.com/office/powerpoint/2010/main" val="149144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2BADE7-356B-6C42-07A6-DAC989FA9809}"/>
              </a:ext>
            </a:extLst>
          </p:cNvPr>
          <p:cNvSpPr txBox="1">
            <a:spLocks noGrp="1" noChangeArrowheads="1"/>
          </p:cNvSpPr>
          <p:nvPr>
            <p:ph type="title"/>
          </p:nvPr>
        </p:nvSpPr>
        <p:spPr>
          <a:xfrm>
            <a:off x="485775" y="501976"/>
            <a:ext cx="11220450" cy="908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ltLang="en-US" dirty="0"/>
              <a:t>Familiarize yourself with the chain of command 2/3
</a:t>
            </a:r>
          </a:p>
        </p:txBody>
      </p:sp>
      <p:sp>
        <p:nvSpPr>
          <p:cNvPr id="3" name="Content Placeholder 2">
            <a:extLst>
              <a:ext uri="{FF2B5EF4-FFF2-40B4-BE49-F238E27FC236}">
                <a16:creationId xmlns:a16="http://schemas.microsoft.com/office/drawing/2014/main" id="{8DADBD7B-0F91-BF67-5614-7C584EA05918}"/>
              </a:ext>
            </a:extLst>
          </p:cNvPr>
          <p:cNvSpPr>
            <a:spLocks noGrp="1"/>
          </p:cNvSpPr>
          <p:nvPr>
            <p:ph idx="1"/>
          </p:nvPr>
        </p:nvSpPr>
        <p:spPr>
          <a:xfrm>
            <a:off x="838200" y="1645871"/>
            <a:ext cx="10515600" cy="4515086"/>
          </a:xfrm>
        </p:spPr>
        <p:txBody>
          <a:bodyPr/>
          <a:lstStyle/>
          <a:p>
            <a:pPr marL="0" indent="0">
              <a:buNone/>
            </a:pPr>
            <a:r>
              <a:rPr lang="en-US" b="1" dirty="0"/>
              <a:t>Exceptional Special Education (ESE) Personnel Specialist 
</a:t>
            </a:r>
            <a:r>
              <a:rPr lang="en-US" dirty="0"/>
              <a:t>If you need to schedule an IEP meeting, eligibility meeting, or request for additional services, your school's personnel specialist usually handles this by bringing the IEP team together for a meeting. </a:t>
            </a:r>
            <a:r>
              <a:rPr lang="en-US" b="1" dirty="0"/>
              <a:t>
ESE Supervisor 
</a:t>
            </a:r>
            <a:r>
              <a:rPr lang="en-US" dirty="0"/>
              <a:t>The ESE Supervisor provides the leadership skills in coordinating special education programs to ensure the provision of appropriate educational opportunities for students.</a:t>
            </a:r>
            <a:r>
              <a:rPr lang="en-US" b="1" dirty="0"/>
              <a:t>
</a:t>
            </a:r>
            <a:endParaRPr lang="en-US" dirty="0"/>
          </a:p>
        </p:txBody>
      </p:sp>
    </p:spTree>
    <p:extLst>
      <p:ext uri="{BB962C8B-B14F-4D97-AF65-F5344CB8AC3E}">
        <p14:creationId xmlns:p14="http://schemas.microsoft.com/office/powerpoint/2010/main" val="231489748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15C035-10EF-D1E6-CA80-4EB09BE37438}"/>
              </a:ext>
            </a:extLst>
          </p:cNvPr>
          <p:cNvSpPr txBox="1">
            <a:spLocks noGrp="1" noChangeArrowheads="1"/>
          </p:cNvSpPr>
          <p:nvPr>
            <p:ph type="title" idx="4294967295"/>
          </p:nvPr>
        </p:nvSpPr>
        <p:spPr>
          <a:xfrm>
            <a:off x="370999" y="395104"/>
            <a:ext cx="11450002"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Familiarize yourself with the chain of command 3/3
</a:t>
            </a:r>
          </a:p>
        </p:txBody>
      </p:sp>
      <p:sp>
        <p:nvSpPr>
          <p:cNvPr id="3" name="Content Placeholder 2">
            <a:extLst>
              <a:ext uri="{FF2B5EF4-FFF2-40B4-BE49-F238E27FC236}">
                <a16:creationId xmlns:a16="http://schemas.microsoft.com/office/drawing/2014/main" id="{9E8D4B98-D544-20DB-119B-1E8D09DD03D0}"/>
              </a:ext>
            </a:extLst>
          </p:cNvPr>
          <p:cNvSpPr>
            <a:spLocks noGrp="1"/>
          </p:cNvSpPr>
          <p:nvPr>
            <p:ph idx="1"/>
          </p:nvPr>
        </p:nvSpPr>
        <p:spPr>
          <a:xfrm>
            <a:off x="838200" y="1818676"/>
            <a:ext cx="10515600" cy="4644220"/>
          </a:xfrm>
        </p:spPr>
        <p:txBody>
          <a:bodyPr/>
          <a:lstStyle/>
          <a:p>
            <a:pPr marL="0" lvl="0" indent="0">
              <a:buNone/>
            </a:pPr>
            <a:r>
              <a:rPr lang="en-US" b="1" dirty="0"/>
              <a:t>ESE Director 
</a:t>
            </a:r>
            <a:r>
              <a:rPr lang="en-US" dirty="0"/>
              <a:t>The ESE Director ensures the development and delivery of an appropriate education in the least restrictive environment to all students eligible for an exceptional education.  
ESE Directors generally report to the Assistant Superintendent of Curriculum and Instructional Services.    
They are typically assigned to oversee the work of Exceptional Student Education Supervisors, Exceptional Student Education specialists, and assigned exceptional student education support staff.</a:t>
            </a:r>
            <a:r>
              <a:rPr lang="en-US" b="1" dirty="0"/>
              <a:t>
</a:t>
            </a:r>
            <a:endParaRPr lang="en-US" dirty="0"/>
          </a:p>
        </p:txBody>
      </p:sp>
    </p:spTree>
    <p:extLst>
      <p:ext uri="{BB962C8B-B14F-4D97-AF65-F5344CB8AC3E}">
        <p14:creationId xmlns:p14="http://schemas.microsoft.com/office/powerpoint/2010/main" val="322388527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EC3B622-FE42-56A4-9093-7ACCD95CC45C}"/>
              </a:ext>
            </a:extLst>
          </p:cNvPr>
          <p:cNvSpPr txBox="1">
            <a:spLocks noGrp="1" noChangeArrowheads="1"/>
          </p:cNvSpPr>
          <p:nvPr>
            <p:ph type="title" idx="4294967295"/>
          </p:nvPr>
        </p:nvSpPr>
        <p:spPr>
          <a:xfrm>
            <a:off x="805571" y="493183"/>
            <a:ext cx="8236743" cy="873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Advocacy Involves . . . 
</a:t>
            </a:r>
          </a:p>
        </p:txBody>
      </p:sp>
      <p:sp>
        <p:nvSpPr>
          <p:cNvPr id="11" name="Content Placeholder 2">
            <a:extLst>
              <a:ext uri="{FF2B5EF4-FFF2-40B4-BE49-F238E27FC236}">
                <a16:creationId xmlns:a16="http://schemas.microsoft.com/office/drawing/2014/main" id="{25E9FADD-EDFB-277F-66C4-ABCAC9F628A9}"/>
              </a:ext>
            </a:extLst>
          </p:cNvPr>
          <p:cNvSpPr>
            <a:spLocks noGrp="1"/>
          </p:cNvSpPr>
          <p:nvPr>
            <p:ph idx="1"/>
          </p:nvPr>
        </p:nvSpPr>
        <p:spPr>
          <a:xfrm>
            <a:off x="912812" y="2825281"/>
            <a:ext cx="5382718" cy="4124975"/>
          </a:xfrm>
        </p:spPr>
        <p:txBody>
          <a:bodyPr/>
          <a:lstStyle/>
          <a:p>
            <a:pPr lvl="1">
              <a:lnSpc>
                <a:spcPct val="80000"/>
              </a:lnSpc>
              <a:buClr>
                <a:schemeClr val="tx1"/>
              </a:buClr>
              <a:buFontTx/>
              <a:buChar char="•"/>
            </a:pPr>
            <a:r>
              <a:rPr lang="en-US" altLang="en-US" sz="2400" dirty="0"/>
              <a:t>Be Organized</a:t>
            </a:r>
            <a:br>
              <a:rPr lang="en-US" altLang="en-US" sz="2400" dirty="0"/>
            </a:br>
            <a:r>
              <a:rPr lang="en-US" altLang="en-US" sz="2400" dirty="0"/>
              <a:t>
Be Prepared</a:t>
            </a:r>
            <a:br>
              <a:rPr lang="en-US" altLang="en-US" sz="2400" dirty="0"/>
            </a:br>
            <a:r>
              <a:rPr lang="en-US" altLang="en-US" sz="2400" dirty="0"/>
              <a:t>
Focus on the individual (in this case, your child)</a:t>
            </a:r>
            <a:br>
              <a:rPr lang="en-US" altLang="en-US" sz="2400" dirty="0"/>
            </a:br>
            <a:r>
              <a:rPr lang="en-US" altLang="en-US" sz="2400" dirty="0"/>
              <a:t>
Be clear and specific about concerns </a:t>
            </a:r>
            <a:br>
              <a:rPr lang="en-US" altLang="en-US" sz="2400" dirty="0"/>
            </a:br>
            <a:r>
              <a:rPr lang="en-US" altLang="en-US" sz="2400" dirty="0"/>
              <a:t>
Be an effective communicator</a:t>
            </a:r>
            <a:endParaRPr lang="en-US" sz="2400" dirty="0"/>
          </a:p>
        </p:txBody>
      </p:sp>
      <p:sp>
        <p:nvSpPr>
          <p:cNvPr id="12" name="Content Placeholder 4">
            <a:extLst>
              <a:ext uri="{FF2B5EF4-FFF2-40B4-BE49-F238E27FC236}">
                <a16:creationId xmlns:a16="http://schemas.microsoft.com/office/drawing/2014/main" id="{BB5B93BA-375F-1EF6-2677-B21C7E5DEA78}"/>
              </a:ext>
            </a:extLst>
          </p:cNvPr>
          <p:cNvSpPr txBox="1">
            <a:spLocks/>
          </p:cNvSpPr>
          <p:nvPr/>
        </p:nvSpPr>
        <p:spPr>
          <a:xfrm>
            <a:off x="5900736" y="3319751"/>
            <a:ext cx="5183188" cy="286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buClr>
                <a:schemeClr val="tx1"/>
              </a:buClr>
              <a:buFontTx/>
              <a:buChar char="•"/>
            </a:pPr>
            <a:r>
              <a:rPr lang="en-US" altLang="en-US" sz="2400" dirty="0"/>
              <a:t>Be focused on solving the problem</a:t>
            </a:r>
            <a:br>
              <a:rPr lang="en-US" altLang="en-US" sz="2400" dirty="0"/>
            </a:br>
            <a:r>
              <a:rPr lang="en-US" altLang="en-US" sz="2400" dirty="0"/>
              <a:t> 
Be willing to negotiate</a:t>
            </a:r>
            <a:br>
              <a:rPr lang="en-US" altLang="en-US" sz="2400" dirty="0"/>
            </a:br>
            <a:r>
              <a:rPr lang="en-US" altLang="en-US" sz="2400" dirty="0"/>
              <a:t> 
Know the rules</a:t>
            </a:r>
            <a:br>
              <a:rPr lang="en-US" altLang="en-US" sz="2400" dirty="0"/>
            </a:br>
            <a:r>
              <a:rPr lang="en-US" altLang="en-US" sz="2400" dirty="0"/>
              <a:t> 
Be confident and in control</a:t>
            </a:r>
            <a:endParaRPr lang="en-US" sz="2400" dirty="0"/>
          </a:p>
        </p:txBody>
      </p:sp>
      <p:sp>
        <p:nvSpPr>
          <p:cNvPr id="2" name="TextBox 1">
            <a:extLst>
              <a:ext uri="{FF2B5EF4-FFF2-40B4-BE49-F238E27FC236}">
                <a16:creationId xmlns:a16="http://schemas.microsoft.com/office/drawing/2014/main" id="{F1D25D29-2A22-2578-F81A-E7C03A947B09}"/>
              </a:ext>
            </a:extLst>
          </p:cNvPr>
          <p:cNvSpPr txBox="1"/>
          <p:nvPr/>
        </p:nvSpPr>
        <p:spPr>
          <a:xfrm>
            <a:off x="990599" y="2087544"/>
            <a:ext cx="9820275"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It's Key: </a:t>
            </a:r>
            <a:r>
              <a:rPr lang="en-US" sz="2800" b="1" dirty="0">
                <a:latin typeface="Tahoma" panose="020B0604030504040204" pitchFamily="34" charset="0"/>
                <a:ea typeface="Tahoma" panose="020B0604030504040204" pitchFamily="34" charset="0"/>
                <a:cs typeface="Tahoma" panose="020B0604030504040204" pitchFamily="34" charset="0"/>
              </a:rPr>
              <a:t>Understanding How to Advocate Effectively  </a:t>
            </a:r>
            <a:r>
              <a:rPr lang="en-US" sz="2800" dirty="0">
                <a:latin typeface="Tahoma" panose="020B0604030504040204" pitchFamily="34" charset="0"/>
                <a:ea typeface="Tahoma" panose="020B0604030504040204" pitchFamily="34" charset="0"/>
                <a:cs typeface="Tahoma" panose="020B0604030504040204" pitchFamily="34" charset="0"/>
              </a:rPr>
              <a:t>
</a:t>
            </a:r>
            <a:endParaRPr lang="es-PR"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F6CB31C-AFB2-B04C-3FF7-4ACF6895AEAE}"/>
              </a:ext>
            </a:extLst>
          </p:cNvPr>
          <p:cNvSpPr txBox="1"/>
          <p:nvPr/>
        </p:nvSpPr>
        <p:spPr>
          <a:xfrm>
            <a:off x="284205" y="1518196"/>
            <a:ext cx="12047838" cy="954107"/>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To advocate is to intercede, to speak on behalf of someone or something.
</a:t>
            </a:r>
          </a:p>
        </p:txBody>
      </p:sp>
    </p:spTree>
    <p:extLst>
      <p:ext uri="{BB962C8B-B14F-4D97-AF65-F5344CB8AC3E}">
        <p14:creationId xmlns:p14="http://schemas.microsoft.com/office/powerpoint/2010/main" val="424267091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08CA2B1-6CF3-DC9E-D63F-F80B21449804}"/>
              </a:ext>
            </a:extLst>
          </p:cNvPr>
          <p:cNvSpPr>
            <a:spLocks noGrp="1" noChangeArrowheads="1"/>
          </p:cNvSpPr>
          <p:nvPr>
            <p:ph type="title"/>
          </p:nvPr>
        </p:nvSpPr>
        <p:spPr>
          <a:xfrm>
            <a:off x="342900" y="440126"/>
            <a:ext cx="10515600" cy="908783"/>
          </a:xfrm>
        </p:spPr>
        <p:txBody>
          <a:bodyPr>
            <a:noAutofit/>
          </a:bodyPr>
          <a:lstStyle/>
          <a:p>
            <a:r>
              <a:rPr lang="en-US" altLang="en-US"/>
              <a:t>Get ready: Knowledge is Power! 1/4
</a:t>
            </a:r>
            <a:endParaRPr altLang="en-US" dirty="0"/>
          </a:p>
        </p:txBody>
      </p:sp>
      <p:sp>
        <p:nvSpPr>
          <p:cNvPr id="5" name="Rectangle 3">
            <a:extLst>
              <a:ext uri="{FF2B5EF4-FFF2-40B4-BE49-F238E27FC236}">
                <a16:creationId xmlns:a16="http://schemas.microsoft.com/office/drawing/2014/main" id="{B0161543-A782-A417-1856-E4D0F793B0FD}"/>
              </a:ext>
            </a:extLst>
          </p:cNvPr>
          <p:cNvSpPr>
            <a:spLocks noGrp="1" noChangeArrowheads="1"/>
          </p:cNvSpPr>
          <p:nvPr>
            <p:ph idx="1"/>
          </p:nvPr>
        </p:nvSpPr>
        <p:spPr>
          <a:xfrm>
            <a:off x="641507" y="2417763"/>
            <a:ext cx="10908984" cy="4440237"/>
          </a:xfrm>
        </p:spPr>
        <p:txBody>
          <a:bodyPr/>
          <a:lstStyle/>
          <a:p>
            <a:pPr>
              <a:lnSpc>
                <a:spcPct val="100000"/>
              </a:lnSpc>
            </a:pPr>
            <a:r>
              <a:rPr lang="en-US" altLang="en-US" sz="2200" dirty="0">
                <a:solidFill>
                  <a:srgbClr val="000000"/>
                </a:solidFill>
              </a:rPr>
              <a:t>Remember that you are an expert on your child
Look for information to help you understand the disability affecting your child
Have a good understanding of what your needs are and how the disability affects you both in education and at home
Focus on the information you find as it specifically applies to your child
Be prepared to share this information with your child's team
This preparation will help you be specific. </a:t>
            </a:r>
          </a:p>
          <a:p>
            <a:pPr lvl="1">
              <a:lnSpc>
                <a:spcPct val="100000"/>
              </a:lnSpc>
            </a:pPr>
            <a:r>
              <a:rPr lang="en-US" altLang="en-US" dirty="0">
                <a:solidFill>
                  <a:srgbClr val="000000"/>
                </a:solidFill>
              </a:rPr>
              <a:t>For example, It's not enough to say your child needs speech therapy. When requesting the service at an IEP meeting, the discussion is focused on. Why does your child need speech therapy?</a:t>
            </a:r>
            <a:endParaRPr lang="en-US" altLang="en-US" dirty="0"/>
          </a:p>
        </p:txBody>
      </p:sp>
      <p:sp>
        <p:nvSpPr>
          <p:cNvPr id="2" name="TextBox 1">
            <a:extLst>
              <a:ext uri="{FF2B5EF4-FFF2-40B4-BE49-F238E27FC236}">
                <a16:creationId xmlns:a16="http://schemas.microsoft.com/office/drawing/2014/main" id="{D40BE378-404A-69A5-F54A-8949377EB7A4}"/>
              </a:ext>
            </a:extLst>
          </p:cNvPr>
          <p:cNvSpPr txBox="1"/>
          <p:nvPr/>
        </p:nvSpPr>
        <p:spPr>
          <a:xfrm>
            <a:off x="264160" y="1457282"/>
            <a:ext cx="10957242" cy="1597745"/>
          </a:xfrm>
          <a:prstGeom prst="rect">
            <a:avLst/>
          </a:prstGeom>
          <a:noFill/>
        </p:spPr>
        <p:txBody>
          <a:bodyPr wrap="square" rtlCol="0">
            <a:spAutoFit/>
          </a:bodyPr>
          <a:lstStyle/>
          <a:p>
            <a:pPr lvl="0">
              <a:lnSpc>
                <a:spcPct val="110000"/>
              </a:lnSpc>
              <a:spcBef>
                <a:spcPts val="1000"/>
              </a:spcBef>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It’s Key: </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Have clear knowledge of how to prepare in advance for the meeting </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470324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46CF205-9C71-73BB-A75A-3C1539F96123}"/>
              </a:ext>
            </a:extLst>
          </p:cNvPr>
          <p:cNvSpPr>
            <a:spLocks noGrp="1" noChangeArrowheads="1"/>
          </p:cNvSpPr>
          <p:nvPr>
            <p:ph type="title"/>
          </p:nvPr>
        </p:nvSpPr>
        <p:spPr>
          <a:xfrm>
            <a:off x="333375" y="406400"/>
            <a:ext cx="10515600" cy="908783"/>
          </a:xfrm>
        </p:spPr>
        <p:txBody>
          <a:bodyPr>
            <a:noAutofit/>
          </a:bodyPr>
          <a:lstStyle/>
          <a:p>
            <a:r>
              <a:rPr lang="en-US" altLang="en-US"/>
              <a:t>Get ready: Organize your ideas! 2/4
</a:t>
            </a:r>
            <a:endParaRPr altLang="en-US" dirty="0"/>
          </a:p>
        </p:txBody>
      </p:sp>
      <p:sp>
        <p:nvSpPr>
          <p:cNvPr id="4" name="Content Placeholder 2">
            <a:extLst>
              <a:ext uri="{FF2B5EF4-FFF2-40B4-BE49-F238E27FC236}">
                <a16:creationId xmlns:a16="http://schemas.microsoft.com/office/drawing/2014/main" id="{C0B0F16A-A0FA-C1AB-8030-1B4B3067B4F0}"/>
              </a:ext>
            </a:extLst>
          </p:cNvPr>
          <p:cNvSpPr>
            <a:spLocks noGrp="1" noChangeArrowheads="1"/>
          </p:cNvSpPr>
          <p:nvPr>
            <p:ph idx="1"/>
          </p:nvPr>
        </p:nvSpPr>
        <p:spPr>
          <a:xfrm>
            <a:off x="650658" y="2101820"/>
            <a:ext cx="10515600" cy="4756180"/>
          </a:xfrm>
        </p:spPr>
        <p:txBody>
          <a:bodyPr/>
          <a:lstStyle/>
          <a:p>
            <a:pPr marL="0" indent="0">
              <a:lnSpc>
                <a:spcPct val="80000"/>
              </a:lnSpc>
              <a:buNone/>
            </a:pPr>
            <a:r>
              <a:rPr lang="en-US" altLang="en-US" sz="2800" dirty="0"/>
              <a:t>It is important that </a:t>
            </a:r>
            <a:r>
              <a:rPr lang="en-US" altLang="en-US" sz="2800" b="1" dirty="0"/>
              <a:t>before</a:t>
            </a:r>
            <a:r>
              <a:rPr lang="en-US" altLang="en-US" sz="2800" dirty="0"/>
              <a:t> the meeting:</a:t>
            </a:r>
          </a:p>
          <a:p>
            <a:pPr>
              <a:lnSpc>
                <a:spcPct val="80000"/>
              </a:lnSpc>
            </a:pPr>
            <a:r>
              <a:rPr lang="en-US" altLang="en-US" sz="2800" dirty="0"/>
              <a:t>Know the exact issues and concerns that are a priority
Make a list of these concerns so you don't forget anything during the meeting
Identify several possible solutions that can be discussed with the team 
Prepare to negotiate in the meeting
Understand what you should fight for and what you might let go of – priorities.
Choose your battles</a:t>
            </a:r>
            <a:endParaRPr lang="en-US" altLang="en-US" dirty="0"/>
          </a:p>
        </p:txBody>
      </p:sp>
      <p:sp>
        <p:nvSpPr>
          <p:cNvPr id="2" name="TextBox 1">
            <a:extLst>
              <a:ext uri="{FF2B5EF4-FFF2-40B4-BE49-F238E27FC236}">
                <a16:creationId xmlns:a16="http://schemas.microsoft.com/office/drawing/2014/main" id="{4863587A-CCB2-D2C7-5D51-A6E3EAE53544}"/>
              </a:ext>
            </a:extLst>
          </p:cNvPr>
          <p:cNvSpPr txBox="1"/>
          <p:nvPr/>
        </p:nvSpPr>
        <p:spPr>
          <a:xfrm>
            <a:off x="300037" y="1447049"/>
            <a:ext cx="11591925" cy="1123769"/>
          </a:xfrm>
          <a:prstGeom prst="rect">
            <a:avLst/>
          </a:prstGeom>
          <a:noFill/>
        </p:spPr>
        <p:txBody>
          <a:bodyPr wrap="square" rtlCol="0">
            <a:spAutoFit/>
          </a:bodyPr>
          <a:lstStyle/>
          <a:p>
            <a:pPr lvl="0">
              <a:lnSpc>
                <a:spcPct val="110000"/>
              </a:lnSpc>
              <a:spcBef>
                <a:spcPts val="1000"/>
              </a:spcBef>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It's Key: </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Have notes of what you want to discuss in the meeting</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725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3B01-ADD9-8490-68B8-EFA805005B35}"/>
              </a:ext>
            </a:extLst>
          </p:cNvPr>
          <p:cNvSpPr>
            <a:spLocks noGrp="1"/>
          </p:cNvSpPr>
          <p:nvPr>
            <p:ph type="title"/>
          </p:nvPr>
        </p:nvSpPr>
        <p:spPr>
          <a:xfrm>
            <a:off x="838200" y="362338"/>
            <a:ext cx="10515600" cy="908783"/>
          </a:xfrm>
        </p:spPr>
        <p:txBody>
          <a:bodyPr>
            <a:noAutofit/>
          </a:bodyPr>
          <a:lstStyle/>
          <a:p>
            <a:r>
              <a:rPr lang="en-US" dirty="0"/>
              <a:t>Presenter: Daysi Ortiz
</a:t>
            </a:r>
          </a:p>
        </p:txBody>
      </p:sp>
      <p:sp>
        <p:nvSpPr>
          <p:cNvPr id="5" name="TextBox 4">
            <a:extLst>
              <a:ext uri="{FF2B5EF4-FFF2-40B4-BE49-F238E27FC236}">
                <a16:creationId xmlns:a16="http://schemas.microsoft.com/office/drawing/2014/main" id="{6F5413EA-4C64-39B9-0984-FFE5C77FC607}"/>
              </a:ext>
            </a:extLst>
          </p:cNvPr>
          <p:cNvSpPr txBox="1"/>
          <p:nvPr/>
        </p:nvSpPr>
        <p:spPr>
          <a:xfrm>
            <a:off x="615065" y="1455104"/>
            <a:ext cx="10409419"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Daysi Ortiz is a bilingual (Spanish/English) advocate-investigator at Disability Rights Florida (DRF).</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Although she works in different areas related to ESE K-12 public education, she focuses on Behavior and Discipline cases.</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In addition to working as an advocate for the rights of students in special education for more than 20 years, Daysi is also the mother of two young adults with Autism (ASD). </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Ms. Ortiz's education includes an emphasis on Alternative Dispute Resolution (ADR). </a:t>
            </a:r>
          </a:p>
        </p:txBody>
      </p:sp>
    </p:spTree>
    <p:extLst>
      <p:ext uri="{BB962C8B-B14F-4D97-AF65-F5344CB8AC3E}">
        <p14:creationId xmlns:p14="http://schemas.microsoft.com/office/powerpoint/2010/main" val="41962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CFE9A1-E4EE-7631-6100-AC0447FED2ED}"/>
              </a:ext>
            </a:extLst>
          </p:cNvPr>
          <p:cNvSpPr>
            <a:spLocks noGrp="1" noChangeArrowheads="1"/>
          </p:cNvSpPr>
          <p:nvPr>
            <p:ph type="title"/>
          </p:nvPr>
        </p:nvSpPr>
        <p:spPr>
          <a:xfrm>
            <a:off x="381000" y="467607"/>
            <a:ext cx="10515600" cy="908783"/>
          </a:xfrm>
        </p:spPr>
        <p:txBody>
          <a:bodyPr>
            <a:noAutofit/>
          </a:bodyPr>
          <a:lstStyle/>
          <a:p>
            <a:r>
              <a:rPr lang="en-US" altLang="en-US" dirty="0"/>
              <a:t>Get ready: Know the Lingo! 3/4
</a:t>
            </a:r>
            <a:endParaRPr altLang="en-US" dirty="0"/>
          </a:p>
        </p:txBody>
      </p:sp>
      <p:sp>
        <p:nvSpPr>
          <p:cNvPr id="3" name="Content Placeholder 2">
            <a:extLst>
              <a:ext uri="{FF2B5EF4-FFF2-40B4-BE49-F238E27FC236}">
                <a16:creationId xmlns:a16="http://schemas.microsoft.com/office/drawing/2014/main" id="{7324C88D-C0B3-D89D-34E4-984595440200}"/>
              </a:ext>
            </a:extLst>
          </p:cNvPr>
          <p:cNvSpPr>
            <a:spLocks noGrp="1"/>
          </p:cNvSpPr>
          <p:nvPr>
            <p:ph idx="1"/>
          </p:nvPr>
        </p:nvSpPr>
        <p:spPr>
          <a:xfrm>
            <a:off x="838200" y="2407871"/>
            <a:ext cx="10515600" cy="4079426"/>
          </a:xfrm>
        </p:spPr>
        <p:txBody>
          <a:bodyPr/>
          <a:lstStyle/>
          <a:p>
            <a:pPr>
              <a:lnSpc>
                <a:spcPct val="100000"/>
              </a:lnSpc>
            </a:pPr>
            <a:r>
              <a:rPr lang="en-US" altLang="en-US" dirty="0"/>
              <a:t>Know the commonly used words of the education system and IEP process
Familiarize yourself with acronyms used in meetings
If something is not clear, stop the meeting and ask for clarification so that you understand what you’re talking about.
Familiarize yourself with "paperwork" – evaluations, tests, grades, etc.
Know which forms are supposed to be given to you, which ones you are supposed to sign, and why you are signing specific documents.  
Always ask for copies of all documents, particularly those you sign
What are evaluations, exams, and tests and how they differ</a:t>
            </a:r>
          </a:p>
        </p:txBody>
      </p:sp>
      <p:sp>
        <p:nvSpPr>
          <p:cNvPr id="2" name="TextBox 1">
            <a:extLst>
              <a:ext uri="{FF2B5EF4-FFF2-40B4-BE49-F238E27FC236}">
                <a16:creationId xmlns:a16="http://schemas.microsoft.com/office/drawing/2014/main" id="{04C453F2-EAD3-1DC6-D9B8-C2A3C96D6238}"/>
              </a:ext>
            </a:extLst>
          </p:cNvPr>
          <p:cNvSpPr txBox="1"/>
          <p:nvPr/>
        </p:nvSpPr>
        <p:spPr>
          <a:xfrm>
            <a:off x="257174" y="1662035"/>
            <a:ext cx="11591925" cy="521553"/>
          </a:xfrm>
          <a:prstGeom prst="rect">
            <a:avLst/>
          </a:prstGeom>
          <a:noFill/>
        </p:spPr>
        <p:txBody>
          <a:bodyPr wrap="square" rtlCol="0">
            <a:spAutoFit/>
          </a:bodyPr>
          <a:lstStyle/>
          <a:p>
            <a:pPr lvl="0">
              <a:lnSpc>
                <a:spcPct val="110000"/>
              </a:lnSpc>
              <a:spcBef>
                <a:spcPts val="1000"/>
              </a:spcBef>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It’s Key: </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Be familiar with vocabulary and documents</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629474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E8B7F3-59DB-8CA9-7FE1-6BD91C6026E1}"/>
              </a:ext>
            </a:extLst>
          </p:cNvPr>
          <p:cNvSpPr>
            <a:spLocks noGrp="1" noChangeArrowheads="1"/>
          </p:cNvSpPr>
          <p:nvPr>
            <p:ph type="title"/>
          </p:nvPr>
        </p:nvSpPr>
        <p:spPr>
          <a:xfrm>
            <a:off x="257175" y="498475"/>
            <a:ext cx="10515600" cy="908783"/>
          </a:xfrm>
        </p:spPr>
        <p:txBody>
          <a:bodyPr>
            <a:noAutofit/>
          </a:bodyPr>
          <a:lstStyle/>
          <a:p>
            <a:r>
              <a:rPr lang="en-US" altLang="en-US" dirty="0"/>
              <a:t>Get Ready: Know Your Rights! 4/4
</a:t>
            </a:r>
            <a:endParaRPr altLang="en-US" dirty="0"/>
          </a:p>
        </p:txBody>
      </p:sp>
      <p:sp>
        <p:nvSpPr>
          <p:cNvPr id="2" name="TextBox 1">
            <a:extLst>
              <a:ext uri="{FF2B5EF4-FFF2-40B4-BE49-F238E27FC236}">
                <a16:creationId xmlns:a16="http://schemas.microsoft.com/office/drawing/2014/main" id="{42A9C25A-12B8-8DF5-2005-79F21812AB95}"/>
              </a:ext>
            </a:extLst>
          </p:cNvPr>
          <p:cNvSpPr txBox="1"/>
          <p:nvPr/>
        </p:nvSpPr>
        <p:spPr>
          <a:xfrm>
            <a:off x="257174" y="1662035"/>
            <a:ext cx="11591925" cy="1123769"/>
          </a:xfrm>
          <a:prstGeom prst="rect">
            <a:avLst/>
          </a:prstGeom>
          <a:noFill/>
        </p:spPr>
        <p:txBody>
          <a:bodyPr wrap="square" rtlCol="0">
            <a:spAutoFit/>
          </a:bodyPr>
          <a:lstStyle/>
          <a:p>
            <a:pPr lvl="0">
              <a:lnSpc>
                <a:spcPct val="110000"/>
              </a:lnSpc>
              <a:spcBef>
                <a:spcPts val="1000"/>
              </a:spcBef>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Key: </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Be familiar with laws, cases, and due process </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artoon of a group of people working on a head with industrial gears">
            <a:extLst>
              <a:ext uri="{FF2B5EF4-FFF2-40B4-BE49-F238E27FC236}">
                <a16:creationId xmlns:a16="http://schemas.microsoft.com/office/drawing/2014/main" id="{3E210828-4854-0FFC-E205-483100571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84" y="3028196"/>
            <a:ext cx="2845224" cy="25496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FF8B9B-58BC-7682-C859-24B70D342F0A}"/>
              </a:ext>
            </a:extLst>
          </p:cNvPr>
          <p:cNvSpPr>
            <a:spLocks noGrp="1"/>
          </p:cNvSpPr>
          <p:nvPr>
            <p:ph idx="1"/>
          </p:nvPr>
        </p:nvSpPr>
        <p:spPr>
          <a:xfrm>
            <a:off x="2912745" y="2614246"/>
            <a:ext cx="9022081" cy="3745279"/>
          </a:xfrm>
        </p:spPr>
        <p:txBody>
          <a:bodyPr/>
          <a:lstStyle/>
          <a:p>
            <a:pPr>
              <a:lnSpc>
                <a:spcPct val="80000"/>
              </a:lnSpc>
            </a:pPr>
            <a:r>
              <a:rPr lang="en-US" altLang="en-US" dirty="0"/>
              <a:t>Be alert and follow the "IEP Process Rules"  </a:t>
            </a:r>
            <a:br>
              <a:rPr lang="en-US" altLang="en-US" dirty="0"/>
            </a:br>
            <a:r>
              <a:rPr lang="es-ES" altLang="en-US" dirty="0"/>
              <a:t>
</a:t>
            </a:r>
            <a:r>
              <a:rPr lang="en-US" altLang="en-US" dirty="0"/>
              <a:t>Know the law (state board rules and bylaws). </a:t>
            </a:r>
            <a:r>
              <a:rPr lang="en-US" dirty="0">
                <a:hlinkClick r:id="rId4"/>
              </a:rPr>
              <a:t>http://www.fldoe.org/core/fileparse.php/7567/urlt/1BTOC.PDF</a:t>
            </a:r>
            <a:r>
              <a:rPr lang="en-US" dirty="0"/>
              <a:t>, </a:t>
            </a:r>
            <a:r>
              <a:rPr lang="en-US" dirty="0">
                <a:hlinkClick r:id="rId5"/>
              </a:rPr>
              <a:t>https://sites.ed.gov/idea/</a:t>
            </a:r>
            <a:r>
              <a:rPr lang="en-US" dirty="0"/>
              <a:t> </a:t>
            </a:r>
          </a:p>
          <a:p>
            <a:pPr lvl="1">
              <a:lnSpc>
                <a:spcPct val="80000"/>
              </a:lnSpc>
            </a:pPr>
            <a:r>
              <a:rPr lang="en-US" altLang="en-US" dirty="0">
                <a:hlinkClick r:id="rId6"/>
              </a:rPr>
              <a:t>https://www.fdlrs.org/parent-services/special-ed-connection</a:t>
            </a:r>
            <a:r>
              <a:rPr lang="en-US" altLang="en-US" dirty="0"/>
              <a:t> - Free resource</a:t>
            </a:r>
            <a:br>
              <a:rPr lang="en-US" altLang="en-US" dirty="0"/>
            </a:br>
            <a:endParaRPr lang="en-US" altLang="en-US" dirty="0"/>
          </a:p>
          <a:p>
            <a:pPr>
              <a:lnSpc>
                <a:spcPct val="80000"/>
              </a:lnSpc>
            </a:pPr>
            <a:r>
              <a:rPr lang="en-US" altLang="en-US" dirty="0">
                <a:solidFill>
                  <a:srgbClr val="000000"/>
                </a:solidFill>
              </a:rPr>
              <a:t>IDEA, Mediation, Due Process – know your rights for dispute resolution</a:t>
            </a:r>
            <a:endParaRPr lang="en-US" altLang="en-US" sz="2400" dirty="0"/>
          </a:p>
          <a:p>
            <a:endParaRPr lang="en-US" dirty="0"/>
          </a:p>
        </p:txBody>
      </p:sp>
    </p:spTree>
    <p:extLst>
      <p:ext uri="{BB962C8B-B14F-4D97-AF65-F5344CB8AC3E}">
        <p14:creationId xmlns:p14="http://schemas.microsoft.com/office/powerpoint/2010/main" val="75138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55F5F0F-4DFB-86FB-B5EE-C3A2ADD14ECC}"/>
              </a:ext>
            </a:extLst>
          </p:cNvPr>
          <p:cNvSpPr>
            <a:spLocks noGrp="1" noChangeArrowheads="1"/>
          </p:cNvSpPr>
          <p:nvPr>
            <p:ph type="title"/>
          </p:nvPr>
        </p:nvSpPr>
        <p:spPr>
          <a:xfrm>
            <a:off x="718280" y="308652"/>
            <a:ext cx="9025327" cy="1175375"/>
          </a:xfrm>
        </p:spPr>
        <p:txBody>
          <a:bodyPr>
            <a:noAutofit/>
          </a:bodyPr>
          <a:lstStyle/>
          <a:p>
            <a:r>
              <a:rPr lang="es-ES" altLang="en-US" dirty="0" err="1"/>
              <a:t>Stay</a:t>
            </a:r>
            <a:r>
              <a:rPr lang="es-ES" altLang="en-US" dirty="0"/>
              <a:t> </a:t>
            </a:r>
            <a:r>
              <a:rPr lang="es-ES" altLang="en-US" dirty="0" err="1"/>
              <a:t>Organized</a:t>
            </a:r>
            <a:r>
              <a:rPr lang="es-ES" altLang="en-US" dirty="0"/>
              <a:t> 
</a:t>
            </a:r>
            <a:endParaRPr altLang="en-US" dirty="0"/>
          </a:p>
        </p:txBody>
      </p:sp>
      <p:sp>
        <p:nvSpPr>
          <p:cNvPr id="3" name="TextBox 2">
            <a:extLst>
              <a:ext uri="{FF2B5EF4-FFF2-40B4-BE49-F238E27FC236}">
                <a16:creationId xmlns:a16="http://schemas.microsoft.com/office/drawing/2014/main" id="{D2594683-59A5-FCE7-E8EE-FCBA9C3F6881}"/>
              </a:ext>
            </a:extLst>
          </p:cNvPr>
          <p:cNvSpPr txBox="1"/>
          <p:nvPr/>
        </p:nvSpPr>
        <p:spPr>
          <a:xfrm>
            <a:off x="504824" y="1382962"/>
            <a:ext cx="7724775" cy="954107"/>
          </a:xfrm>
          <a:prstGeom prst="rect">
            <a:avLst/>
          </a:prstGeom>
          <a:noFill/>
        </p:spPr>
        <p:txBody>
          <a:bodyPr wrap="square">
            <a:spAutoFit/>
          </a:bodyPr>
          <a:lstStyle/>
          <a:p>
            <a:r>
              <a:rPr lang="en-US" altLang="en-US" sz="2800" dirty="0">
                <a:latin typeface="Tahoma" panose="020B0604030504040204" pitchFamily="34" charset="0"/>
                <a:ea typeface="Tahoma" panose="020B0604030504040204" pitchFamily="34" charset="0"/>
                <a:cs typeface="Tahoma" panose="020B0604030504040204" pitchFamily="34" charset="0"/>
              </a:rPr>
              <a:t>It's Key: </a:t>
            </a:r>
            <a:r>
              <a:rPr lang="en-US" altLang="en-US" sz="2800" b="1" dirty="0">
                <a:latin typeface="Tahoma" panose="020B0604030504040204" pitchFamily="34" charset="0"/>
                <a:ea typeface="Tahoma" panose="020B0604030504040204" pitchFamily="34" charset="0"/>
                <a:cs typeface="Tahoma" panose="020B0604030504040204" pitchFamily="34" charset="0"/>
              </a:rPr>
              <a:t>Keep Good Records </a:t>
            </a:r>
            <a:r>
              <a:rPr lang="en-US" altLang="en-US" sz="2800" dirty="0">
                <a:latin typeface="Tahoma" panose="020B0604030504040204" pitchFamily="34" charset="0"/>
                <a:ea typeface="Tahoma" panose="020B0604030504040204" pitchFamily="34" charset="0"/>
                <a:cs typeface="Tahoma" panose="020B0604030504040204" pitchFamily="34" charset="0"/>
              </a:rPr>
              <a:t>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F8D8EC2-D81B-CF6E-0D1B-374E89051E1B}"/>
              </a:ext>
            </a:extLst>
          </p:cNvPr>
          <p:cNvSpPr txBox="1">
            <a:spLocks noChangeArrowheads="1"/>
          </p:cNvSpPr>
          <p:nvPr/>
        </p:nvSpPr>
        <p:spPr>
          <a:xfrm>
            <a:off x="584930" y="1906182"/>
            <a:ext cx="9645858" cy="464316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Write an outline or script to follow in meetings
Keep a diary of events that happen
Develop a record-keeping system
Keep copies of everything 
Create a chronological order with the papers to establish proof of the facts 
Request that copies of your correspondence be placed in your child's school file 
Bring records or documents to meetings that you can use as resources </a:t>
            </a:r>
          </a:p>
        </p:txBody>
      </p:sp>
      <p:pic>
        <p:nvPicPr>
          <p:cNvPr id="4" name="Picture 3" descr="A computer with a clock and calendar">
            <a:extLst>
              <a:ext uri="{FF2B5EF4-FFF2-40B4-BE49-F238E27FC236}">
                <a16:creationId xmlns:a16="http://schemas.microsoft.com/office/drawing/2014/main" id="{A55D4192-3D09-20A4-ECE8-58C638ACFB04}"/>
              </a:ext>
            </a:extLst>
          </p:cNvPr>
          <p:cNvPicPr>
            <a:picLocks noChangeAspect="1"/>
          </p:cNvPicPr>
          <p:nvPr/>
        </p:nvPicPr>
        <p:blipFill>
          <a:blip r:embed="rId3"/>
          <a:stretch>
            <a:fillRect/>
          </a:stretch>
        </p:blipFill>
        <p:spPr>
          <a:xfrm>
            <a:off x="7998903" y="1735487"/>
            <a:ext cx="4182605" cy="2230723"/>
          </a:xfrm>
          <a:prstGeom prst="rect">
            <a:avLst/>
          </a:prstGeom>
        </p:spPr>
      </p:pic>
    </p:spTree>
    <p:extLst>
      <p:ext uri="{BB962C8B-B14F-4D97-AF65-F5344CB8AC3E}">
        <p14:creationId xmlns:p14="http://schemas.microsoft.com/office/powerpoint/2010/main" val="262687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AB20FE3-4602-9DC5-2F86-4F4FC2CA6DCB}"/>
              </a:ext>
            </a:extLst>
          </p:cNvPr>
          <p:cNvSpPr>
            <a:spLocks noGrp="1" noChangeArrowheads="1"/>
          </p:cNvSpPr>
          <p:nvPr>
            <p:ph type="title"/>
          </p:nvPr>
        </p:nvSpPr>
        <p:spPr>
          <a:xfrm>
            <a:off x="474939" y="463550"/>
            <a:ext cx="10515600" cy="908050"/>
          </a:xfrm>
        </p:spPr>
        <p:txBody>
          <a:bodyPr>
            <a:noAutofit/>
          </a:bodyPr>
          <a:lstStyle/>
          <a:p>
            <a:r>
              <a:rPr lang="es-ES" altLang="en-US" dirty="0" err="1"/>
              <a:t>Practicing</a:t>
            </a:r>
            <a:r>
              <a:rPr lang="es-ES" altLang="en-US" dirty="0"/>
              <a:t> </a:t>
            </a:r>
            <a:r>
              <a:rPr lang="es-ES" altLang="en-US" dirty="0" err="1"/>
              <a:t>Collaboration</a:t>
            </a:r>
            <a:r>
              <a:rPr lang="es-ES" altLang="en-US" dirty="0"/>
              <a:t>  
</a:t>
            </a:r>
            <a:endParaRPr altLang="en-US" dirty="0"/>
          </a:p>
        </p:txBody>
      </p:sp>
      <p:sp>
        <p:nvSpPr>
          <p:cNvPr id="9" name="Rectangle 3">
            <a:extLst>
              <a:ext uri="{FF2B5EF4-FFF2-40B4-BE49-F238E27FC236}">
                <a16:creationId xmlns:a16="http://schemas.microsoft.com/office/drawing/2014/main" id="{AB361DC2-5A5D-5B6E-DF84-3C6961462A7A}"/>
              </a:ext>
            </a:extLst>
          </p:cNvPr>
          <p:cNvSpPr>
            <a:spLocks noGrp="1" noChangeArrowheads="1"/>
          </p:cNvSpPr>
          <p:nvPr>
            <p:ph idx="1"/>
          </p:nvPr>
        </p:nvSpPr>
        <p:spPr>
          <a:xfrm>
            <a:off x="1250055" y="2503401"/>
            <a:ext cx="8965367" cy="2729071"/>
          </a:xfrm>
        </p:spPr>
        <p:txBody>
          <a:bodyPr/>
          <a:lstStyle/>
          <a:p>
            <a:pPr>
              <a:lnSpc>
                <a:spcPct val="90000"/>
              </a:lnSpc>
            </a:pPr>
            <a:r>
              <a:rPr lang="en-US" altLang="en-US" dirty="0"/>
              <a:t>Sharing information about your child
Identify the people who are key in the meeting 
Stay connected to the school and attend ALL meetings
Find a win-win opportunity for your child and mention it 
Develop a mutually respectful collaboration with the school</a:t>
            </a:r>
          </a:p>
        </p:txBody>
      </p:sp>
      <p:sp>
        <p:nvSpPr>
          <p:cNvPr id="2" name="TextBox 1">
            <a:extLst>
              <a:ext uri="{FF2B5EF4-FFF2-40B4-BE49-F238E27FC236}">
                <a16:creationId xmlns:a16="http://schemas.microsoft.com/office/drawing/2014/main" id="{E30C72BD-4A00-6B87-D5A8-24A156DCB514}"/>
              </a:ext>
            </a:extLst>
          </p:cNvPr>
          <p:cNvSpPr txBox="1"/>
          <p:nvPr/>
        </p:nvSpPr>
        <p:spPr>
          <a:xfrm>
            <a:off x="642938" y="1681969"/>
            <a:ext cx="7920038" cy="1123769"/>
          </a:xfrm>
          <a:prstGeom prst="rect">
            <a:avLst/>
          </a:prstGeom>
          <a:noFill/>
        </p:spPr>
        <p:txBody>
          <a:bodyPr wrap="square" rtlCol="0">
            <a:spAutoFit/>
          </a:bodyPr>
          <a:lstStyle/>
          <a:p>
            <a:pPr lvl="0">
              <a:lnSpc>
                <a:spcPct val="110000"/>
              </a:lnSpc>
              <a:spcBef>
                <a:spcPts val="1000"/>
              </a:spcBef>
              <a:defRPr/>
            </a:pPr>
            <a:r>
              <a:rPr lang="es-ES" sz="2800" dirty="0" err="1">
                <a:solidFill>
                  <a:srgbClr val="000000"/>
                </a:solidFill>
                <a:latin typeface="Tahoma" panose="020B0604030504040204" pitchFamily="34" charset="0"/>
                <a:ea typeface="Tahoma" panose="020B0604030504040204" pitchFamily="34" charset="0"/>
                <a:cs typeface="Tahoma" panose="020B0604030504040204" pitchFamily="34" charset="0"/>
              </a:rPr>
              <a:t>It's</a:t>
            </a:r>
            <a:r>
              <a:rPr lang="es-ES" sz="2800" dirty="0">
                <a:solidFill>
                  <a:srgbClr val="000000"/>
                </a:solidFill>
                <a:latin typeface="Tahoma" panose="020B0604030504040204" pitchFamily="34" charset="0"/>
                <a:ea typeface="Tahoma" panose="020B0604030504040204" pitchFamily="34" charset="0"/>
                <a:cs typeface="Tahoma" panose="020B0604030504040204" pitchFamily="34" charset="0"/>
              </a:rPr>
              <a:t> Key: </a:t>
            </a:r>
            <a:r>
              <a:rPr lang="es-E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Collaborate</a:t>
            </a:r>
            <a:r>
              <a:rPr lang="es-E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effectively</a:t>
            </a:r>
            <a:r>
              <a:rPr lang="es-E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868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1FFF84B-988D-1D89-3C2B-D0DEAD3C679B}"/>
              </a:ext>
            </a:extLst>
          </p:cNvPr>
          <p:cNvSpPr txBox="1">
            <a:spLocks noGrp="1" noChangeArrowheads="1"/>
          </p:cNvSpPr>
          <p:nvPr>
            <p:ph type="title" idx="4294967295"/>
          </p:nvPr>
        </p:nvSpPr>
        <p:spPr>
          <a:xfrm>
            <a:off x="426470" y="414339"/>
            <a:ext cx="9706131" cy="1042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Persuasive </a:t>
            </a:r>
            <a:r>
              <a:rPr kumimoji="0" lang="es-E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Communication</a:t>
            </a: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1/2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A97752C-ABE5-4A2B-6906-E4EFB01A8B43}"/>
              </a:ext>
            </a:extLst>
          </p:cNvPr>
          <p:cNvSpPr txBox="1"/>
          <p:nvPr/>
        </p:nvSpPr>
        <p:spPr>
          <a:xfrm>
            <a:off x="627698" y="1696925"/>
            <a:ext cx="7815262" cy="1123769"/>
          </a:xfrm>
          <a:prstGeom prst="rect">
            <a:avLst/>
          </a:prstGeom>
          <a:noFill/>
        </p:spPr>
        <p:txBody>
          <a:bodyPr wrap="square" rtlCol="0">
            <a:spAutoFit/>
          </a:bodyPr>
          <a:lstStyle/>
          <a:p>
            <a:pPr lvl="0">
              <a:lnSpc>
                <a:spcPct val="110000"/>
              </a:lnSpc>
              <a:spcBef>
                <a:spcPts val="1000"/>
              </a:spcBef>
              <a:defRPr/>
            </a:pPr>
            <a:r>
              <a:rPr lang="es-ES" sz="2800" dirty="0" err="1">
                <a:solidFill>
                  <a:srgbClr val="000000"/>
                </a:solidFill>
                <a:latin typeface="Tahoma" panose="020B0604030504040204" pitchFamily="34" charset="0"/>
                <a:ea typeface="Tahoma" panose="020B0604030504040204" pitchFamily="34" charset="0"/>
                <a:cs typeface="Tahoma" panose="020B0604030504040204" pitchFamily="34" charset="0"/>
              </a:rPr>
              <a:t>It's</a:t>
            </a:r>
            <a:r>
              <a:rPr lang="es-ES" sz="2800" dirty="0">
                <a:solidFill>
                  <a:srgbClr val="000000"/>
                </a:solidFill>
                <a:latin typeface="Tahoma" panose="020B0604030504040204" pitchFamily="34" charset="0"/>
                <a:ea typeface="Tahoma" panose="020B0604030504040204" pitchFamily="34" charset="0"/>
                <a:cs typeface="Tahoma" panose="020B0604030504040204" pitchFamily="34" charset="0"/>
              </a:rPr>
              <a:t> Key</a:t>
            </a:r>
            <a:r>
              <a:rPr lang="es-E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Communicate</a:t>
            </a:r>
            <a:r>
              <a:rPr lang="es-E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E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effectively</a:t>
            </a:r>
            <a:r>
              <a:rPr lang="es-ES"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kumimoji="0" lang="es-E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894B4BA-2496-2672-5543-226C058B0FE9}"/>
              </a:ext>
            </a:extLst>
          </p:cNvPr>
          <p:cNvSpPr>
            <a:spLocks noGrp="1" noChangeArrowheads="1"/>
          </p:cNvSpPr>
          <p:nvPr>
            <p:ph idx="1"/>
          </p:nvPr>
        </p:nvSpPr>
        <p:spPr>
          <a:xfrm>
            <a:off x="891446" y="2396716"/>
            <a:ext cx="5871304" cy="4351337"/>
          </a:xfrm>
        </p:spPr>
        <p:txBody>
          <a:bodyPr/>
          <a:lstStyle/>
          <a:p>
            <a:pPr>
              <a:lnSpc>
                <a:spcPct val="90000"/>
              </a:lnSpc>
              <a:buFont typeface="Wingdings" panose="05000000000000000000" pitchFamily="2" charset="2"/>
              <a:buNone/>
            </a:pPr>
            <a:r>
              <a:rPr lang="en-US" altLang="en-US" dirty="0"/>
              <a:t>
Persuasive communication can be defined as the type of communication that aims to change, affect, or reinforce certain responses of others. </a:t>
            </a:r>
          </a:p>
          <a:p>
            <a:pPr>
              <a:lnSpc>
                <a:spcPct val="90000"/>
              </a:lnSpc>
              <a:buFont typeface="Wingdings" panose="05000000000000000000" pitchFamily="2" charset="2"/>
              <a:buNone/>
            </a:pPr>
            <a:r>
              <a:rPr lang="en-US" altLang="en-US" dirty="0"/>
              <a:t>
The goal is to create an attitude change to influence the behavior of the listener or receiver of the message.
</a:t>
            </a:r>
          </a:p>
        </p:txBody>
      </p:sp>
      <p:pic>
        <p:nvPicPr>
          <p:cNvPr id="2" name="Picture 1" descr="A group of hands attracted by a hand with a magnet">
            <a:extLst>
              <a:ext uri="{FF2B5EF4-FFF2-40B4-BE49-F238E27FC236}">
                <a16:creationId xmlns:a16="http://schemas.microsoft.com/office/drawing/2014/main" id="{30D73295-DB5E-CA18-04A6-F22459D4FF0C}"/>
              </a:ext>
            </a:extLst>
          </p:cNvPr>
          <p:cNvPicPr>
            <a:picLocks noChangeAspect="1"/>
          </p:cNvPicPr>
          <p:nvPr/>
        </p:nvPicPr>
        <p:blipFill>
          <a:blip r:embed="rId3"/>
          <a:stretch>
            <a:fillRect/>
          </a:stretch>
        </p:blipFill>
        <p:spPr>
          <a:xfrm>
            <a:off x="7232634" y="2314575"/>
            <a:ext cx="4173429" cy="3086099"/>
          </a:xfrm>
          <a:prstGeom prst="rect">
            <a:avLst/>
          </a:prstGeom>
        </p:spPr>
      </p:pic>
    </p:spTree>
    <p:extLst>
      <p:ext uri="{BB962C8B-B14F-4D97-AF65-F5344CB8AC3E}">
        <p14:creationId xmlns:p14="http://schemas.microsoft.com/office/powerpoint/2010/main" val="421915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1FFF84B-988D-1D89-3C2B-D0DEAD3C679B}"/>
              </a:ext>
            </a:extLst>
          </p:cNvPr>
          <p:cNvSpPr txBox="1">
            <a:spLocks noGrp="1" noChangeArrowheads="1"/>
          </p:cNvSpPr>
          <p:nvPr>
            <p:ph type="title" idx="4294967295"/>
          </p:nvPr>
        </p:nvSpPr>
        <p:spPr>
          <a:xfrm>
            <a:off x="472190" y="338931"/>
            <a:ext cx="9706131" cy="1042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Persuasive </a:t>
            </a:r>
            <a:r>
              <a:rPr kumimoji="0" lang="es-E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Communication</a:t>
            </a: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2/2
</a:t>
            </a:r>
            <a:endPar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E894B4BA-2496-2672-5543-226C058B0FE9}"/>
              </a:ext>
            </a:extLst>
          </p:cNvPr>
          <p:cNvSpPr>
            <a:spLocks noGrp="1" noChangeArrowheads="1"/>
          </p:cNvSpPr>
          <p:nvPr>
            <p:ph idx="1"/>
          </p:nvPr>
        </p:nvSpPr>
        <p:spPr>
          <a:xfrm>
            <a:off x="560070" y="1544458"/>
            <a:ext cx="10332720" cy="3769083"/>
          </a:xfrm>
        </p:spPr>
        <p:txBody>
          <a:bodyPr/>
          <a:lstStyle/>
          <a:p>
            <a:pPr>
              <a:lnSpc>
                <a:spcPct val="90000"/>
              </a:lnSpc>
            </a:pPr>
            <a:r>
              <a:rPr lang="en-US" altLang="en-US" dirty="0"/>
              <a:t>Keeping our emotions out of the conversation 
Getting to know the other person
Listening to the other person
Develop a relationship with team members
Be specific: What do you want for your child? What specifically the child needs.</a:t>
            </a:r>
          </a:p>
        </p:txBody>
      </p:sp>
      <p:pic>
        <p:nvPicPr>
          <p:cNvPr id="3" name="Picture 2" descr="A group of people sitting at a table">
            <a:extLst>
              <a:ext uri="{FF2B5EF4-FFF2-40B4-BE49-F238E27FC236}">
                <a16:creationId xmlns:a16="http://schemas.microsoft.com/office/drawing/2014/main" id="{5C6E7883-A618-FE6C-8058-658B3FBB54FC}"/>
              </a:ext>
            </a:extLst>
          </p:cNvPr>
          <p:cNvPicPr>
            <a:picLocks noChangeAspect="1"/>
          </p:cNvPicPr>
          <p:nvPr/>
        </p:nvPicPr>
        <p:blipFill>
          <a:blip r:embed="rId3"/>
          <a:stretch>
            <a:fillRect/>
          </a:stretch>
        </p:blipFill>
        <p:spPr>
          <a:xfrm>
            <a:off x="2666906" y="4240570"/>
            <a:ext cx="4717661" cy="2278499"/>
          </a:xfrm>
          <a:prstGeom prst="rect">
            <a:avLst/>
          </a:prstGeom>
        </p:spPr>
      </p:pic>
    </p:spTree>
    <p:extLst>
      <p:ext uri="{BB962C8B-B14F-4D97-AF65-F5344CB8AC3E}">
        <p14:creationId xmlns:p14="http://schemas.microsoft.com/office/powerpoint/2010/main" val="329640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9F16D29-5AE4-42C2-C306-990243153AA1}"/>
              </a:ext>
            </a:extLst>
          </p:cNvPr>
          <p:cNvSpPr>
            <a:spLocks noGrp="1" noChangeArrowheads="1"/>
          </p:cNvSpPr>
          <p:nvPr>
            <p:ph type="title"/>
          </p:nvPr>
        </p:nvSpPr>
        <p:spPr>
          <a:xfrm>
            <a:off x="838200" y="493305"/>
            <a:ext cx="10515600" cy="908783"/>
          </a:xfrm>
        </p:spPr>
        <p:txBody>
          <a:bodyPr>
            <a:noAutofit/>
          </a:bodyPr>
          <a:lstStyle/>
          <a:p>
            <a:r>
              <a:rPr lang="es-ES" altLang="en-US" dirty="0" err="1"/>
              <a:t>Your</a:t>
            </a:r>
            <a:r>
              <a:rPr lang="es-ES" altLang="en-US" dirty="0"/>
              <a:t> </a:t>
            </a:r>
            <a:r>
              <a:rPr lang="es-ES" altLang="en-US" dirty="0" err="1"/>
              <a:t>emotions</a:t>
            </a:r>
            <a:r>
              <a:rPr lang="es-ES" altLang="en-US" dirty="0"/>
              <a:t>
</a:t>
            </a:r>
            <a:endParaRPr altLang="en-US" dirty="0"/>
          </a:p>
        </p:txBody>
      </p:sp>
      <p:sp>
        <p:nvSpPr>
          <p:cNvPr id="3" name="TextBox 2">
            <a:extLst>
              <a:ext uri="{FF2B5EF4-FFF2-40B4-BE49-F238E27FC236}">
                <a16:creationId xmlns:a16="http://schemas.microsoft.com/office/drawing/2014/main" id="{AF7E10D4-EC7D-48C1-9F66-E69D771B911D}"/>
              </a:ext>
            </a:extLst>
          </p:cNvPr>
          <p:cNvSpPr txBox="1"/>
          <p:nvPr/>
        </p:nvSpPr>
        <p:spPr>
          <a:xfrm>
            <a:off x="443865" y="1431155"/>
            <a:ext cx="6096000" cy="954107"/>
          </a:xfrm>
          <a:prstGeom prst="rect">
            <a:avLst/>
          </a:prstGeom>
          <a:noFill/>
        </p:spPr>
        <p:txBody>
          <a:bodyPr wrap="square">
            <a:spAutoFit/>
          </a:bodyPr>
          <a:lstStyle/>
          <a:p>
            <a:r>
              <a:rPr lang="es-ES" altLang="en-US" sz="2800" dirty="0" err="1">
                <a:latin typeface="Tahoma" panose="020B0604030504040204" pitchFamily="34" charset="0"/>
                <a:ea typeface="Tahoma" panose="020B0604030504040204" pitchFamily="34" charset="0"/>
                <a:cs typeface="Tahoma" panose="020B0604030504040204" pitchFamily="34" charset="0"/>
              </a:rPr>
              <a:t>It's</a:t>
            </a:r>
            <a:r>
              <a:rPr lang="es-ES" altLang="en-US" sz="2800" dirty="0">
                <a:latin typeface="Tahoma" panose="020B0604030504040204" pitchFamily="34" charset="0"/>
                <a:ea typeface="Tahoma" panose="020B0604030504040204" pitchFamily="34" charset="0"/>
                <a:cs typeface="Tahoma" panose="020B0604030504040204" pitchFamily="34" charset="0"/>
              </a:rPr>
              <a:t> Key: </a:t>
            </a:r>
            <a:r>
              <a:rPr lang="es-ES" altLang="en-US" sz="2800" b="1" dirty="0">
                <a:latin typeface="Tahoma" panose="020B0604030504040204" pitchFamily="34" charset="0"/>
                <a:ea typeface="Tahoma" panose="020B0604030504040204" pitchFamily="34" charset="0"/>
                <a:cs typeface="Tahoma" panose="020B0604030504040204" pitchFamily="34" charset="0"/>
              </a:rPr>
              <a:t>Control </a:t>
            </a:r>
            <a:r>
              <a:rPr lang="es-ES" altLang="en-US" sz="2800" b="1" dirty="0" err="1">
                <a:latin typeface="Tahoma" panose="020B0604030504040204" pitchFamily="34" charset="0"/>
                <a:ea typeface="Tahoma" panose="020B0604030504040204" pitchFamily="34" charset="0"/>
                <a:cs typeface="Tahoma" panose="020B0604030504040204" pitchFamily="34" charset="0"/>
              </a:rPr>
              <a:t>your</a:t>
            </a:r>
            <a:r>
              <a:rPr lang="es-ES" altLang="en-US" sz="2800" b="1" dirty="0">
                <a:latin typeface="Tahoma" panose="020B0604030504040204" pitchFamily="34" charset="0"/>
                <a:ea typeface="Tahoma" panose="020B0604030504040204" pitchFamily="34" charset="0"/>
                <a:cs typeface="Tahoma" panose="020B0604030504040204" pitchFamily="34" charset="0"/>
              </a:rPr>
              <a:t> </a:t>
            </a:r>
            <a:r>
              <a:rPr lang="es-ES" altLang="en-US" sz="2800" b="1" dirty="0" err="1">
                <a:latin typeface="Tahoma" panose="020B0604030504040204" pitchFamily="34" charset="0"/>
                <a:ea typeface="Tahoma" panose="020B0604030504040204" pitchFamily="34" charset="0"/>
                <a:cs typeface="Tahoma" panose="020B0604030504040204" pitchFamily="34" charset="0"/>
              </a:rPr>
              <a:t>emotions</a:t>
            </a:r>
            <a:r>
              <a:rPr lang="es-ES" altLang="en-US" sz="2800" dirty="0">
                <a:latin typeface="Tahoma" panose="020B0604030504040204" pitchFamily="34" charset="0"/>
                <a:ea typeface="Tahoma" panose="020B0604030504040204" pitchFamily="34" charset="0"/>
                <a:cs typeface="Tahoma" panose="020B0604030504040204" pitchFamily="34" charset="0"/>
              </a:rPr>
              <a:t>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91D8C735-9186-19AE-1C04-D68F13FC5EDD}"/>
              </a:ext>
            </a:extLst>
          </p:cNvPr>
          <p:cNvSpPr>
            <a:spLocks noGrp="1" noChangeArrowheads="1"/>
          </p:cNvSpPr>
          <p:nvPr>
            <p:ph idx="1"/>
          </p:nvPr>
        </p:nvSpPr>
        <p:spPr>
          <a:xfrm>
            <a:off x="1346835" y="2245052"/>
            <a:ext cx="8780145" cy="4410320"/>
          </a:xfrm>
        </p:spPr>
        <p:txBody>
          <a:bodyPr/>
          <a:lstStyle/>
          <a:p>
            <a:r>
              <a:rPr lang="en-US" altLang="en-US" dirty="0"/>
              <a:t>Keeping the focus on your child.
Staying confident. 
Stay calm.
Be determined to achieve your goals.
Be a problem solver.
Keep emotions out of the situation.
No one wins when we act out of anger.
Anger makes us lose sight of our essential purpose.</a:t>
            </a:r>
          </a:p>
        </p:txBody>
      </p:sp>
      <p:pic>
        <p:nvPicPr>
          <p:cNvPr id="12" name="Picture 11" descr="A group of black stones in water">
            <a:extLst>
              <a:ext uri="{FF2B5EF4-FFF2-40B4-BE49-F238E27FC236}">
                <a16:creationId xmlns:a16="http://schemas.microsoft.com/office/drawing/2014/main" id="{456C294F-441B-AFC9-6BC8-38727693D4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43606" y="1692765"/>
            <a:ext cx="3752077" cy="2111058"/>
          </a:xfrm>
          <a:prstGeom prst="rect">
            <a:avLst/>
          </a:prstGeom>
        </p:spPr>
      </p:pic>
    </p:spTree>
    <p:extLst>
      <p:ext uri="{BB962C8B-B14F-4D97-AF65-F5344CB8AC3E}">
        <p14:creationId xmlns:p14="http://schemas.microsoft.com/office/powerpoint/2010/main" val="163315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CB6ED8D-6E92-6BA7-14B1-6D869E5195D9}"/>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Remember - 1/3 
</a:t>
            </a:r>
            <a:endPar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A hand pointing at a piece of paper with a pen and a priority list">
            <a:extLst>
              <a:ext uri="{FF2B5EF4-FFF2-40B4-BE49-F238E27FC236}">
                <a16:creationId xmlns:a16="http://schemas.microsoft.com/office/drawing/2014/main" id="{9BD9228F-11E8-F05A-EBF1-2B2923FFB4A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3680" y="2261266"/>
            <a:ext cx="3169785" cy="2975548"/>
          </a:xfrm>
          <a:prstGeom prst="rect">
            <a:avLst/>
          </a:prstGeom>
        </p:spPr>
      </p:pic>
      <p:sp>
        <p:nvSpPr>
          <p:cNvPr id="6" name="Rectangle 3">
            <a:extLst>
              <a:ext uri="{FF2B5EF4-FFF2-40B4-BE49-F238E27FC236}">
                <a16:creationId xmlns:a16="http://schemas.microsoft.com/office/drawing/2014/main" id="{EACEE916-CD56-20CD-ACFD-A39066538353}"/>
              </a:ext>
            </a:extLst>
          </p:cNvPr>
          <p:cNvSpPr txBox="1">
            <a:spLocks noChangeArrowheads="1"/>
          </p:cNvSpPr>
          <p:nvPr/>
        </p:nvSpPr>
        <p:spPr>
          <a:xfrm>
            <a:off x="4203867" y="1905998"/>
            <a:ext cx="7181537" cy="390044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3600" dirty="0"/>
              <a:t>Have a master plan, a goal:</a:t>
            </a:r>
          </a:p>
          <a:p>
            <a:pPr marL="0" indent="0">
              <a:lnSpc>
                <a:spcPct val="80000"/>
              </a:lnSpc>
              <a:buNone/>
            </a:pPr>
            <a:endParaRPr lang="en-US" altLang="en-US" sz="3600" dirty="0"/>
          </a:p>
          <a:p>
            <a:pPr>
              <a:lnSpc>
                <a:spcPct val="80000"/>
              </a:lnSpc>
            </a:pPr>
            <a:r>
              <a:rPr lang="en-US" altLang="en-US" sz="3600" dirty="0"/>
              <a:t>What do they want to achieve?</a:t>
            </a:r>
            <a:br>
              <a:rPr lang="en-US" altLang="en-US" sz="3600" dirty="0"/>
            </a:br>
            <a:r>
              <a:rPr lang="en-US" altLang="en-US" sz="3600" dirty="0"/>
              <a:t>
Who can help you attain it?</a:t>
            </a:r>
            <a:br>
              <a:rPr lang="en-US" altLang="en-US" sz="3600" dirty="0"/>
            </a:br>
            <a:r>
              <a:rPr lang="en-US" altLang="en-US" sz="3600" dirty="0"/>
              <a:t>
Be clear and precise </a:t>
            </a:r>
            <a:br>
              <a:rPr lang="en-US" altLang="en-US" sz="3600" dirty="0"/>
            </a:br>
            <a:endParaRPr lang="en-US" altLang="en-US" sz="3600" dirty="0"/>
          </a:p>
        </p:txBody>
      </p:sp>
    </p:spTree>
    <p:extLst>
      <p:ext uri="{BB962C8B-B14F-4D97-AF65-F5344CB8AC3E}">
        <p14:creationId xmlns:p14="http://schemas.microsoft.com/office/powerpoint/2010/main" val="265153107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1D5C23BB-F746-7977-2FDB-D3EFD379B7CC}"/>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Remember</a:t>
            </a: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2/3 
</a:t>
            </a:r>
          </a:p>
        </p:txBody>
      </p:sp>
      <p:sp>
        <p:nvSpPr>
          <p:cNvPr id="3" name="Content Placeholder 2">
            <a:extLst>
              <a:ext uri="{FF2B5EF4-FFF2-40B4-BE49-F238E27FC236}">
                <a16:creationId xmlns:a16="http://schemas.microsoft.com/office/drawing/2014/main" id="{318903A8-2B90-2BE7-AD34-388C1587E953}"/>
              </a:ext>
            </a:extLst>
          </p:cNvPr>
          <p:cNvSpPr>
            <a:spLocks noGrp="1"/>
          </p:cNvSpPr>
          <p:nvPr>
            <p:ph idx="1"/>
          </p:nvPr>
        </p:nvSpPr>
        <p:spPr>
          <a:xfrm>
            <a:off x="393680" y="2074545"/>
            <a:ext cx="10515600" cy="3417570"/>
          </a:xfrm>
        </p:spPr>
        <p:txBody>
          <a:bodyPr/>
          <a:lstStyle/>
          <a:p>
            <a:pPr>
              <a:lnSpc>
                <a:spcPct val="90000"/>
              </a:lnSpc>
            </a:pPr>
            <a:r>
              <a:rPr lang="en-US" altLang="en-US" dirty="0"/>
              <a:t>Know your rights: knowledge = power
Know the common words
Become familiar with school policies and procedures 
Do homework, prepare
Explain your argument with evidence </a:t>
            </a:r>
          </a:p>
          <a:p>
            <a:pPr marL="0" indent="0">
              <a:lnSpc>
                <a:spcPct val="90000"/>
              </a:lnSpc>
              <a:buNone/>
            </a:pPr>
            <a:r>
              <a:rPr lang="en-US" altLang="en-US" dirty="0"/>
              <a:t>and documents</a:t>
            </a:r>
          </a:p>
          <a:p>
            <a:pPr>
              <a:lnSpc>
                <a:spcPct val="90000"/>
              </a:lnSpc>
            </a:pPr>
            <a:r>
              <a:rPr lang="en-US" altLang="en-US" dirty="0"/>
              <a:t>Use persuasive communication</a:t>
            </a:r>
            <a:br>
              <a:rPr lang="en-US" altLang="en-US" dirty="0"/>
            </a:br>
            <a:br>
              <a:rPr lang="en-US" altLang="en-US" dirty="0"/>
            </a:br>
            <a:endParaRPr lang="en-US" altLang="en-US" dirty="0"/>
          </a:p>
        </p:txBody>
      </p:sp>
      <p:pic>
        <p:nvPicPr>
          <p:cNvPr id="3074" name="Picture 2" descr="A group of people standing on gears">
            <a:extLst>
              <a:ext uri="{FF2B5EF4-FFF2-40B4-BE49-F238E27FC236}">
                <a16:creationId xmlns:a16="http://schemas.microsoft.com/office/drawing/2014/main" id="{E8784D4E-2F2C-29F7-C511-36782DE8E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294" y="3669030"/>
            <a:ext cx="4984026" cy="279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4638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EA132BE-92C5-C5D9-60FF-0075D4B31CC5}"/>
              </a:ext>
            </a:extLst>
          </p:cNvPr>
          <p:cNvSpPr txBox="1">
            <a:spLocks noGrp="1" noChangeArrowheads="1"/>
          </p:cNvSpPr>
          <p:nvPr>
            <p:ph type="title" idx="4294967295"/>
          </p:nvPr>
        </p:nvSpPr>
        <p:spPr>
          <a:xfrm>
            <a:off x="393680" y="500786"/>
            <a:ext cx="10764560" cy="9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altLang="en-US" sz="4400" b="0"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Remember</a:t>
            </a:r>
            <a:r>
              <a:rPr kumimoji="0" lang="es-ES" altLang="en-US" sz="4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3/3 
</a:t>
            </a:r>
          </a:p>
        </p:txBody>
      </p:sp>
      <p:sp>
        <p:nvSpPr>
          <p:cNvPr id="3" name="Content Placeholder 2">
            <a:extLst>
              <a:ext uri="{FF2B5EF4-FFF2-40B4-BE49-F238E27FC236}">
                <a16:creationId xmlns:a16="http://schemas.microsoft.com/office/drawing/2014/main" id="{41E17237-EFBA-08DA-88B4-EB650CE89071}"/>
              </a:ext>
            </a:extLst>
          </p:cNvPr>
          <p:cNvSpPr>
            <a:spLocks noGrp="1"/>
          </p:cNvSpPr>
          <p:nvPr>
            <p:ph idx="1"/>
          </p:nvPr>
        </p:nvSpPr>
        <p:spPr>
          <a:xfrm>
            <a:off x="642640" y="1926444"/>
            <a:ext cx="10515600" cy="4108596"/>
          </a:xfrm>
        </p:spPr>
        <p:txBody>
          <a:bodyPr/>
          <a:lstStyle/>
          <a:p>
            <a:pPr>
              <a:lnSpc>
                <a:spcPct val="80000"/>
              </a:lnSpc>
            </a:pPr>
            <a:r>
              <a:rPr lang="en-US" altLang="en-US" dirty="0"/>
              <a:t>Listen carefully during the meeting 
Don't hog credit (acknowledge the team)
Know whom to contact and when
Look for a win-win situation and share the positive with the group
Do not argue angrily - when a disagreement is imminent and the team cannot be persuaded, follow the procedural safeguards to protect your rights.  You also may want to schedule another time to meet on another occasion when you are calm
Always ensure that the communication is based on mutual respect with the school and the district</a:t>
            </a:r>
          </a:p>
          <a:p>
            <a:pPr>
              <a:lnSpc>
                <a:spcPct val="80000"/>
              </a:lnSpc>
            </a:pPr>
            <a:r>
              <a:rPr lang="en-US" altLang="en-US" dirty="0"/>
              <a:t>Remember that disagreements are part of the process </a:t>
            </a:r>
            <a:endParaRPr lang="es-ES" altLang="en-US" dirty="0"/>
          </a:p>
        </p:txBody>
      </p:sp>
    </p:spTree>
    <p:extLst>
      <p:ext uri="{BB962C8B-B14F-4D97-AF65-F5344CB8AC3E}">
        <p14:creationId xmlns:p14="http://schemas.microsoft.com/office/powerpoint/2010/main" val="346113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8200" y="216844"/>
            <a:ext cx="10515600" cy="908783"/>
          </a:xfrm>
        </p:spPr>
        <p:txBody>
          <a:bodyPr/>
          <a:lstStyle/>
          <a:p>
            <a:r>
              <a:rPr lang="en-US" dirty="0"/>
              <a:t>Disability Rights Florida (DRF)  1/2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352425" y="1841177"/>
            <a:ext cx="10725150" cy="4654873"/>
          </a:xfrm>
        </p:spPr>
        <p:txBody>
          <a:bodyPr/>
          <a:lstStyle/>
          <a:p>
            <a:r>
              <a:rPr lang="en-US" dirty="0"/>
              <a:t>Disability Rights Florida was founded in 1977 as the agency representing the Protection and Advocacy (P&amp;A) of people with disabilities in the State of Florida. The National P&amp;A system exists to ensure the safety, well-being, and success of people with disabilities.
It is a non-profit organization that provides legal advocacy and rights protection for adults and children with a wide range of disabilities.     </a:t>
            </a:r>
          </a:p>
          <a:p>
            <a:r>
              <a:rPr lang="en-US" dirty="0"/>
              <a:t> --------</a:t>
            </a:r>
            <a:r>
              <a:rPr lang="en-US" b="1" dirty="0"/>
              <a:t>All services are free and confidential </a:t>
            </a:r>
            <a:r>
              <a:rPr lang="en-US" dirty="0"/>
              <a:t>---------
We have offices in Tallahassee, Tampa, Fort Lauderdale, Gainesville and satellite offices in several other communities.</a:t>
            </a:r>
            <a:endParaRPr lang="es-ES" dirty="0"/>
          </a:p>
        </p:txBody>
      </p:sp>
    </p:spTree>
    <p:extLst>
      <p:ext uri="{BB962C8B-B14F-4D97-AF65-F5344CB8AC3E}">
        <p14:creationId xmlns:p14="http://schemas.microsoft.com/office/powerpoint/2010/main" val="303258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9A052-96D5-276A-361E-678532C9DEF7}"/>
              </a:ext>
            </a:extLst>
          </p:cNvPr>
          <p:cNvSpPr>
            <a:spLocks noGrp="1" noChangeArrowheads="1"/>
          </p:cNvSpPr>
          <p:nvPr>
            <p:ph type="title"/>
          </p:nvPr>
        </p:nvSpPr>
        <p:spPr>
          <a:xfrm>
            <a:off x="552450" y="470402"/>
            <a:ext cx="10515600" cy="908783"/>
          </a:xfrm>
        </p:spPr>
        <p:txBody>
          <a:bodyPr>
            <a:noAutofit/>
          </a:bodyPr>
          <a:lstStyle/>
          <a:p>
            <a:r>
              <a:rPr lang="en-US" altLang="en-US"/>
              <a:t>Planning for Your Child's Future
</a:t>
            </a:r>
            <a:endParaRPr altLang="en-US" dirty="0"/>
          </a:p>
        </p:txBody>
      </p:sp>
      <p:sp>
        <p:nvSpPr>
          <p:cNvPr id="5" name="Content Placeholder 2">
            <a:extLst>
              <a:ext uri="{FF2B5EF4-FFF2-40B4-BE49-F238E27FC236}">
                <a16:creationId xmlns:a16="http://schemas.microsoft.com/office/drawing/2014/main" id="{AF6611A0-3CB9-55BC-5BA4-C842F3D22C40}"/>
              </a:ext>
            </a:extLst>
          </p:cNvPr>
          <p:cNvSpPr>
            <a:spLocks noGrp="1" noChangeArrowheads="1"/>
          </p:cNvSpPr>
          <p:nvPr>
            <p:ph idx="1"/>
          </p:nvPr>
        </p:nvSpPr>
        <p:spPr>
          <a:xfrm>
            <a:off x="403485" y="1559476"/>
            <a:ext cx="8365761" cy="5156117"/>
          </a:xfrm>
        </p:spPr>
        <p:txBody>
          <a:bodyPr/>
          <a:lstStyle/>
          <a:p>
            <a:pPr>
              <a:lnSpc>
                <a:spcPct val="90000"/>
              </a:lnSpc>
            </a:pPr>
            <a:r>
              <a:rPr lang="en-US" altLang="en-US" sz="3200" dirty="0"/>
              <a:t>Don't depend on others to plan your child's future 
Be a meaningful participant on the IEP team 
Have a clear vision and encourage person-centered planning 
Going Beyond the Present - Planning for Long-Term Goals
Don't forget to include your child's wishes in that vision.</a:t>
            </a:r>
          </a:p>
        </p:txBody>
      </p:sp>
      <p:pic>
        <p:nvPicPr>
          <p:cNvPr id="11" name="Content Placeholder 4" descr="A group of people holding hands">
            <a:extLst>
              <a:ext uri="{FF2B5EF4-FFF2-40B4-BE49-F238E27FC236}">
                <a16:creationId xmlns:a16="http://schemas.microsoft.com/office/drawing/2014/main" id="{B828696B-5A50-40DD-11D4-3BAD064F42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98456">
            <a:off x="8377591" y="3092375"/>
            <a:ext cx="3162661" cy="2090321"/>
          </a:xfrm>
          <a:prstGeom prst="rect">
            <a:avLst/>
          </a:prstGeom>
        </p:spPr>
      </p:pic>
    </p:spTree>
    <p:extLst>
      <p:ext uri="{BB962C8B-B14F-4D97-AF65-F5344CB8AC3E}">
        <p14:creationId xmlns:p14="http://schemas.microsoft.com/office/powerpoint/2010/main" val="1936742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0EAA3C-6DB2-4FAB-ACFD-8AECAC17A207}"/>
              </a:ext>
            </a:extLst>
          </p:cNvPr>
          <p:cNvSpPr>
            <a:spLocks noGrp="1"/>
          </p:cNvSpPr>
          <p:nvPr>
            <p:ph type="title"/>
          </p:nvPr>
        </p:nvSpPr>
        <p:spPr>
          <a:xfrm>
            <a:off x="839788" y="2057400"/>
            <a:ext cx="3932237"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sz="4000" kern="1200">
                <a:solidFill>
                  <a:schemeClr val="tx1"/>
                </a:solidFill>
                <a:latin typeface="Tahoma" panose="020B0604030504040204" pitchFamily="34" charset="0"/>
                <a:ea typeface="Tahoma" panose="020B0604030504040204" pitchFamily="34" charset="0"/>
                <a:cs typeface="Tahoma" panose="020B0604030504040204" pitchFamily="34" charset="0"/>
              </a:rPr>
              <a:t>Questions?
</a:t>
            </a:r>
            <a:endParaRPr kumimoji="0" lang="en-US" sz="40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group of colorful question marks">
            <a:extLst>
              <a:ext uri="{FF2B5EF4-FFF2-40B4-BE49-F238E27FC236}">
                <a16:creationId xmlns:a16="http://schemas.microsoft.com/office/drawing/2014/main" id="{7DD7BEEE-1B12-4D3F-8F76-377B2B144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900" y="1405187"/>
            <a:ext cx="5266281" cy="3990104"/>
          </a:xfrm>
          <a:prstGeom prst="rect">
            <a:avLst/>
          </a:prstGeom>
        </p:spPr>
      </p:pic>
    </p:spTree>
    <p:extLst>
      <p:ext uri="{BB962C8B-B14F-4D97-AF65-F5344CB8AC3E}">
        <p14:creationId xmlns:p14="http://schemas.microsoft.com/office/powerpoint/2010/main" val="1130940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19634" y="695569"/>
            <a:ext cx="4165600" cy="2733431"/>
          </a:xfrm>
        </p:spPr>
        <p:txBody>
          <a:bodyPr>
            <a:normAutofit fontScale="90000"/>
          </a:bodyPr>
          <a:lstStyle/>
          <a:p>
            <a:pPr lvl="1" algn="ctr" eaLnBrk="0" hangingPunct="0"/>
            <a:r>
              <a:rPr kumimoji="1" lang="en-US" sz="2700" dirty="0">
                <a:latin typeface="Tahoma" panose="020B0604030504040204" pitchFamily="34" charset="0"/>
                <a:ea typeface="Tahoma" panose="020B0604030504040204" pitchFamily="34" charset="0"/>
                <a:cs typeface="Tahoma" panose="020B0604030504040204" pitchFamily="34" charset="0"/>
              </a:rPr>
              <a:t>Disability Rights Florida</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(800) 342-0823</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TDD (800) 346-4127</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FAX (850) 488-8640</a:t>
            </a:r>
            <a:br>
              <a:rPr kumimoji="1" lang="en-US" sz="2700" dirty="0">
                <a:latin typeface="Tahoma" panose="020B0604030504040204" pitchFamily="34" charset="0"/>
                <a:ea typeface="Tahoma" panose="020B0604030504040204" pitchFamily="34" charset="0"/>
                <a:cs typeface="Tahoma" panose="020B0604030504040204" pitchFamily="34" charset="0"/>
              </a:rPr>
            </a:b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200" dirty="0">
                <a:latin typeface="Tahoma" panose="020B0604030504040204" pitchFamily="34" charset="0"/>
                <a:ea typeface="Tahoma" panose="020B0604030504040204" pitchFamily="34" charset="0"/>
                <a:cs typeface="Tahoma" panose="020B0604030504040204" pitchFamily="34" charset="0"/>
                <a:hlinkClick r:id="rId3"/>
              </a:rPr>
              <a:t>www.DisabilityRightsFlorida.org</a:t>
            </a:r>
            <a:br>
              <a:rPr kumimoji="1"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1"/>
          </p:nvPr>
        </p:nvSpPr>
        <p:spPr>
          <a:xfrm>
            <a:off x="6533664" y="3344130"/>
            <a:ext cx="4337540" cy="3132870"/>
          </a:xfrm>
        </p:spPr>
        <p:txBody>
          <a:bodyPr>
            <a:normAutofit lnSpcReduction="10000"/>
          </a:bodyPr>
          <a:lstStyle/>
          <a:p>
            <a:r>
              <a:rPr lang="en-US" sz="2600">
                <a:solidFill>
                  <a:schemeClr val="tx1"/>
                </a:solidFill>
              </a:rPr>
              <a:t>
Follow Disability Rights Florida on
Facebook 
Thank you
</a:t>
            </a:r>
            <a:endParaRPr lang="en-US" sz="6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8200" y="216844"/>
            <a:ext cx="10515600" cy="908783"/>
          </a:xfrm>
        </p:spPr>
        <p:txBody>
          <a:bodyPr/>
          <a:lstStyle/>
          <a:p>
            <a:r>
              <a:rPr lang="en-US" dirty="0"/>
              <a:t>Disability Rights Florida (DRF)  2/2</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266700" y="1479228"/>
            <a:ext cx="10725150" cy="5026347"/>
          </a:xfrm>
        </p:spPr>
        <p:txBody>
          <a:bodyPr/>
          <a:lstStyle/>
          <a:p>
            <a:pPr marL="0" indent="0">
              <a:buNone/>
            </a:pPr>
            <a:r>
              <a:rPr lang="en-US" dirty="0"/>
              <a:t>Our attorneys, advocates, and investigators address civil rights violations, abuse and neglect, and discrimination in, among other areas:  </a:t>
            </a:r>
          </a:p>
          <a:p>
            <a:pPr lvl="1"/>
            <a:r>
              <a:rPr lang="en-US" sz="2400" dirty="0"/>
              <a:t>Education
Medical services
Transportation
Voting
Housing 
Employment, and 
Within the juvenile and criminal justice systems. </a:t>
            </a:r>
            <a:endParaRPr lang="es-ES" sz="2400" dirty="0"/>
          </a:p>
        </p:txBody>
      </p:sp>
    </p:spTree>
    <p:extLst>
      <p:ext uri="{BB962C8B-B14F-4D97-AF65-F5344CB8AC3E}">
        <p14:creationId xmlns:p14="http://schemas.microsoft.com/office/powerpoint/2010/main" val="183829815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476250" y="517136"/>
            <a:ext cx="10515600" cy="908783"/>
          </a:xfrm>
        </p:spPr>
        <p:txBody>
          <a:bodyPr>
            <a:noAutofit/>
          </a:bodyPr>
          <a:lstStyle/>
          <a:p>
            <a:r>
              <a:rPr lang="en-US" dirty="0"/>
              <a:t>Our Mission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895350" y="2135187"/>
            <a:ext cx="9677400" cy="3016808"/>
          </a:xfrm>
        </p:spPr>
        <p:txBody>
          <a:bodyPr/>
          <a:lstStyle/>
          <a:p>
            <a:pPr marL="0" marR="0" indent="0" algn="l">
              <a:buNone/>
            </a:pPr>
            <a:r>
              <a:rPr lang="en-US" sz="3200" b="0" i="0" u="none" strike="noStrike" baseline="0" dirty="0">
                <a:solidFill>
                  <a:srgbClr val="000000"/>
                </a:solidFill>
                <a:latin typeface="Tahoma" panose="020B0604030504040204" pitchFamily="34" charset="0"/>
              </a:rPr>
              <a:t>To advance the quality of life, dignity, equality, self-determination, and freedom of choice of persons with disabilities through collaboration, education, advocacy, as well as legal and legislative strategies. </a:t>
            </a:r>
          </a:p>
          <a:p>
            <a:pPr marL="0" indent="0">
              <a:buNone/>
            </a:pPr>
            <a:r>
              <a:rPr lang="en-US" dirty="0"/>
              <a:t>
</a:t>
            </a:r>
          </a:p>
        </p:txBody>
      </p:sp>
    </p:spTree>
    <p:extLst>
      <p:ext uri="{BB962C8B-B14F-4D97-AF65-F5344CB8AC3E}">
        <p14:creationId xmlns:p14="http://schemas.microsoft.com/office/powerpoint/2010/main" val="30940248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09CBDC-E843-AE32-B815-412979C3FB7B}"/>
              </a:ext>
            </a:extLst>
          </p:cNvPr>
          <p:cNvSpPr>
            <a:spLocks noGrp="1"/>
          </p:cNvSpPr>
          <p:nvPr>
            <p:ph type="title"/>
          </p:nvPr>
        </p:nvSpPr>
        <p:spPr>
          <a:xfrm>
            <a:off x="838200" y="441582"/>
            <a:ext cx="10515600" cy="908783"/>
          </a:xfrm>
        </p:spPr>
        <p:txBody>
          <a:bodyPr>
            <a:normAutofit fontScale="90000"/>
          </a:bodyPr>
          <a:lstStyle/>
          <a:p>
            <a:r>
              <a:rPr lang="es-PR" dirty="0" err="1"/>
              <a:t>During</a:t>
            </a:r>
            <a:r>
              <a:rPr lang="es-PR" dirty="0"/>
              <a:t> </a:t>
            </a:r>
            <a:r>
              <a:rPr lang="es-PR" dirty="0" err="1"/>
              <a:t>this</a:t>
            </a:r>
            <a:r>
              <a:rPr lang="es-PR" dirty="0"/>
              <a:t> </a:t>
            </a:r>
            <a:r>
              <a:rPr lang="es-PR" dirty="0" err="1"/>
              <a:t>Presentation</a:t>
            </a:r>
            <a:r>
              <a:rPr lang="es-PR" dirty="0"/>
              <a:t> 
</a:t>
            </a:r>
          </a:p>
        </p:txBody>
      </p:sp>
      <p:sp>
        <p:nvSpPr>
          <p:cNvPr id="10" name="Content Placeholder 2">
            <a:extLst>
              <a:ext uri="{FF2B5EF4-FFF2-40B4-BE49-F238E27FC236}">
                <a16:creationId xmlns:a16="http://schemas.microsoft.com/office/drawing/2014/main" id="{A3798860-BBD5-6DCC-0248-EF7B476A13FB}"/>
              </a:ext>
            </a:extLst>
          </p:cNvPr>
          <p:cNvSpPr>
            <a:spLocks noGrp="1"/>
          </p:cNvSpPr>
          <p:nvPr>
            <p:ph idx="1"/>
          </p:nvPr>
        </p:nvSpPr>
        <p:spPr>
          <a:xfrm>
            <a:off x="838200" y="1683308"/>
            <a:ext cx="10515600" cy="4932963"/>
          </a:xfrm>
        </p:spPr>
        <p:txBody>
          <a:bodyPr/>
          <a:lstStyle/>
          <a:p>
            <a:r>
              <a:rPr lang="en-US" dirty="0">
                <a:solidFill>
                  <a:srgbClr val="242424"/>
                </a:solidFill>
              </a:rPr>
              <a:t>We will be sharing key strategies for a parent to be an effective IEP participant 
We will define what an Individualized Education Program (IEP) is 
What is collaboration, and why is it essential 
We'll explain what it means to advocate on behalf of someone
We will explain what the chain of command is within the school district
We will provide tips on how to practice the power of persuasive communication when expressing disagreements 
We will discuss the importance of preparing for meetings and interactions with the school or district staff</a:t>
            </a:r>
            <a:endParaRPr lang="en-US" dirty="0"/>
          </a:p>
        </p:txBody>
      </p:sp>
    </p:spTree>
    <p:extLst>
      <p:ext uri="{BB962C8B-B14F-4D97-AF65-F5344CB8AC3E}">
        <p14:creationId xmlns:p14="http://schemas.microsoft.com/office/powerpoint/2010/main" val="103377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51FEEA-7C44-5898-FD3A-7C850D9A8541}"/>
              </a:ext>
            </a:extLst>
          </p:cNvPr>
          <p:cNvSpPr>
            <a:spLocks noGrp="1" noChangeArrowheads="1"/>
          </p:cNvSpPr>
          <p:nvPr>
            <p:ph type="title"/>
          </p:nvPr>
        </p:nvSpPr>
        <p:spPr/>
        <p:txBody>
          <a:bodyPr>
            <a:normAutofit fontScale="90000"/>
          </a:bodyPr>
          <a:lstStyle/>
          <a:p>
            <a:r>
              <a:rPr lang="en-US" altLang="en-US" dirty="0"/>
              <a:t>Sometimes Parents 1/2
</a:t>
            </a:r>
            <a:endParaRPr altLang="en-US" dirty="0"/>
          </a:p>
        </p:txBody>
      </p:sp>
      <p:sp>
        <p:nvSpPr>
          <p:cNvPr id="3" name="Content Placeholder 2">
            <a:extLst>
              <a:ext uri="{FF2B5EF4-FFF2-40B4-BE49-F238E27FC236}">
                <a16:creationId xmlns:a16="http://schemas.microsoft.com/office/drawing/2014/main" id="{243C147E-3B2E-4361-8266-5894A4E06F0C}"/>
              </a:ext>
            </a:extLst>
          </p:cNvPr>
          <p:cNvSpPr>
            <a:spLocks noGrp="1"/>
          </p:cNvSpPr>
          <p:nvPr>
            <p:ph idx="1"/>
          </p:nvPr>
        </p:nvSpPr>
        <p:spPr>
          <a:xfrm>
            <a:off x="409575" y="1926367"/>
            <a:ext cx="9572625" cy="4114800"/>
          </a:xfrm>
        </p:spPr>
        <p:txBody>
          <a:bodyPr rtlCol="0">
            <a:normAutofit/>
          </a:bodyPr>
          <a:lstStyle/>
          <a:p>
            <a:pPr marL="0" indent="0">
              <a:spcBef>
                <a:spcPts val="570"/>
              </a:spcBef>
              <a:buNone/>
              <a:defRPr/>
            </a:pPr>
            <a:r>
              <a:rPr lang="en-US" sz="2800" dirty="0"/>
              <a:t>It's Key: </a:t>
            </a:r>
            <a:r>
              <a:rPr lang="en-US" sz="2800" b="1" dirty="0"/>
              <a:t>Be alert and informed </a:t>
            </a:r>
            <a:br>
              <a:rPr lang="en-US" sz="2800" dirty="0"/>
            </a:br>
            <a:endParaRPr lang="en-US" sz="2800" dirty="0"/>
          </a:p>
          <a:p>
            <a:pPr>
              <a:spcBef>
                <a:spcPts val="570"/>
              </a:spcBef>
              <a:defRPr/>
            </a:pPr>
            <a:r>
              <a:rPr lang="en-US" sz="2800" dirty="0"/>
              <a:t>Don't understand how disability affects their child's school environment 
Do not document in writing their conversations, events, situations, or problems
Too readily trust that the school/district knows everything about their child's education and disability</a:t>
            </a:r>
            <a:endParaRPr lang="en-US" dirty="0"/>
          </a:p>
        </p:txBody>
      </p:sp>
      <p:pic>
        <p:nvPicPr>
          <p:cNvPr id="6" name="Picture 5" descr="This is a yellow smiley face, but the smile is half smile/half frown.  It has raised eyebrows.  It has hands that that are scratching the chin and top of the head.  &#10;">
            <a:extLst>
              <a:ext uri="{FF2B5EF4-FFF2-40B4-BE49-F238E27FC236}">
                <a16:creationId xmlns:a16="http://schemas.microsoft.com/office/drawing/2014/main" id="{CEC7373C-4C66-C28C-9B8D-F196B422FB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4106" y="3308959"/>
            <a:ext cx="2527894" cy="1775846"/>
          </a:xfrm>
          <a:prstGeom prst="rect">
            <a:avLst/>
          </a:prstGeom>
          <a:noFill/>
        </p:spPr>
      </p:pic>
      <p:sp>
        <p:nvSpPr>
          <p:cNvPr id="10244" name="Slide Number Placeholder 4">
            <a:extLst>
              <a:ext uri="{FF2B5EF4-FFF2-40B4-BE49-F238E27FC236}">
                <a16:creationId xmlns:a16="http://schemas.microsoft.com/office/drawing/2014/main" id="{E7D8B860-8872-6E5A-BD80-6009C57F5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575"/>
              </a:spcBef>
              <a:buClr>
                <a:srgbClr val="EDA839"/>
              </a:buClr>
              <a:buSzPct val="125000"/>
              <a:buFont typeface="Arial" panose="020B0604020202020204" pitchFamily="34" charset="0"/>
              <a:buChar char="•"/>
              <a:defRPr sz="2400">
                <a:solidFill>
                  <a:schemeClr val="tx1"/>
                </a:solidFill>
                <a:latin typeface="Tahoma" panose="020B0604030504040204" pitchFamily="34" charset="0"/>
                <a:cs typeface="Tahoma" panose="020B0604030504040204" pitchFamily="34" charset="0"/>
              </a:defRPr>
            </a:lvl1pPr>
            <a:lvl2pPr marL="742950" indent="-285750">
              <a:lnSpc>
                <a:spcPct val="110000"/>
              </a:lnSpc>
              <a:spcBef>
                <a:spcPts val="400"/>
              </a:spcBef>
              <a:buClr>
                <a:srgbClr val="711C12"/>
              </a:buClr>
              <a:buSzPct val="11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10000"/>
              </a:lnSpc>
              <a:spcBef>
                <a:spcPts val="2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fontAlgn="base">
              <a:lnSpc>
                <a:spcPct val="110000"/>
              </a:lnSpc>
              <a:spcBef>
                <a:spcPts val="2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fld id="{586AD497-3B1D-4D1A-999A-47050C42BF92}" type="slidenum">
              <a:rPr lang="en-US" altLang="en-US" sz="1400">
                <a:solidFill>
                  <a:srgbClr val="898989"/>
                </a:solidFill>
                <a:latin typeface="Verdana" panose="020B0604030504040204" pitchFamily="34" charset="0"/>
              </a:rPr>
              <a:pPr>
                <a:lnSpc>
                  <a:spcPct val="100000"/>
                </a:lnSpc>
                <a:spcBef>
                  <a:spcPct val="0"/>
                </a:spcBef>
                <a:buClrTx/>
                <a:buSzTx/>
                <a:buFontTx/>
                <a:buNone/>
              </a:pPr>
              <a:t>7</a:t>
            </a:fld>
            <a:endParaRPr lang="en-US" altLang="en-US" sz="1400">
              <a:solidFill>
                <a:srgbClr val="898989"/>
              </a:solidFill>
              <a:latin typeface="Verdana" panose="020B060403050404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DB4DD4-A43E-9A71-9229-C2725FA647DF}"/>
              </a:ext>
            </a:extLst>
          </p:cNvPr>
          <p:cNvSpPr>
            <a:spLocks noGrp="1" noChangeArrowheads="1"/>
          </p:cNvSpPr>
          <p:nvPr>
            <p:ph type="title"/>
          </p:nvPr>
        </p:nvSpPr>
        <p:spPr>
          <a:xfrm>
            <a:off x="689919" y="529885"/>
            <a:ext cx="10515600" cy="908783"/>
          </a:xfrm>
        </p:spPr>
        <p:txBody>
          <a:bodyPr>
            <a:normAutofit fontScale="90000"/>
          </a:bodyPr>
          <a:lstStyle/>
          <a:p>
            <a:r>
              <a:rPr lang="en-US" altLang="en-US" dirty="0"/>
              <a:t>Sometimes Parents 2/2
</a:t>
            </a:r>
            <a:endParaRPr altLang="en-US" dirty="0"/>
          </a:p>
        </p:txBody>
      </p:sp>
      <p:sp>
        <p:nvSpPr>
          <p:cNvPr id="3" name="Content Placeholder 2">
            <a:extLst>
              <a:ext uri="{FF2B5EF4-FFF2-40B4-BE49-F238E27FC236}">
                <a16:creationId xmlns:a16="http://schemas.microsoft.com/office/drawing/2014/main" id="{0D844AB3-8081-F4E7-141B-D0B0B0D312FC}"/>
              </a:ext>
            </a:extLst>
          </p:cNvPr>
          <p:cNvSpPr>
            <a:spLocks noGrp="1"/>
          </p:cNvSpPr>
          <p:nvPr>
            <p:ph idx="1"/>
          </p:nvPr>
        </p:nvSpPr>
        <p:spPr>
          <a:xfrm>
            <a:off x="593442" y="1666061"/>
            <a:ext cx="10150757" cy="3920789"/>
          </a:xfrm>
        </p:spPr>
        <p:txBody>
          <a:bodyPr/>
          <a:lstStyle/>
          <a:p>
            <a:pPr marL="0" lvl="0" indent="0">
              <a:spcBef>
                <a:spcPts val="570"/>
              </a:spcBef>
              <a:buNone/>
              <a:defRPr/>
            </a:pPr>
            <a:r>
              <a:rPr lang="en-US" sz="2800" dirty="0">
                <a:solidFill>
                  <a:srgbClr val="000000"/>
                </a:solidFill>
              </a:rPr>
              <a:t>It's Key: </a:t>
            </a:r>
            <a:r>
              <a:rPr lang="en-US" sz="2800" b="1" dirty="0">
                <a:solidFill>
                  <a:srgbClr val="000000"/>
                </a:solidFill>
              </a:rPr>
              <a:t>Accept that the process is not perfect</a:t>
            </a:r>
            <a:br>
              <a:rPr lang="en-US" sz="2800" dirty="0">
                <a:solidFill>
                  <a:srgbClr val="000000"/>
                </a:solidFill>
              </a:rPr>
            </a:br>
            <a:r>
              <a:rPr lang="en-US" sz="2800" dirty="0">
                <a:solidFill>
                  <a:srgbClr val="000000"/>
                </a:solidFill>
              </a:rPr>
              <a:t> 
Some parents: </a:t>
            </a:r>
          </a:p>
          <a:p>
            <a:pPr>
              <a:spcBef>
                <a:spcPts val="570"/>
              </a:spcBef>
              <a:defRPr/>
            </a:pPr>
            <a:r>
              <a:rPr lang="en-US" sz="2800" dirty="0">
                <a:solidFill>
                  <a:srgbClr val="000000"/>
                </a:solidFill>
              </a:rPr>
              <a:t>Attend an IEP meeting ready to fight!
Don't keep their emotions in check 
Try to micro-control all the details of the IEP
Focus on minor errors in school procedure
Adopt an "all or nothing" attitude and miss opportunities</a:t>
            </a:r>
            <a:endParaRPr lang="en-US" dirty="0"/>
          </a:p>
        </p:txBody>
      </p:sp>
      <p:pic>
        <p:nvPicPr>
          <p:cNvPr id="6" name="Picture 5" descr="A cartoon of red boxing gloves">
            <a:extLst>
              <a:ext uri="{FF2B5EF4-FFF2-40B4-BE49-F238E27FC236}">
                <a16:creationId xmlns:a16="http://schemas.microsoft.com/office/drawing/2014/main" id="{B21E4A33-66FD-4836-F029-DB795CD32D3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3532">
            <a:off x="9274810" y="2311824"/>
            <a:ext cx="2234351" cy="2234352"/>
          </a:xfrm>
          <a:prstGeom prst="rect">
            <a:avLst/>
          </a:prstGeom>
        </p:spPr>
      </p:pic>
    </p:spTree>
    <p:extLst>
      <p:ext uri="{BB962C8B-B14F-4D97-AF65-F5344CB8AC3E}">
        <p14:creationId xmlns:p14="http://schemas.microsoft.com/office/powerpoint/2010/main" val="150724127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253-70E7-A57E-1373-D3D727F8A2EB}"/>
              </a:ext>
            </a:extLst>
          </p:cNvPr>
          <p:cNvSpPr>
            <a:spLocks noGrp="1"/>
          </p:cNvSpPr>
          <p:nvPr>
            <p:ph type="title"/>
          </p:nvPr>
        </p:nvSpPr>
        <p:spPr/>
        <p:txBody>
          <a:bodyPr>
            <a:normAutofit fontScale="90000"/>
          </a:bodyPr>
          <a:lstStyle/>
          <a:p>
            <a:r>
              <a:rPr lang="en-US"/>
              <a:t>IEP and Parents 1/3
</a:t>
            </a:r>
            <a:endParaRPr lang="en-US" dirty="0"/>
          </a:p>
        </p:txBody>
      </p:sp>
      <p:sp>
        <p:nvSpPr>
          <p:cNvPr id="5" name="Content Placeholder 4">
            <a:extLst>
              <a:ext uri="{FF2B5EF4-FFF2-40B4-BE49-F238E27FC236}">
                <a16:creationId xmlns:a16="http://schemas.microsoft.com/office/drawing/2014/main" id="{54B8FE0F-A4D5-A759-5B92-D76ACDF96C89}"/>
              </a:ext>
            </a:extLst>
          </p:cNvPr>
          <p:cNvSpPr>
            <a:spLocks noGrp="1"/>
          </p:cNvSpPr>
          <p:nvPr>
            <p:ph idx="1"/>
          </p:nvPr>
        </p:nvSpPr>
        <p:spPr>
          <a:xfrm>
            <a:off x="411470" y="1585808"/>
            <a:ext cx="11199505" cy="4986441"/>
          </a:xfrm>
        </p:spPr>
        <p:txBody>
          <a:bodyPr/>
          <a:lstStyle/>
          <a:p>
            <a:pPr marL="0" indent="0">
              <a:lnSpc>
                <a:spcPct val="107000"/>
              </a:lnSpc>
              <a:spcBef>
                <a:spcPts val="0"/>
              </a:spcBef>
              <a:spcAft>
                <a:spcPts val="800"/>
              </a:spcAft>
              <a:buNone/>
              <a:defRPr/>
            </a:pPr>
            <a:r>
              <a:rPr lang="en-US" sz="2800" kern="100" dirty="0">
                <a:solidFill>
                  <a:srgbClr val="000000"/>
                </a:solidFill>
              </a:rPr>
              <a:t>It's Key – </a:t>
            </a:r>
            <a:r>
              <a:rPr lang="en-US" sz="2800" b="1" kern="100" dirty="0">
                <a:solidFill>
                  <a:srgbClr val="000000"/>
                </a:solidFill>
              </a:rPr>
              <a:t>Understanding What the IEP Is</a:t>
            </a:r>
          </a:p>
          <a:p>
            <a:pPr marL="0" indent="0">
              <a:lnSpc>
                <a:spcPct val="107000"/>
              </a:lnSpc>
              <a:spcBef>
                <a:spcPts val="0"/>
              </a:spcBef>
              <a:spcAft>
                <a:spcPts val="800"/>
              </a:spcAft>
              <a:buNone/>
              <a:defRPr/>
            </a:pPr>
            <a:endParaRPr lang="en-US" sz="2800" kern="100" dirty="0">
              <a:solidFill>
                <a:srgbClr val="000000"/>
              </a:solidFill>
            </a:endParaRPr>
          </a:p>
          <a:p>
            <a:pPr>
              <a:lnSpc>
                <a:spcPct val="107000"/>
              </a:lnSpc>
              <a:spcBef>
                <a:spcPts val="0"/>
              </a:spcBef>
              <a:spcAft>
                <a:spcPts val="800"/>
              </a:spcAft>
              <a:defRPr/>
            </a:pPr>
            <a:r>
              <a:rPr lang="en-US" kern="100" dirty="0">
                <a:solidFill>
                  <a:srgbClr val="000000"/>
                </a:solidFill>
              </a:rPr>
              <a:t>Every student who has a disability and qualifies for exceptional student education services (ESE) receives an Individualized Education Program (IEP). 
An IEP is a documented plan designed to address the unique educational needs of a student with a disability.
It describes your student's current skills and establishes the areas where improvement is needed (Goals) to achieve their goals.
The IEP also specifies the specific assistance and support that will be provided to help the student progress.</a:t>
            </a:r>
            <a:endParaRPr lang="en-US" dirty="0"/>
          </a:p>
        </p:txBody>
      </p:sp>
    </p:spTree>
    <p:extLst>
      <p:ext uri="{BB962C8B-B14F-4D97-AF65-F5344CB8AC3E}">
        <p14:creationId xmlns:p14="http://schemas.microsoft.com/office/powerpoint/2010/main" val="1198457816"/>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31284</TotalTime>
  <Words>2466</Words>
  <Application>Microsoft Office PowerPoint</Application>
  <PresentationFormat>Widescreen</PresentationFormat>
  <Paragraphs>127</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Calibri</vt:lpstr>
      <vt:lpstr>Tahoma</vt:lpstr>
      <vt:lpstr>Verdana</vt:lpstr>
      <vt:lpstr>Wingdings</vt:lpstr>
      <vt:lpstr>DRF_2019_Light</vt:lpstr>
      <vt:lpstr>  Planning for Your Child's Future:  Key Strategies for Effective Collaboration on the IEP Team 
 </vt:lpstr>
      <vt:lpstr>Presenter: Daysi Ortiz
</vt:lpstr>
      <vt:lpstr>Disability Rights Florida (DRF)  1/2 </vt:lpstr>
      <vt:lpstr>Disability Rights Florida (DRF)  2/2</vt:lpstr>
      <vt:lpstr>Our Mission 
</vt:lpstr>
      <vt:lpstr>During this Presentation 
</vt:lpstr>
      <vt:lpstr>Sometimes Parents 1/2
</vt:lpstr>
      <vt:lpstr>Sometimes Parents 2/2
</vt:lpstr>
      <vt:lpstr>IEP and Parents 1/3
</vt:lpstr>
      <vt:lpstr>IEP and Parents 2/3
</vt:lpstr>
      <vt:lpstr>IEP and Parents 3/3
</vt:lpstr>
      <vt:lpstr>What is Collaboration?
</vt:lpstr>
      <vt:lpstr>Collaboration with the IEP team
</vt:lpstr>
      <vt:lpstr>Familiarize yourself with the chain of command 1/3
</vt:lpstr>
      <vt:lpstr>Familiarize yourself with the chain of command 2/3
</vt:lpstr>
      <vt:lpstr>Familiarize yourself with the chain of command 3/3
</vt:lpstr>
      <vt:lpstr>Advocacy Involves . . . 
</vt:lpstr>
      <vt:lpstr>Get ready: Knowledge is Power! 1/4
</vt:lpstr>
      <vt:lpstr>Get ready: Organize your ideas! 2/4
</vt:lpstr>
      <vt:lpstr>Get ready: Know the Lingo! 3/4
</vt:lpstr>
      <vt:lpstr>Get Ready: Know Your Rights! 4/4
</vt:lpstr>
      <vt:lpstr>Stay Organized 
</vt:lpstr>
      <vt:lpstr>Practicing Collaboration  
</vt:lpstr>
      <vt:lpstr>Persuasive Communication 1/2
</vt:lpstr>
      <vt:lpstr>Persuasive Communication 2/2
</vt:lpstr>
      <vt:lpstr>Your emotions
</vt:lpstr>
      <vt:lpstr>Remember - 1/3 
</vt:lpstr>
      <vt:lpstr>Remember 2/3 
</vt:lpstr>
      <vt:lpstr>Remember  3/3 
</vt:lpstr>
      <vt:lpstr>Planning for Your Child's Future
</vt:lpstr>
      <vt:lpstr>Questions?
</vt:lpstr>
      <vt:lpstr>Disability Rights Florida (800) 342-0823 TDD (800) 346-4127 FAX (850) 488-8640  www.DisabilityRightsFlorida.org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Planning_for_your_Childs_Future_Presentation Spanish Family Cafe 2 English - KG Review Final </dc:title>
  <dc:creator>Daysi Ortiz</dc:creator>
  <cp:lastModifiedBy>Keith Casebonne</cp:lastModifiedBy>
  <cp:revision>118</cp:revision>
  <cp:lastPrinted>2022-10-18T13:18:58Z</cp:lastPrinted>
  <dcterms:created xsi:type="dcterms:W3CDTF">2021-05-06T19:37:38Z</dcterms:created>
  <dcterms:modified xsi:type="dcterms:W3CDTF">2023-06-05T22:16:53Z</dcterms:modified>
</cp:coreProperties>
</file>