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82" r:id="rId2"/>
    <p:sldId id="364" r:id="rId3"/>
    <p:sldId id="259" r:id="rId4"/>
    <p:sldId id="412" r:id="rId5"/>
    <p:sldId id="260" r:id="rId6"/>
    <p:sldId id="411" r:id="rId7"/>
    <p:sldId id="297" r:id="rId8"/>
    <p:sldId id="409" r:id="rId9"/>
    <p:sldId id="390" r:id="rId10"/>
    <p:sldId id="414" r:id="rId11"/>
    <p:sldId id="413" r:id="rId12"/>
    <p:sldId id="410" r:id="rId13"/>
    <p:sldId id="394" r:id="rId14"/>
    <p:sldId id="416" r:id="rId15"/>
    <p:sldId id="385" r:id="rId16"/>
    <p:sldId id="386" r:id="rId17"/>
    <p:sldId id="387" r:id="rId18"/>
    <p:sldId id="396" r:id="rId19"/>
    <p:sldId id="398" r:id="rId20"/>
    <p:sldId id="397" r:id="rId21"/>
    <p:sldId id="399" r:id="rId22"/>
    <p:sldId id="389" r:id="rId23"/>
    <p:sldId id="391" r:id="rId24"/>
    <p:sldId id="393" r:id="rId25"/>
    <p:sldId id="415" r:id="rId26"/>
    <p:sldId id="395" r:id="rId27"/>
    <p:sldId id="400" r:id="rId28"/>
    <p:sldId id="392" r:id="rId29"/>
    <p:sldId id="401" r:id="rId30"/>
    <p:sldId id="403" r:id="rId31"/>
    <p:sldId id="286" r:id="rId32"/>
    <p:sldId id="299" r:id="rId3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05EEDC-321A-601B-6195-D86DC0B062BF}" name="Kevin Golembiewski" initials="KG" userId="ab262ee0044f4ed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83A33-F339-4421-8B15-B197571BAE1A}" v="512" dt="2023-06-05T20:42:49.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4" autoAdjust="0"/>
  </p:normalViewPr>
  <p:slideViewPr>
    <p:cSldViewPr snapToGrid="0">
      <p:cViewPr varScale="1">
        <p:scale>
          <a:sx n="72" d="100"/>
          <a:sy n="72" d="100"/>
        </p:scale>
        <p:origin x="768" y="67"/>
      </p:cViewPr>
      <p:guideLst/>
    </p:cSldViewPr>
  </p:slideViewPr>
  <p:outlineViewPr>
    <p:cViewPr>
      <p:scale>
        <a:sx n="33" d="100"/>
        <a:sy n="33" d="100"/>
      </p:scale>
      <p:origin x="0" y="-3184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231" tIns="47115" rIns="94231" bIns="47115"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31" tIns="47115" rIns="94231" bIns="47115" rtlCol="0"/>
          <a:lstStyle>
            <a:lvl1pPr algn="r">
              <a:defRPr sz="1200"/>
            </a:lvl1pPr>
          </a:lstStyle>
          <a:p>
            <a:fld id="{78DEEE58-88A3-4C0D-8B5D-183B4FACA74E}" type="datetimeFigureOut">
              <a:rPr lang="en-US" smtClean="0"/>
              <a:t>6/5/2023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31" tIns="47115" rIns="94231" bIns="47115" rtlCol="0" anchor="ctr"/>
          <a:lstStyle/>
          <a:p>
            <a:endParaRPr lang="en-US"/>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4231" tIns="47115" rIns="94231"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3"/>
          </a:xfrm>
          <a:prstGeom prst="rect">
            <a:avLst/>
          </a:prstGeom>
        </p:spPr>
        <p:txBody>
          <a:bodyPr vert="horz" lIns="94231" tIns="47115" rIns="94231"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31" tIns="47115" rIns="94231" bIns="47115" rtlCol="0" anchor="b"/>
          <a:lstStyle>
            <a:lvl1pPr algn="r">
              <a:defRPr sz="1200"/>
            </a:lvl1pPr>
          </a:lstStyle>
          <a:p>
            <a:fld id="{8F4A178C-8EDD-41F4-BFD9-EBEE0E8F00C9}" type="slidenum">
              <a:rPr lang="en-US" smtClean="0"/>
              <a:t>‹#›</a:t>
            </a:fld>
            <a:endParaRPr lang="en-US"/>
          </a:p>
        </p:txBody>
      </p:sp>
    </p:spTree>
    <p:extLst>
      <p:ext uri="{BB962C8B-B14F-4D97-AF65-F5344CB8AC3E}">
        <p14:creationId xmlns:p14="http://schemas.microsoft.com/office/powerpoint/2010/main" val="308642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1</a:t>
            </a:fld>
            <a:endParaRPr lang="en-US"/>
          </a:p>
        </p:txBody>
      </p:sp>
    </p:spTree>
    <p:extLst>
      <p:ext uri="{BB962C8B-B14F-4D97-AF65-F5344CB8AC3E}">
        <p14:creationId xmlns:p14="http://schemas.microsoft.com/office/powerpoint/2010/main" val="3304744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10</a:t>
            </a:fld>
            <a:endParaRPr lang="en-US"/>
          </a:p>
        </p:txBody>
      </p:sp>
    </p:spTree>
    <p:extLst>
      <p:ext uri="{BB962C8B-B14F-4D97-AF65-F5344CB8AC3E}">
        <p14:creationId xmlns:p14="http://schemas.microsoft.com/office/powerpoint/2010/main" val="121646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11</a:t>
            </a:fld>
            <a:endParaRPr lang="en-US"/>
          </a:p>
        </p:txBody>
      </p:sp>
    </p:spTree>
    <p:extLst>
      <p:ext uri="{BB962C8B-B14F-4D97-AF65-F5344CB8AC3E}">
        <p14:creationId xmlns:p14="http://schemas.microsoft.com/office/powerpoint/2010/main" val="125567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13</a:t>
            </a:fld>
            <a:endParaRPr lang="en-US"/>
          </a:p>
        </p:txBody>
      </p:sp>
    </p:spTree>
    <p:extLst>
      <p:ext uri="{BB962C8B-B14F-4D97-AF65-F5344CB8AC3E}">
        <p14:creationId xmlns:p14="http://schemas.microsoft.com/office/powerpoint/2010/main" val="60031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14</a:t>
            </a:fld>
            <a:endParaRPr lang="en-US"/>
          </a:p>
        </p:txBody>
      </p:sp>
    </p:spTree>
    <p:extLst>
      <p:ext uri="{BB962C8B-B14F-4D97-AF65-F5344CB8AC3E}">
        <p14:creationId xmlns:p14="http://schemas.microsoft.com/office/powerpoint/2010/main" val="2067100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15</a:t>
            </a:fld>
            <a:endParaRPr lang="en-US"/>
          </a:p>
        </p:txBody>
      </p:sp>
    </p:spTree>
    <p:extLst>
      <p:ext uri="{BB962C8B-B14F-4D97-AF65-F5344CB8AC3E}">
        <p14:creationId xmlns:p14="http://schemas.microsoft.com/office/powerpoint/2010/main" val="4137504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16</a:t>
            </a:fld>
            <a:endParaRPr lang="en-US"/>
          </a:p>
        </p:txBody>
      </p:sp>
    </p:spTree>
    <p:extLst>
      <p:ext uri="{BB962C8B-B14F-4D97-AF65-F5344CB8AC3E}">
        <p14:creationId xmlns:p14="http://schemas.microsoft.com/office/powerpoint/2010/main" val="3869448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17</a:t>
            </a:fld>
            <a:endParaRPr lang="en-US"/>
          </a:p>
        </p:txBody>
      </p:sp>
    </p:spTree>
    <p:extLst>
      <p:ext uri="{BB962C8B-B14F-4D97-AF65-F5344CB8AC3E}">
        <p14:creationId xmlns:p14="http://schemas.microsoft.com/office/powerpoint/2010/main" val="420739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18</a:t>
            </a:fld>
            <a:endParaRPr lang="en-US"/>
          </a:p>
        </p:txBody>
      </p:sp>
    </p:spTree>
    <p:extLst>
      <p:ext uri="{BB962C8B-B14F-4D97-AF65-F5344CB8AC3E}">
        <p14:creationId xmlns:p14="http://schemas.microsoft.com/office/powerpoint/2010/main" val="34329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19</a:t>
            </a:fld>
            <a:endParaRPr lang="en-US"/>
          </a:p>
        </p:txBody>
      </p:sp>
    </p:spTree>
    <p:extLst>
      <p:ext uri="{BB962C8B-B14F-4D97-AF65-F5344CB8AC3E}">
        <p14:creationId xmlns:p14="http://schemas.microsoft.com/office/powerpoint/2010/main" val="3561537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20</a:t>
            </a:fld>
            <a:endParaRPr lang="en-US"/>
          </a:p>
        </p:txBody>
      </p:sp>
    </p:spTree>
    <p:extLst>
      <p:ext uri="{BB962C8B-B14F-4D97-AF65-F5344CB8AC3E}">
        <p14:creationId xmlns:p14="http://schemas.microsoft.com/office/powerpoint/2010/main" val="52158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2</a:t>
            </a:fld>
            <a:endParaRPr lang="en-US"/>
          </a:p>
        </p:txBody>
      </p:sp>
    </p:spTree>
    <p:extLst>
      <p:ext uri="{BB962C8B-B14F-4D97-AF65-F5344CB8AC3E}">
        <p14:creationId xmlns:p14="http://schemas.microsoft.com/office/powerpoint/2010/main" val="1375003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21</a:t>
            </a:fld>
            <a:endParaRPr lang="en-US"/>
          </a:p>
        </p:txBody>
      </p:sp>
    </p:spTree>
    <p:extLst>
      <p:ext uri="{BB962C8B-B14F-4D97-AF65-F5344CB8AC3E}">
        <p14:creationId xmlns:p14="http://schemas.microsoft.com/office/powerpoint/2010/main" val="2163793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22</a:t>
            </a:fld>
            <a:endParaRPr lang="en-US"/>
          </a:p>
        </p:txBody>
      </p:sp>
    </p:spTree>
    <p:extLst>
      <p:ext uri="{BB962C8B-B14F-4D97-AF65-F5344CB8AC3E}">
        <p14:creationId xmlns:p14="http://schemas.microsoft.com/office/powerpoint/2010/main" val="2286120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23</a:t>
            </a:fld>
            <a:endParaRPr lang="en-US"/>
          </a:p>
        </p:txBody>
      </p:sp>
    </p:spTree>
    <p:extLst>
      <p:ext uri="{BB962C8B-B14F-4D97-AF65-F5344CB8AC3E}">
        <p14:creationId xmlns:p14="http://schemas.microsoft.com/office/powerpoint/2010/main" val="2642464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24</a:t>
            </a:fld>
            <a:endParaRPr lang="en-US"/>
          </a:p>
        </p:txBody>
      </p:sp>
    </p:spTree>
    <p:extLst>
      <p:ext uri="{BB962C8B-B14F-4D97-AF65-F5344CB8AC3E}">
        <p14:creationId xmlns:p14="http://schemas.microsoft.com/office/powerpoint/2010/main" val="1823927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25</a:t>
            </a:fld>
            <a:endParaRPr lang="en-US"/>
          </a:p>
        </p:txBody>
      </p:sp>
    </p:spTree>
    <p:extLst>
      <p:ext uri="{BB962C8B-B14F-4D97-AF65-F5344CB8AC3E}">
        <p14:creationId xmlns:p14="http://schemas.microsoft.com/office/powerpoint/2010/main" val="3018495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26</a:t>
            </a:fld>
            <a:endParaRPr lang="en-US"/>
          </a:p>
        </p:txBody>
      </p:sp>
    </p:spTree>
    <p:extLst>
      <p:ext uri="{BB962C8B-B14F-4D97-AF65-F5344CB8AC3E}">
        <p14:creationId xmlns:p14="http://schemas.microsoft.com/office/powerpoint/2010/main" val="1700598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27</a:t>
            </a:fld>
            <a:endParaRPr lang="en-US"/>
          </a:p>
        </p:txBody>
      </p:sp>
    </p:spTree>
    <p:extLst>
      <p:ext uri="{BB962C8B-B14F-4D97-AF65-F5344CB8AC3E}">
        <p14:creationId xmlns:p14="http://schemas.microsoft.com/office/powerpoint/2010/main" val="869467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28</a:t>
            </a:fld>
            <a:endParaRPr lang="en-US"/>
          </a:p>
        </p:txBody>
      </p:sp>
    </p:spTree>
    <p:extLst>
      <p:ext uri="{BB962C8B-B14F-4D97-AF65-F5344CB8AC3E}">
        <p14:creationId xmlns:p14="http://schemas.microsoft.com/office/powerpoint/2010/main" val="1603383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29</a:t>
            </a:fld>
            <a:endParaRPr lang="en-US"/>
          </a:p>
        </p:txBody>
      </p:sp>
    </p:spTree>
    <p:extLst>
      <p:ext uri="{BB962C8B-B14F-4D97-AF65-F5344CB8AC3E}">
        <p14:creationId xmlns:p14="http://schemas.microsoft.com/office/powerpoint/2010/main" val="1213223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30</a:t>
            </a:fld>
            <a:endParaRPr lang="en-US"/>
          </a:p>
        </p:txBody>
      </p:sp>
    </p:spTree>
    <p:extLst>
      <p:ext uri="{BB962C8B-B14F-4D97-AF65-F5344CB8AC3E}">
        <p14:creationId xmlns:p14="http://schemas.microsoft.com/office/powerpoint/2010/main" val="234838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3</a:t>
            </a:fld>
            <a:endParaRPr lang="en-US"/>
          </a:p>
        </p:txBody>
      </p:sp>
    </p:spTree>
    <p:extLst>
      <p:ext uri="{BB962C8B-B14F-4D97-AF65-F5344CB8AC3E}">
        <p14:creationId xmlns:p14="http://schemas.microsoft.com/office/powerpoint/2010/main" val="2197265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899BD1-A799-4473-A9C9-C70E2EFFAF78}" type="slidenum">
              <a:rPr lang="en-US" smtClean="0"/>
              <a:t>32</a:t>
            </a:fld>
            <a:endParaRPr lang="en-US"/>
          </a:p>
        </p:txBody>
      </p:sp>
    </p:spTree>
    <p:extLst>
      <p:ext uri="{BB962C8B-B14F-4D97-AF65-F5344CB8AC3E}">
        <p14:creationId xmlns:p14="http://schemas.microsoft.com/office/powerpoint/2010/main" val="140748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4</a:t>
            </a:fld>
            <a:endParaRPr lang="en-US"/>
          </a:p>
        </p:txBody>
      </p:sp>
    </p:spTree>
    <p:extLst>
      <p:ext uri="{BB962C8B-B14F-4D97-AF65-F5344CB8AC3E}">
        <p14:creationId xmlns:p14="http://schemas.microsoft.com/office/powerpoint/2010/main" val="218212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5</a:t>
            </a:fld>
            <a:endParaRPr lang="en-US"/>
          </a:p>
        </p:txBody>
      </p:sp>
    </p:spTree>
    <p:extLst>
      <p:ext uri="{BB962C8B-B14F-4D97-AF65-F5344CB8AC3E}">
        <p14:creationId xmlns:p14="http://schemas.microsoft.com/office/powerpoint/2010/main" val="172325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6</a:t>
            </a:fld>
            <a:endParaRPr lang="en-US"/>
          </a:p>
        </p:txBody>
      </p:sp>
    </p:spTree>
    <p:extLst>
      <p:ext uri="{BB962C8B-B14F-4D97-AF65-F5344CB8AC3E}">
        <p14:creationId xmlns:p14="http://schemas.microsoft.com/office/powerpoint/2010/main" val="338814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7</a:t>
            </a:fld>
            <a:endParaRPr lang="en-US"/>
          </a:p>
        </p:txBody>
      </p:sp>
    </p:spTree>
    <p:extLst>
      <p:ext uri="{BB962C8B-B14F-4D97-AF65-F5344CB8AC3E}">
        <p14:creationId xmlns:p14="http://schemas.microsoft.com/office/powerpoint/2010/main" val="13656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8</a:t>
            </a:fld>
            <a:endParaRPr lang="en-US"/>
          </a:p>
        </p:txBody>
      </p:sp>
    </p:spTree>
    <p:extLst>
      <p:ext uri="{BB962C8B-B14F-4D97-AF65-F5344CB8AC3E}">
        <p14:creationId xmlns:p14="http://schemas.microsoft.com/office/powerpoint/2010/main" val="625370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9</a:t>
            </a:fld>
            <a:endParaRPr lang="en-US"/>
          </a:p>
        </p:txBody>
      </p:sp>
    </p:spTree>
    <p:extLst>
      <p:ext uri="{BB962C8B-B14F-4D97-AF65-F5344CB8AC3E}">
        <p14:creationId xmlns:p14="http://schemas.microsoft.com/office/powerpoint/2010/main" val="2828148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2BA0548B-7E5E-44EA-90FA-68A82EBDADE1}" type="datetimeFigureOut">
              <a:rPr lang="en-US" smtClean="0"/>
              <a:t>6/5/2023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FB167CF1-762D-4EF7-970E-A7844CC3CF49}" type="slidenum">
              <a:rPr lang="en-US" smtClean="0"/>
              <a:t>‹#›</a:t>
            </a:fld>
            <a:endParaRPr lang="en-US"/>
          </a:p>
        </p:txBody>
      </p:sp>
    </p:spTree>
    <p:extLst>
      <p:ext uri="{BB962C8B-B14F-4D97-AF65-F5344CB8AC3E}">
        <p14:creationId xmlns:p14="http://schemas.microsoft.com/office/powerpoint/2010/main" val="174360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2BA0548B-7E5E-44EA-90FA-68A82EBDADE1}" type="datetimeFigureOut">
              <a:rPr lang="en-US" smtClean="0"/>
              <a:t>6/5/2023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FB167CF1-762D-4EF7-970E-A7844CC3CF49}" type="slidenum">
              <a:rPr lang="en-US" smtClean="0"/>
              <a:t>‹#›</a:t>
            </a:fld>
            <a:endParaRPr lang="en-US"/>
          </a:p>
        </p:txBody>
      </p:sp>
    </p:spTree>
    <p:extLst>
      <p:ext uri="{BB962C8B-B14F-4D97-AF65-F5344CB8AC3E}">
        <p14:creationId xmlns:p14="http://schemas.microsoft.com/office/powerpoint/2010/main" val="75997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2BA0548B-7E5E-44EA-90FA-68A82EBDADE1}" type="datetimeFigureOut">
              <a:rPr lang="en-US" smtClean="0"/>
              <a:t>6/5/2023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FB167CF1-762D-4EF7-970E-A7844CC3CF49}" type="slidenum">
              <a:rPr lang="en-US" smtClean="0"/>
              <a:t>‹#›</a:t>
            </a:fld>
            <a:endParaRPr lang="en-US"/>
          </a:p>
        </p:txBody>
      </p:sp>
    </p:spTree>
    <p:extLst>
      <p:ext uri="{BB962C8B-B14F-4D97-AF65-F5344CB8AC3E}">
        <p14:creationId xmlns:p14="http://schemas.microsoft.com/office/powerpoint/2010/main" val="343577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2BA0548B-7E5E-44EA-90FA-68A82EBDADE1}" type="datetimeFigureOut">
              <a:rPr lang="en-US" smtClean="0"/>
              <a:t>6/5/2023</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FB167CF1-762D-4EF7-970E-A7844CC3CF49}"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4397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2BA0548B-7E5E-44EA-90FA-68A82EBDADE1}" type="datetimeFigureOut">
              <a:rPr lang="en-US" smtClean="0"/>
              <a:t>6/5/2023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FB167CF1-762D-4EF7-970E-A7844CC3CF49}"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84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2BA0548B-7E5E-44EA-90FA-68A82EBDADE1}" type="datetimeFigureOut">
              <a:rPr lang="en-US" smtClean="0"/>
              <a:t>6/5/2023</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FB167CF1-762D-4EF7-970E-A7844CC3CF49}" type="slidenum">
              <a:rPr lang="en-US" smtClean="0"/>
              <a:t>‹#›</a:t>
            </a:fld>
            <a:endParaRPr lang="en-US"/>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89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2BA0548B-7E5E-44EA-90FA-68A82EBDADE1}" type="datetimeFigureOut">
              <a:rPr lang="en-US" smtClean="0"/>
              <a:t>6/5/2023</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FB167CF1-762D-4EF7-970E-A7844CC3CF49}" type="slidenum">
              <a:rPr lang="en-US" smtClean="0"/>
              <a:t>‹#›</a:t>
            </a:fld>
            <a:endParaRPr lang="en-US"/>
          </a:p>
        </p:txBody>
      </p:sp>
    </p:spTree>
    <p:extLst>
      <p:ext uri="{BB962C8B-B14F-4D97-AF65-F5344CB8AC3E}">
        <p14:creationId xmlns:p14="http://schemas.microsoft.com/office/powerpoint/2010/main" val="37170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BA0548B-7E5E-44EA-90FA-68A82EBDADE1}" type="datetimeFigureOut">
              <a:rPr lang="en-US" smtClean="0"/>
              <a:t>6/5/2023</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FB167CF1-762D-4EF7-970E-A7844CC3CF49}" type="slidenum">
              <a:rPr lang="en-US" smtClean="0"/>
              <a:t>‹#›</a:t>
            </a:fld>
            <a:endParaRPr lang="en-US"/>
          </a:p>
        </p:txBody>
      </p:sp>
    </p:spTree>
    <p:extLst>
      <p:ext uri="{BB962C8B-B14F-4D97-AF65-F5344CB8AC3E}">
        <p14:creationId xmlns:p14="http://schemas.microsoft.com/office/powerpoint/2010/main" val="2048135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fdlrs.org/parent-services/special-ed-connection" TargetMode="External"/><Relationship Id="rId5" Type="http://schemas.openxmlformats.org/officeDocument/2006/relationships/hyperlink" Target="https://sites.ed.gov/idea/" TargetMode="External"/><Relationship Id="rId4" Type="http://schemas.openxmlformats.org/officeDocument/2006/relationships/hyperlink" Target="http://www.fldoe.org/core/fileparse.php/7567/urlt/1BTOC.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pxfuel.com/en/free-photo-qskh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pixabay.com/illustrations/priority-goal-plan-importance-429770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maxpixel.net/Success-Learn-Coaching-Skills-Training-Team-Hands-4864038"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disabilityrightsflorida.org/"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freepngimg.com/png/95038-question-yellow-tag-facial-expression-carto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88AA-AD3D-9554-998D-E317A16FF5B3}"/>
              </a:ext>
            </a:extLst>
          </p:cNvPr>
          <p:cNvSpPr>
            <a:spLocks noGrp="1"/>
          </p:cNvSpPr>
          <p:nvPr>
            <p:ph type="ctrTitle"/>
          </p:nvPr>
        </p:nvSpPr>
        <p:spPr>
          <a:xfrm>
            <a:off x="5329641" y="4154887"/>
            <a:ext cx="5771338" cy="1588979"/>
          </a:xfrm>
        </p:spPr>
        <p:txBody>
          <a:bodyPr>
            <a:noAutofit/>
          </a:bodyPr>
          <a:lstStyle/>
          <a:p>
            <a:r>
              <a:rPr lang="es-ES" sz="4000" dirty="0"/>
              <a:t>Planificación para el futuro de su hijo: Estrategias claves para una colaboración efectiva en el </a:t>
            </a:r>
            <a:br>
              <a:rPr lang="es-ES" sz="4000" dirty="0"/>
            </a:br>
            <a:r>
              <a:rPr lang="es-ES" sz="4000" dirty="0"/>
              <a:t>equipo del IEP</a:t>
            </a:r>
            <a:br>
              <a:rPr lang="es-ES" sz="4000" dirty="0"/>
            </a:br>
            <a:r>
              <a:rPr lang="es-ES" sz="4000" dirty="0"/>
              <a:t>
</a:t>
            </a:r>
            <a:br>
              <a:rPr lang="en-US" sz="4000" dirty="0">
                <a:effectLst/>
              </a:rPr>
            </a:br>
            <a:endParaRPr lang="en-US" sz="4000" dirty="0"/>
          </a:p>
        </p:txBody>
      </p:sp>
      <p:sp>
        <p:nvSpPr>
          <p:cNvPr id="3" name="Subtitle 2">
            <a:extLst>
              <a:ext uri="{FF2B5EF4-FFF2-40B4-BE49-F238E27FC236}">
                <a16:creationId xmlns:a16="http://schemas.microsoft.com/office/drawing/2014/main" id="{6F7A44EB-2CBE-C923-CCD4-37B29275BBC1}"/>
              </a:ext>
            </a:extLst>
          </p:cNvPr>
          <p:cNvSpPr>
            <a:spLocks noGrp="1"/>
          </p:cNvSpPr>
          <p:nvPr>
            <p:ph type="subTitle" idx="1"/>
          </p:nvPr>
        </p:nvSpPr>
        <p:spPr>
          <a:xfrm>
            <a:off x="6217235" y="3965847"/>
            <a:ext cx="4337540" cy="2696906"/>
          </a:xfrm>
        </p:spPr>
        <p:txBody>
          <a:bodyPr>
            <a:noAutofit/>
          </a:bodyPr>
          <a:lstStyle/>
          <a:p>
            <a:r>
              <a:rPr lang="es-PR" sz="2400" dirty="0"/>
              <a:t>Presentado Por:</a:t>
            </a:r>
          </a:p>
          <a:p>
            <a:r>
              <a:rPr lang="es-PR" dirty="0"/>
              <a:t>Daysi Ortiz</a:t>
            </a:r>
          </a:p>
          <a:p>
            <a:r>
              <a:rPr lang="es-PR" sz="2400" dirty="0" err="1"/>
              <a:t>Family</a:t>
            </a:r>
            <a:r>
              <a:rPr lang="es-PR" sz="2400" dirty="0"/>
              <a:t> Café</a:t>
            </a:r>
          </a:p>
          <a:p>
            <a:r>
              <a:rPr lang="es-PR" sz="2400" dirty="0"/>
              <a:t>2023</a:t>
            </a:r>
          </a:p>
        </p:txBody>
      </p:sp>
    </p:spTree>
    <p:extLst>
      <p:ext uri="{BB962C8B-B14F-4D97-AF65-F5344CB8AC3E}">
        <p14:creationId xmlns:p14="http://schemas.microsoft.com/office/powerpoint/2010/main" val="31055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F253-70E7-A57E-1373-D3D727F8A2EB}"/>
              </a:ext>
            </a:extLst>
          </p:cNvPr>
          <p:cNvSpPr>
            <a:spLocks noGrp="1"/>
          </p:cNvSpPr>
          <p:nvPr>
            <p:ph type="title"/>
          </p:nvPr>
        </p:nvSpPr>
        <p:spPr/>
        <p:txBody>
          <a:bodyPr/>
          <a:lstStyle/>
          <a:p>
            <a:r>
              <a:rPr lang="en-US"/>
              <a:t>El IEP y Los Padres  2/3</a:t>
            </a:r>
          </a:p>
        </p:txBody>
      </p:sp>
      <p:sp>
        <p:nvSpPr>
          <p:cNvPr id="4" name="Content Placeholder 2">
            <a:extLst>
              <a:ext uri="{FF2B5EF4-FFF2-40B4-BE49-F238E27FC236}">
                <a16:creationId xmlns:a16="http://schemas.microsoft.com/office/drawing/2014/main" id="{87EB82CC-7F0B-AC7A-0F0B-4401EE6DBE4D}"/>
              </a:ext>
            </a:extLst>
          </p:cNvPr>
          <p:cNvSpPr>
            <a:spLocks noGrp="1"/>
          </p:cNvSpPr>
          <p:nvPr>
            <p:ph idx="1"/>
          </p:nvPr>
        </p:nvSpPr>
        <p:spPr>
          <a:xfrm>
            <a:off x="609499" y="1723308"/>
            <a:ext cx="10744301" cy="4541568"/>
          </a:xfrm>
        </p:spPr>
        <p:txBody>
          <a:bodyPr/>
          <a:lstStyle/>
          <a:p>
            <a:pPr marL="0" marR="0">
              <a:lnSpc>
                <a:spcPct val="107000"/>
              </a:lnSpc>
              <a:spcBef>
                <a:spcPts val="0"/>
              </a:spcBef>
              <a:spcAft>
                <a:spcPts val="800"/>
              </a:spcAft>
            </a:pPr>
            <a:r>
              <a:rPr lang="es-SV" sz="2400" kern="100">
                <a:effectLst/>
              </a:rPr>
              <a:t>El IEP es desarrollado </a:t>
            </a:r>
            <a:r>
              <a:rPr lang="es-SV" kern="100"/>
              <a:t>por un equipo de personas en </a:t>
            </a:r>
            <a:r>
              <a:rPr lang="es-SV" sz="2400" kern="100">
                <a:effectLst/>
              </a:rPr>
              <a:t>colaboran en una reunión del IEP. </a:t>
            </a:r>
          </a:p>
          <a:p>
            <a:pPr marL="0" marR="0">
              <a:lnSpc>
                <a:spcPct val="107000"/>
              </a:lnSpc>
              <a:spcBef>
                <a:spcPts val="0"/>
              </a:spcBef>
              <a:spcAft>
                <a:spcPts val="800"/>
              </a:spcAft>
            </a:pPr>
            <a:r>
              <a:rPr lang="es-SV" sz="2400" kern="100">
                <a:effectLst/>
              </a:rPr>
              <a:t>Durante esta reunión, el equipo evalúa las necesidades y habilidades del estudiante discutiendo y analizando los reportes de sus evaluaciones y pruebas e historial.</a:t>
            </a:r>
          </a:p>
          <a:p>
            <a:pPr marL="0" marR="0">
              <a:lnSpc>
                <a:spcPct val="107000"/>
              </a:lnSpc>
              <a:spcBef>
                <a:spcPts val="0"/>
              </a:spcBef>
              <a:spcAft>
                <a:spcPts val="800"/>
              </a:spcAft>
            </a:pPr>
            <a:r>
              <a:rPr lang="es-SV" kern="100"/>
              <a:t>Basado en esa información, el equipo de IEP</a:t>
            </a:r>
            <a:r>
              <a:rPr lang="es-SV" sz="2400" kern="100">
                <a:effectLst/>
              </a:rPr>
              <a:t> determina también los servicios específicos y el apoyo requerido para que </a:t>
            </a:r>
            <a:r>
              <a:rPr lang="es-SV" kern="100"/>
              <a:t>el</a:t>
            </a:r>
            <a:r>
              <a:rPr lang="es-SV" sz="2400" kern="100">
                <a:effectLst/>
              </a:rPr>
              <a:t> estudiante realice avances educativos.</a:t>
            </a:r>
            <a:endParaRPr lang="en-US" sz="2400" kern="100">
              <a:effectLst/>
            </a:endParaRPr>
          </a:p>
          <a:p>
            <a:pPr marL="0" marR="0">
              <a:lnSpc>
                <a:spcPct val="107000"/>
              </a:lnSpc>
              <a:spcBef>
                <a:spcPts val="0"/>
              </a:spcBef>
              <a:spcAft>
                <a:spcPts val="800"/>
              </a:spcAft>
            </a:pPr>
            <a:r>
              <a:rPr lang="es-SV" sz="2400" kern="100">
                <a:effectLst/>
              </a:rPr>
              <a:t>Como miembro valioso del equipo del IEP, su papel de padre o cuidador es crucial </a:t>
            </a:r>
            <a:r>
              <a:rPr lang="es-SV" kern="100"/>
              <a:t>ya que es el </a:t>
            </a:r>
            <a:r>
              <a:rPr lang="es-SV" sz="2400" kern="100">
                <a:effectLst/>
              </a:rPr>
              <a:t>experto y la vo</a:t>
            </a:r>
            <a:r>
              <a:rPr lang="es-SV" kern="100"/>
              <a:t>z de</a:t>
            </a:r>
            <a:r>
              <a:rPr lang="es-SV" sz="2400" kern="100">
                <a:effectLst/>
              </a:rPr>
              <a:t> su hijo. </a:t>
            </a:r>
            <a:endParaRPr lang="en-US" sz="2400" kern="100">
              <a:effectLst/>
            </a:endParaRPr>
          </a:p>
        </p:txBody>
      </p:sp>
    </p:spTree>
    <p:extLst>
      <p:ext uri="{BB962C8B-B14F-4D97-AF65-F5344CB8AC3E}">
        <p14:creationId xmlns:p14="http://schemas.microsoft.com/office/powerpoint/2010/main" val="391988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F253-70E7-A57E-1373-D3D727F8A2EB}"/>
              </a:ext>
            </a:extLst>
          </p:cNvPr>
          <p:cNvSpPr>
            <a:spLocks noGrp="1"/>
          </p:cNvSpPr>
          <p:nvPr>
            <p:ph type="title"/>
          </p:nvPr>
        </p:nvSpPr>
        <p:spPr/>
        <p:txBody>
          <a:bodyPr/>
          <a:lstStyle/>
          <a:p>
            <a:r>
              <a:rPr lang="en-US"/>
              <a:t>El IEP y Los Padres  3/3</a:t>
            </a:r>
          </a:p>
        </p:txBody>
      </p:sp>
      <p:sp>
        <p:nvSpPr>
          <p:cNvPr id="4" name="Content Placeholder 2">
            <a:extLst>
              <a:ext uri="{FF2B5EF4-FFF2-40B4-BE49-F238E27FC236}">
                <a16:creationId xmlns:a16="http://schemas.microsoft.com/office/drawing/2014/main" id="{87EB82CC-7F0B-AC7A-0F0B-4401EE6DBE4D}"/>
              </a:ext>
            </a:extLst>
          </p:cNvPr>
          <p:cNvSpPr>
            <a:spLocks noGrp="1"/>
          </p:cNvSpPr>
          <p:nvPr>
            <p:ph idx="1"/>
          </p:nvPr>
        </p:nvSpPr>
        <p:spPr>
          <a:xfrm>
            <a:off x="133350" y="1580432"/>
            <a:ext cx="11687175" cy="4912443"/>
          </a:xfrm>
        </p:spPr>
        <p:txBody>
          <a:bodyPr/>
          <a:lstStyle/>
          <a:p>
            <a:pPr marL="0" indent="0">
              <a:buNone/>
            </a:pPr>
            <a:r>
              <a:rPr lang="es-ES" sz="2800"/>
              <a:t>Es Clave</a:t>
            </a:r>
            <a:r>
              <a:rPr lang="es-ES"/>
              <a:t> - </a:t>
            </a:r>
            <a:r>
              <a:rPr lang="es-ES" sz="2800" b="1"/>
              <a:t>Reconocer que el proceso del IEP podría ser intimidante  </a:t>
            </a:r>
            <a:br>
              <a:rPr lang="es-ES" b="1"/>
            </a:br>
            <a:endParaRPr lang="es-ES" b="1"/>
          </a:p>
          <a:p>
            <a:pPr lvl="1"/>
            <a:r>
              <a:rPr lang="es-ES" sz="2400"/>
              <a:t>Los padres se preocupan ya que su desacuerdo, en la mayoría de los casos, no anula una decisión del Equipo del IEP.
Pueden sentirse impotentes tratando de persuadir al equipo de que apruebe sus sugerencias como padres.
Si no se puede llegar a un acuerdo, los padres dependen de las salvaguardas procesales como lo son los IEP facilitados por el estado, resoluciones alternativas de mediación, resoluciones, quejas o el debido proceso – (</a:t>
            </a:r>
            <a:r>
              <a:rPr lang="es-ES" sz="2400" err="1"/>
              <a:t>Due</a:t>
            </a:r>
            <a:r>
              <a:rPr lang="es-ES" sz="2400"/>
              <a:t> </a:t>
            </a:r>
            <a:r>
              <a:rPr lang="es-ES" sz="2400" err="1"/>
              <a:t>Process</a:t>
            </a:r>
            <a:r>
              <a:rPr lang="es-ES" sz="2400"/>
              <a:t> en ingles) que pueden ser muy complicados y hasta costosos.  </a:t>
            </a:r>
          </a:p>
          <a:p>
            <a:pPr lvl="1"/>
            <a:endParaRPr lang="en-US" sz="2400"/>
          </a:p>
        </p:txBody>
      </p:sp>
    </p:spTree>
    <p:extLst>
      <p:ext uri="{BB962C8B-B14F-4D97-AF65-F5344CB8AC3E}">
        <p14:creationId xmlns:p14="http://schemas.microsoft.com/office/powerpoint/2010/main" val="1377224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57D1-B3D3-5FE8-5AEF-BCAB91635460}"/>
              </a:ext>
            </a:extLst>
          </p:cNvPr>
          <p:cNvSpPr>
            <a:spLocks noGrp="1"/>
          </p:cNvSpPr>
          <p:nvPr>
            <p:ph type="title"/>
          </p:nvPr>
        </p:nvSpPr>
        <p:spPr/>
        <p:txBody>
          <a:bodyPr>
            <a:noAutofit/>
          </a:bodyPr>
          <a:lstStyle/>
          <a:p>
            <a:r>
              <a:rPr lang="en-US"/>
              <a:t>Que es la </a:t>
            </a:r>
            <a:r>
              <a:rPr lang="en-US" err="1"/>
              <a:t>Colaboración</a:t>
            </a:r>
            <a:r>
              <a:rPr lang="en-US"/>
              <a:t>
</a:t>
            </a:r>
          </a:p>
        </p:txBody>
      </p:sp>
      <p:sp>
        <p:nvSpPr>
          <p:cNvPr id="3" name="Content Placeholder 2">
            <a:extLst>
              <a:ext uri="{FF2B5EF4-FFF2-40B4-BE49-F238E27FC236}">
                <a16:creationId xmlns:a16="http://schemas.microsoft.com/office/drawing/2014/main" id="{B05850F9-CA7A-ACC7-5A50-2CEB5081E191}"/>
              </a:ext>
            </a:extLst>
          </p:cNvPr>
          <p:cNvSpPr>
            <a:spLocks noGrp="1"/>
          </p:cNvSpPr>
          <p:nvPr>
            <p:ph idx="1"/>
          </p:nvPr>
        </p:nvSpPr>
        <p:spPr>
          <a:xfrm>
            <a:off x="580400" y="2180364"/>
            <a:ext cx="6563350" cy="2136515"/>
          </a:xfrm>
        </p:spPr>
        <p:txBody>
          <a:bodyPr/>
          <a:lstStyle/>
          <a:p>
            <a:pPr marL="0" indent="0">
              <a:buNone/>
            </a:pPr>
            <a:r>
              <a:rPr lang="es-ES">
                <a:solidFill>
                  <a:srgbClr val="4D5156"/>
                </a:solidFill>
                <a:latin typeface="arial" panose="020B0604020202020204" pitchFamily="34" charset="0"/>
              </a:rPr>
              <a:t>La colaboración es el proceso de dos o más personas, entidades u organizaciones que trabajan juntas para completar una tarea o lograr un objetivo. La colaboración es similar a la cooperación. 
</a:t>
            </a:r>
            <a:endParaRPr lang="en-US"/>
          </a:p>
        </p:txBody>
      </p:sp>
      <p:pic>
        <p:nvPicPr>
          <p:cNvPr id="5" name="Picture 4" descr="Una mesa con sillas y computadoras">
            <a:extLst>
              <a:ext uri="{FF2B5EF4-FFF2-40B4-BE49-F238E27FC236}">
                <a16:creationId xmlns:a16="http://schemas.microsoft.com/office/drawing/2014/main" id="{46A1933B-EA62-1E63-71EF-165B3E101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034" y="4163310"/>
            <a:ext cx="3204772" cy="2136515"/>
          </a:xfrm>
          <a:prstGeom prst="rect">
            <a:avLst/>
          </a:prstGeom>
        </p:spPr>
      </p:pic>
    </p:spTree>
    <p:extLst>
      <p:ext uri="{BB962C8B-B14F-4D97-AF65-F5344CB8AC3E}">
        <p14:creationId xmlns:p14="http://schemas.microsoft.com/office/powerpoint/2010/main" val="140668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7418DD5-F2E2-10E3-1781-B15BE3B2493B}"/>
              </a:ext>
            </a:extLst>
          </p:cNvPr>
          <p:cNvSpPr txBox="1">
            <a:spLocks noGrp="1" noChangeArrowheads="1"/>
          </p:cNvSpPr>
          <p:nvPr>
            <p:ph type="title"/>
          </p:nvPr>
        </p:nvSpPr>
        <p:spPr>
          <a:xfrm>
            <a:off x="533400" y="577660"/>
            <a:ext cx="10515600" cy="908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s-PR" altLang="en-US"/>
              <a:t>Colaboración con el equipo de IEP
</a:t>
            </a:r>
          </a:p>
        </p:txBody>
      </p:sp>
      <p:sp>
        <p:nvSpPr>
          <p:cNvPr id="3" name="Content Placeholder 2">
            <a:extLst>
              <a:ext uri="{FF2B5EF4-FFF2-40B4-BE49-F238E27FC236}">
                <a16:creationId xmlns:a16="http://schemas.microsoft.com/office/drawing/2014/main" id="{1955F651-5F56-FBCC-48AD-B0CFF7179E72}"/>
              </a:ext>
            </a:extLst>
          </p:cNvPr>
          <p:cNvSpPr>
            <a:spLocks noGrp="1"/>
          </p:cNvSpPr>
          <p:nvPr>
            <p:ph idx="1"/>
          </p:nvPr>
        </p:nvSpPr>
        <p:spPr>
          <a:xfrm>
            <a:off x="304800" y="1496511"/>
            <a:ext cx="11525250" cy="5152482"/>
          </a:xfrm>
        </p:spPr>
        <p:txBody>
          <a:bodyPr/>
          <a:lstStyle/>
          <a:p>
            <a:pPr marL="0" indent="0">
              <a:lnSpc>
                <a:spcPct val="90000"/>
              </a:lnSpc>
              <a:buNone/>
            </a:pPr>
            <a:r>
              <a:rPr lang="es-ES" altLang="en-US" sz="2800"/>
              <a:t>Es Clave – </a:t>
            </a:r>
            <a:r>
              <a:rPr lang="es-ES" altLang="en-US" sz="2800" b="1"/>
              <a:t>Ser un miembro que colabora activa y efectivamente</a:t>
            </a:r>
            <a:r>
              <a:rPr lang="es-ES" altLang="en-US" sz="2800"/>
              <a:t>:</a:t>
            </a:r>
            <a:br>
              <a:rPr lang="es-ES" altLang="en-US" sz="2800"/>
            </a:br>
            <a:endParaRPr lang="es-ES" altLang="en-US" sz="2800"/>
          </a:p>
          <a:p>
            <a:pPr>
              <a:lnSpc>
                <a:spcPct val="90000"/>
              </a:lnSpc>
            </a:pPr>
            <a:r>
              <a:rPr lang="es-ES" altLang="en-US"/>
              <a:t>No tenga miedo de hacer preguntas sobre la educación de su hijo
Cuando haga preguntas también haga una pausa para escuchar la respuesta.
No ataque la posición de la otra persona cuando este en desacuerdo; al contrario trate de entender que significa en el IEP de su hijo.
</a:t>
            </a:r>
            <a:r>
              <a:rPr kumimoji="0" lang="es-ES" altLang="en-US" sz="24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No demande, participe en una conversación colaborativa.</a:t>
            </a:r>
          </a:p>
          <a:p>
            <a:pPr>
              <a:lnSpc>
                <a:spcPct val="90000"/>
              </a:lnSpc>
            </a:pPr>
            <a:r>
              <a:rPr lang="es-ES" altLang="en-US"/>
              <a:t>No defienda sus ideas ciegamente, invite a la crítica constructiva y escuche  los consejos de otros expertos. 
Haga preguntas para aclarar sus inquietudes usando lo que en ingles se conoce como “</a:t>
            </a:r>
            <a:r>
              <a:rPr lang="es-ES" altLang="en-US" err="1"/>
              <a:t>Wh-questions</a:t>
            </a:r>
            <a:r>
              <a:rPr lang="es-ES" altLang="en-US"/>
              <a:t>”:</a:t>
            </a:r>
          </a:p>
          <a:p>
            <a:pPr lvl="1">
              <a:lnSpc>
                <a:spcPct val="90000"/>
              </a:lnSpc>
            </a:pPr>
            <a:r>
              <a:rPr lang="es-ES" altLang="en-US"/>
              <a:t>Estas preguntas empiezan con: qué, cuándo, dónde, quién, cuál, por qué o cómo</a:t>
            </a:r>
            <a:endParaRPr lang="en-US"/>
          </a:p>
        </p:txBody>
      </p:sp>
    </p:spTree>
    <p:extLst>
      <p:ext uri="{BB962C8B-B14F-4D97-AF65-F5344CB8AC3E}">
        <p14:creationId xmlns:p14="http://schemas.microsoft.com/office/powerpoint/2010/main" val="421125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1C7C17C-701D-DAC3-EA68-4A0CF9A522F7}"/>
              </a:ext>
            </a:extLst>
          </p:cNvPr>
          <p:cNvSpPr txBox="1">
            <a:spLocks noGrp="1" noChangeArrowheads="1"/>
          </p:cNvSpPr>
          <p:nvPr>
            <p:ph type="title" idx="4294967295"/>
          </p:nvPr>
        </p:nvSpPr>
        <p:spPr>
          <a:xfrm>
            <a:off x="370999" y="331519"/>
            <a:ext cx="11450002" cy="990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Familiarizarse con  la cadena de mando 1/3
</a:t>
            </a:r>
            <a:endParaRPr kumimoji="0" lang="en-U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203BAA02-7C55-3255-1C23-53F680EC1BB0}"/>
              </a:ext>
            </a:extLst>
          </p:cNvPr>
          <p:cNvSpPr txBox="1"/>
          <p:nvPr/>
        </p:nvSpPr>
        <p:spPr>
          <a:xfrm>
            <a:off x="962978" y="1408589"/>
            <a:ext cx="7920038" cy="521553"/>
          </a:xfrm>
          <a:prstGeom prst="rect">
            <a:avLst/>
          </a:prstGeom>
          <a:noFill/>
        </p:spPr>
        <p:txBody>
          <a:bodyPr wrap="square" rtlCol="0">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s-ES" sz="2800">
                <a:solidFill>
                  <a:srgbClr val="000000"/>
                </a:solidFill>
                <a:latin typeface="Tahoma" panose="020B0604030504040204" pitchFamily="34" charset="0"/>
                <a:ea typeface="Tahoma" panose="020B0604030504040204" pitchFamily="34" charset="0"/>
                <a:cs typeface="Tahoma" panose="020B0604030504040204" pitchFamily="34" charset="0"/>
              </a:rPr>
              <a:t>Es Clave</a:t>
            </a:r>
            <a:r>
              <a:rPr lang="es-ES" sz="2800" b="1">
                <a:solidFill>
                  <a:srgbClr val="000000"/>
                </a:solidFill>
                <a:latin typeface="Tahoma" panose="020B0604030504040204" pitchFamily="34" charset="0"/>
                <a:ea typeface="Tahoma" panose="020B0604030504040204" pitchFamily="34" charset="0"/>
                <a:cs typeface="Tahoma" panose="020B0604030504040204" pitchFamily="34" charset="0"/>
              </a:rPr>
              <a:t>: Saber con quien comunicarse </a:t>
            </a:r>
            <a:endParaRPr kumimoji="0" lang="es-ES" sz="28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a:extLst>
              <a:ext uri="{FF2B5EF4-FFF2-40B4-BE49-F238E27FC236}">
                <a16:creationId xmlns:a16="http://schemas.microsoft.com/office/drawing/2014/main" id="{DC392DF8-CB70-FA98-4601-C6F012F75E25}"/>
              </a:ext>
            </a:extLst>
          </p:cNvPr>
          <p:cNvSpPr>
            <a:spLocks noGrp="1"/>
          </p:cNvSpPr>
          <p:nvPr>
            <p:ph idx="1"/>
          </p:nvPr>
        </p:nvSpPr>
        <p:spPr>
          <a:xfrm>
            <a:off x="300038" y="1973378"/>
            <a:ext cx="10772775" cy="4553104"/>
          </a:xfrm>
        </p:spPr>
        <p:txBody>
          <a:bodyPr/>
          <a:lstStyle/>
          <a:p>
            <a:pPr marL="0" lvl="0" indent="0">
              <a:buNone/>
            </a:pPr>
            <a:r>
              <a:rPr lang="es-ES" b="1" dirty="0"/>
              <a:t>Maestro</a:t>
            </a:r>
            <a:r>
              <a:rPr lang="es-ES" dirty="0"/>
              <a:t>
Debe ser su primera línea de comunicación 
Asegúrese de documentar su comunicación con él o ella por escrito
</a:t>
            </a:r>
            <a:r>
              <a:rPr lang="es-ES" b="1" dirty="0"/>
              <a:t>Director o Director de la Escuela (Decano)</a:t>
            </a:r>
            <a:r>
              <a:rPr lang="es-ES" dirty="0"/>
              <a:t>
El director es la persona responsable de cada estudiante que asiste a su escuela.  Él / Ella es responsable de contratar y despedir maestros y, en última instancia, responsable del éxito y / o fracasos de su escuela.   
Pida ayuda al director de su escuela si no puede resolver con éxito sus inquietudes después de hablar con el maestro de su hijo.</a:t>
            </a:r>
            <a:r>
              <a:rPr lang="en-US" b="1" dirty="0"/>
              <a:t>
</a:t>
            </a:r>
            <a:endParaRPr lang="en-US" dirty="0"/>
          </a:p>
          <a:p>
            <a:pPr lvl="0"/>
            <a:endParaRPr lang="es-ES" dirty="0"/>
          </a:p>
        </p:txBody>
      </p:sp>
      <p:pic>
        <p:nvPicPr>
          <p:cNvPr id="3" name="Picture 2" descr="Una escuela amarilla con techo rojo y bandra arriba">
            <a:extLst>
              <a:ext uri="{FF2B5EF4-FFF2-40B4-BE49-F238E27FC236}">
                <a16:creationId xmlns:a16="http://schemas.microsoft.com/office/drawing/2014/main" id="{491D9964-84BC-3722-F132-E7A5349D6C16}"/>
              </a:ext>
            </a:extLst>
          </p:cNvPr>
          <p:cNvPicPr>
            <a:picLocks noChangeAspect="1"/>
          </p:cNvPicPr>
          <p:nvPr/>
        </p:nvPicPr>
        <p:blipFill>
          <a:blip r:embed="rId3"/>
          <a:stretch>
            <a:fillRect/>
          </a:stretch>
        </p:blipFill>
        <p:spPr>
          <a:xfrm>
            <a:off x="9978670" y="1365354"/>
            <a:ext cx="1913292" cy="1585442"/>
          </a:xfrm>
          <a:prstGeom prst="rect">
            <a:avLst/>
          </a:prstGeom>
        </p:spPr>
      </p:pic>
    </p:spTree>
    <p:extLst>
      <p:ext uri="{BB962C8B-B14F-4D97-AF65-F5344CB8AC3E}">
        <p14:creationId xmlns:p14="http://schemas.microsoft.com/office/powerpoint/2010/main" val="2388270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2BADE7-356B-6C42-07A6-DAC989FA9809}"/>
              </a:ext>
            </a:extLst>
          </p:cNvPr>
          <p:cNvSpPr txBox="1">
            <a:spLocks noGrp="1" noChangeArrowheads="1"/>
          </p:cNvSpPr>
          <p:nvPr>
            <p:ph type="title"/>
          </p:nvPr>
        </p:nvSpPr>
        <p:spPr>
          <a:xfrm>
            <a:off x="392430" y="353695"/>
            <a:ext cx="11220450" cy="9080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s-ES" altLang="en-US" dirty="0"/>
              <a:t>Familiarizarse con  la cadena de mando 2/3
</a:t>
            </a:r>
            <a:endParaRPr lang="en-US" altLang="en-US" dirty="0"/>
          </a:p>
        </p:txBody>
      </p:sp>
      <p:sp>
        <p:nvSpPr>
          <p:cNvPr id="3" name="Content Placeholder 2">
            <a:extLst>
              <a:ext uri="{FF2B5EF4-FFF2-40B4-BE49-F238E27FC236}">
                <a16:creationId xmlns:a16="http://schemas.microsoft.com/office/drawing/2014/main" id="{8DADBD7B-0F91-BF67-5614-7C584EA05918}"/>
              </a:ext>
            </a:extLst>
          </p:cNvPr>
          <p:cNvSpPr>
            <a:spLocks noGrp="1"/>
          </p:cNvSpPr>
          <p:nvPr>
            <p:ph idx="1"/>
          </p:nvPr>
        </p:nvSpPr>
        <p:spPr>
          <a:xfrm>
            <a:off x="838200" y="1645870"/>
            <a:ext cx="10515600" cy="4679773"/>
          </a:xfrm>
        </p:spPr>
        <p:txBody>
          <a:bodyPr/>
          <a:lstStyle/>
          <a:p>
            <a:pPr marL="0" indent="0">
              <a:buNone/>
            </a:pPr>
            <a:r>
              <a:rPr lang="es-ES" b="1" dirty="0"/>
              <a:t>Especialista excepcional en personal de educación especial (ESE) </a:t>
            </a:r>
            <a:r>
              <a:rPr lang="es-ES" dirty="0"/>
              <a:t>
Si necesita programar una reunión del IEP, una reunión de elegibilidad o una solicitud de servicios adicionales, el especialista en personal de su escuela generalmente se encarga de esto reuniendo al equipo del IEP para una reunión. 
</a:t>
            </a:r>
            <a:r>
              <a:rPr lang="es-ES" b="1" dirty="0"/>
              <a:t>ESE Supervisor </a:t>
            </a:r>
            <a:r>
              <a:rPr lang="es-ES" dirty="0"/>
              <a:t>
El supervisor de ESE proporciona las habilidades de liderazgo en la coordinación de programas de educación especial para garantizar la provisión de oportunidades educativas apropiadas para los estudiantes.</a:t>
            </a:r>
            <a:r>
              <a:rPr lang="en-US" b="1" dirty="0"/>
              <a:t>
</a:t>
            </a:r>
            <a:endParaRPr lang="en-US" dirty="0"/>
          </a:p>
        </p:txBody>
      </p:sp>
    </p:spTree>
    <p:extLst>
      <p:ext uri="{BB962C8B-B14F-4D97-AF65-F5344CB8AC3E}">
        <p14:creationId xmlns:p14="http://schemas.microsoft.com/office/powerpoint/2010/main" val="231489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15C035-10EF-D1E6-CA80-4EB09BE37438}"/>
              </a:ext>
            </a:extLst>
          </p:cNvPr>
          <p:cNvSpPr txBox="1">
            <a:spLocks noGrp="1" noChangeArrowheads="1"/>
          </p:cNvSpPr>
          <p:nvPr>
            <p:ph type="title" idx="4294967295"/>
          </p:nvPr>
        </p:nvSpPr>
        <p:spPr>
          <a:xfrm>
            <a:off x="370999" y="395104"/>
            <a:ext cx="11450002" cy="990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Familiarizarse con  la cadena de mando 3/3
</a:t>
            </a:r>
            <a:endParaRPr kumimoji="0" lang="en-U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E8D4B98-D544-20DB-119B-1E8D09DD03D0}"/>
              </a:ext>
            </a:extLst>
          </p:cNvPr>
          <p:cNvSpPr>
            <a:spLocks noGrp="1"/>
          </p:cNvSpPr>
          <p:nvPr>
            <p:ph idx="1"/>
          </p:nvPr>
        </p:nvSpPr>
        <p:spPr>
          <a:xfrm>
            <a:off x="838200" y="1818676"/>
            <a:ext cx="10515600" cy="4644220"/>
          </a:xfrm>
        </p:spPr>
        <p:txBody>
          <a:bodyPr/>
          <a:lstStyle/>
          <a:p>
            <a:pPr marL="0" lvl="0" indent="0">
              <a:buNone/>
            </a:pPr>
            <a:r>
              <a:rPr lang="es-ES" b="1" dirty="0"/>
              <a:t>ESE Director </a:t>
            </a:r>
            <a:r>
              <a:rPr lang="es-ES" dirty="0"/>
              <a:t>
El Director de ESE garantiza el desarrollo y la entrega de una educación apropiada en el entorno menos restrictivo para todos los estudiantes elegibles para una educación excepcional.  
Los directores de ESE generalmente informan al Superintendente Asistente de Currículo y Servicios de Instrucción.    
Por lo general, se les asigna para supervisar el trabajo de los Supervisores de Educación Estudiantil Excepcional, especialistas en Educación Estudiantil Excepcional y se les asigna personal excepcional de apoyo a la educación estudiantil.
</a:t>
            </a:r>
            <a:endParaRPr lang="en-US" dirty="0"/>
          </a:p>
        </p:txBody>
      </p:sp>
    </p:spTree>
    <p:extLst>
      <p:ext uri="{BB962C8B-B14F-4D97-AF65-F5344CB8AC3E}">
        <p14:creationId xmlns:p14="http://schemas.microsoft.com/office/powerpoint/2010/main" val="322388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EC3B622-FE42-56A4-9093-7ACCD95CC45C}"/>
              </a:ext>
            </a:extLst>
          </p:cNvPr>
          <p:cNvSpPr txBox="1">
            <a:spLocks noGrp="1" noChangeArrowheads="1"/>
          </p:cNvSpPr>
          <p:nvPr>
            <p:ph type="title" idx="4294967295"/>
          </p:nvPr>
        </p:nvSpPr>
        <p:spPr>
          <a:xfrm>
            <a:off x="1373981" y="470342"/>
            <a:ext cx="8236743" cy="873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El </a:t>
            </a:r>
            <a:r>
              <a:rPr kumimoji="0" lang="en-US" altLang="en-US" sz="4400" b="0"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Abogar</a:t>
            </a:r>
            <a:r>
              <a:rPr kumimoji="0" lang="en-U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4400" b="0"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Implica</a:t>
            </a:r>
            <a:r>
              <a:rPr kumimoji="0" lang="en-U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1" name="Content Placeholder 2">
            <a:extLst>
              <a:ext uri="{FF2B5EF4-FFF2-40B4-BE49-F238E27FC236}">
                <a16:creationId xmlns:a16="http://schemas.microsoft.com/office/drawing/2014/main" id="{25E9FADD-EDFB-277F-66C4-ABCAC9F628A9}"/>
              </a:ext>
            </a:extLst>
          </p:cNvPr>
          <p:cNvSpPr>
            <a:spLocks noGrp="1"/>
          </p:cNvSpPr>
          <p:nvPr>
            <p:ph idx="1"/>
          </p:nvPr>
        </p:nvSpPr>
        <p:spPr>
          <a:xfrm>
            <a:off x="912812" y="2825281"/>
            <a:ext cx="5382718" cy="4124975"/>
          </a:xfrm>
        </p:spPr>
        <p:txBody>
          <a:bodyPr/>
          <a:lstStyle/>
          <a:p>
            <a:pPr lvl="1">
              <a:lnSpc>
                <a:spcPct val="80000"/>
              </a:lnSpc>
              <a:buClr>
                <a:schemeClr val="tx1"/>
              </a:buClr>
              <a:buFontTx/>
              <a:buChar char="•"/>
            </a:pPr>
            <a:r>
              <a:rPr lang="es-ES" altLang="en-US" sz="2400" dirty="0"/>
              <a:t>Ser Organizado</a:t>
            </a:r>
            <a:br>
              <a:rPr lang="es-ES" altLang="en-US" sz="2400" dirty="0"/>
            </a:br>
            <a:r>
              <a:rPr lang="es-ES" altLang="en-US" sz="2400" dirty="0"/>
              <a:t>
Estar Preparado</a:t>
            </a:r>
            <a:br>
              <a:rPr lang="es-ES" altLang="en-US" sz="2400" dirty="0"/>
            </a:br>
            <a:r>
              <a:rPr lang="es-ES" altLang="en-US" sz="2400" dirty="0"/>
              <a:t>
Centrarse en el individuo (en este caso su hijo)</a:t>
            </a:r>
            <a:br>
              <a:rPr lang="es-ES" altLang="en-US" sz="2400" dirty="0"/>
            </a:br>
            <a:r>
              <a:rPr lang="es-ES" altLang="en-US" sz="2400" dirty="0"/>
              <a:t>
Ser claro y especifico sobre las preocupaciones </a:t>
            </a:r>
            <a:br>
              <a:rPr lang="es-ES" altLang="en-US" sz="2400" dirty="0"/>
            </a:br>
            <a:r>
              <a:rPr lang="es-ES" altLang="en-US" sz="2400" dirty="0"/>
              <a:t>
Ser un comunicador eficaz</a:t>
            </a:r>
            <a:endParaRPr lang="en-US" sz="2400" dirty="0"/>
          </a:p>
        </p:txBody>
      </p:sp>
      <p:sp>
        <p:nvSpPr>
          <p:cNvPr id="12" name="Content Placeholder 4">
            <a:extLst>
              <a:ext uri="{FF2B5EF4-FFF2-40B4-BE49-F238E27FC236}">
                <a16:creationId xmlns:a16="http://schemas.microsoft.com/office/drawing/2014/main" id="{BB5B93BA-375F-1EF6-2677-B21C7E5DEA78}"/>
              </a:ext>
            </a:extLst>
          </p:cNvPr>
          <p:cNvSpPr txBox="1">
            <a:spLocks/>
          </p:cNvSpPr>
          <p:nvPr/>
        </p:nvSpPr>
        <p:spPr>
          <a:xfrm>
            <a:off x="5900736" y="3319751"/>
            <a:ext cx="5183188" cy="2865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0000"/>
              </a:lnSpc>
              <a:buClr>
                <a:schemeClr val="tx1"/>
              </a:buClr>
              <a:buFontTx/>
              <a:buChar char="•"/>
            </a:pPr>
            <a:r>
              <a:rPr lang="es-ES" altLang="en-US" sz="2400"/>
              <a:t>Estar enfocado en solucionar el problema</a:t>
            </a:r>
            <a:br>
              <a:rPr lang="es-ES" altLang="en-US" sz="2400"/>
            </a:br>
            <a:r>
              <a:rPr lang="es-ES" altLang="en-US" sz="2400"/>
              <a:t> 
Estar dispuesto a negociar</a:t>
            </a:r>
            <a:br>
              <a:rPr lang="es-ES" altLang="en-US" sz="2400"/>
            </a:br>
            <a:r>
              <a:rPr lang="es-ES" altLang="en-US" sz="2400"/>
              <a:t> 
Conocer las reglas</a:t>
            </a:r>
            <a:br>
              <a:rPr lang="es-ES" altLang="en-US" sz="2400"/>
            </a:br>
            <a:r>
              <a:rPr lang="es-ES" altLang="en-US" sz="2400"/>
              <a:t> 
Estar confiado y</a:t>
            </a:r>
          </a:p>
          <a:p>
            <a:pPr marL="457200" lvl="1" indent="0">
              <a:lnSpc>
                <a:spcPct val="80000"/>
              </a:lnSpc>
              <a:buClr>
                <a:schemeClr val="tx1"/>
              </a:buClr>
              <a:buNone/>
            </a:pPr>
            <a:r>
              <a:rPr lang="es-ES" altLang="en-US" sz="2400"/>
              <a:t> en control</a:t>
            </a:r>
            <a:endParaRPr lang="en-US" sz="2400"/>
          </a:p>
        </p:txBody>
      </p:sp>
      <p:sp>
        <p:nvSpPr>
          <p:cNvPr id="2" name="TextBox 1">
            <a:extLst>
              <a:ext uri="{FF2B5EF4-FFF2-40B4-BE49-F238E27FC236}">
                <a16:creationId xmlns:a16="http://schemas.microsoft.com/office/drawing/2014/main" id="{F1D25D29-2A22-2578-F81A-E7C03A947B09}"/>
              </a:ext>
            </a:extLst>
          </p:cNvPr>
          <p:cNvSpPr txBox="1"/>
          <p:nvPr/>
        </p:nvSpPr>
        <p:spPr>
          <a:xfrm>
            <a:off x="990599" y="2087544"/>
            <a:ext cx="9820275" cy="523220"/>
          </a:xfrm>
          <a:prstGeom prst="rect">
            <a:avLst/>
          </a:prstGeom>
          <a:noFill/>
        </p:spPr>
        <p:txBody>
          <a:bodyPr wrap="square" rtlCol="0">
            <a:spAutoFit/>
          </a:bodyPr>
          <a:lstStyle/>
          <a:p>
            <a:r>
              <a:rPr lang="es-PR" sz="2800">
                <a:latin typeface="Tahoma" panose="020B0604030504040204" pitchFamily="34" charset="0"/>
                <a:ea typeface="Tahoma" panose="020B0604030504040204" pitchFamily="34" charset="0"/>
                <a:cs typeface="Tahoma" panose="020B0604030504040204" pitchFamily="34" charset="0"/>
              </a:rPr>
              <a:t>Es Clave: </a:t>
            </a:r>
            <a:r>
              <a:rPr lang="es-PR" sz="2800" b="1">
                <a:latin typeface="Tahoma" panose="020B0604030504040204" pitchFamily="34" charset="0"/>
                <a:ea typeface="Tahoma" panose="020B0604030504040204" pitchFamily="34" charset="0"/>
                <a:cs typeface="Tahoma" panose="020B0604030504040204" pitchFamily="34" charset="0"/>
              </a:rPr>
              <a:t>Entender como abogar efectivamente  </a:t>
            </a:r>
          </a:p>
        </p:txBody>
      </p:sp>
      <p:sp>
        <p:nvSpPr>
          <p:cNvPr id="4" name="TextBox 3">
            <a:extLst>
              <a:ext uri="{FF2B5EF4-FFF2-40B4-BE49-F238E27FC236}">
                <a16:creationId xmlns:a16="http://schemas.microsoft.com/office/drawing/2014/main" id="{CB5AE378-CF9A-C2C2-FF63-1FCF36B88449}"/>
              </a:ext>
            </a:extLst>
          </p:cNvPr>
          <p:cNvSpPr txBox="1"/>
          <p:nvPr/>
        </p:nvSpPr>
        <p:spPr>
          <a:xfrm>
            <a:off x="478359" y="1395973"/>
            <a:ext cx="12047838" cy="954107"/>
          </a:xfrm>
          <a:prstGeom prst="rect">
            <a:avLst/>
          </a:prstGeom>
          <a:noFill/>
        </p:spPr>
        <p:txBody>
          <a:bodyPr wrap="square" rtlCol="0">
            <a:spAutoFit/>
          </a:bodyPr>
          <a:lstStyle/>
          <a:p>
            <a:r>
              <a:rPr lang="es-ES" sz="2800" dirty="0">
                <a:latin typeface="Tahoma" panose="020B0604030504040204" pitchFamily="34" charset="0"/>
                <a:ea typeface="Tahoma" panose="020B0604030504040204" pitchFamily="34" charset="0"/>
                <a:cs typeface="Tahoma" panose="020B0604030504040204" pitchFamily="34" charset="0"/>
              </a:rPr>
              <a:t>Abogar es interceder, hablar en nombre de alguien o algo.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267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08CA2B1-6CF3-DC9E-D63F-F80B21449804}"/>
              </a:ext>
            </a:extLst>
          </p:cNvPr>
          <p:cNvSpPr>
            <a:spLocks noGrp="1" noChangeArrowheads="1"/>
          </p:cNvSpPr>
          <p:nvPr>
            <p:ph type="title"/>
          </p:nvPr>
        </p:nvSpPr>
        <p:spPr>
          <a:xfrm>
            <a:off x="342900" y="440126"/>
            <a:ext cx="10515600" cy="908783"/>
          </a:xfrm>
        </p:spPr>
        <p:txBody>
          <a:bodyPr>
            <a:noAutofit/>
          </a:bodyPr>
          <a:lstStyle/>
          <a:p>
            <a:r>
              <a:rPr lang="es-ES" altLang="en-US"/>
              <a:t>Prepárese: </a:t>
            </a:r>
            <a:r>
              <a:rPr lang="es-ES" altLang="en-US" sz="4000"/>
              <a:t>¡Conocimiento es Poder! </a:t>
            </a:r>
            <a:r>
              <a:rPr lang="es-ES" altLang="en-US"/>
              <a:t>1/4
</a:t>
            </a:r>
            <a:endParaRPr altLang="en-US"/>
          </a:p>
        </p:txBody>
      </p:sp>
      <p:sp>
        <p:nvSpPr>
          <p:cNvPr id="5" name="Rectangle 3">
            <a:extLst>
              <a:ext uri="{FF2B5EF4-FFF2-40B4-BE49-F238E27FC236}">
                <a16:creationId xmlns:a16="http://schemas.microsoft.com/office/drawing/2014/main" id="{B0161543-A782-A417-1856-E4D0F793B0FD}"/>
              </a:ext>
            </a:extLst>
          </p:cNvPr>
          <p:cNvSpPr>
            <a:spLocks noGrp="1" noChangeArrowheads="1"/>
          </p:cNvSpPr>
          <p:nvPr>
            <p:ph idx="1"/>
          </p:nvPr>
        </p:nvSpPr>
        <p:spPr>
          <a:xfrm>
            <a:off x="749616" y="2634933"/>
            <a:ext cx="10908984" cy="4440237"/>
          </a:xfrm>
        </p:spPr>
        <p:txBody>
          <a:bodyPr/>
          <a:lstStyle/>
          <a:p>
            <a:pPr marL="0" indent="0">
              <a:lnSpc>
                <a:spcPct val="80000"/>
              </a:lnSpc>
              <a:buNone/>
            </a:pPr>
            <a:r>
              <a:rPr kumimoji="0" lang="es-ES" altLang="en-US" sz="22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Recuerde que usted es </a:t>
            </a:r>
            <a:r>
              <a:rPr lang="es-ES" altLang="en-US" sz="2200">
                <a:solidFill>
                  <a:srgbClr val="000000"/>
                </a:solidFill>
              </a:rPr>
              <a:t>un </a:t>
            </a:r>
            <a:r>
              <a:rPr kumimoji="0" lang="es-ES" altLang="en-US" sz="22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experto en su hijo:</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s-ES" altLang="en-US" sz="22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Busque información que lo ayude a </a:t>
            </a:r>
            <a:r>
              <a:rPr lang="es-ES" altLang="en-US" sz="2200"/>
              <a:t>comprender la discapacidad que afecta a su hijo</a:t>
            </a:r>
          </a:p>
          <a:p>
            <a:pPr lvl="0">
              <a:lnSpc>
                <a:spcPct val="80000"/>
              </a:lnSpc>
              <a:defRPr/>
            </a:pPr>
            <a:r>
              <a:rPr lang="es-ES" altLang="en-US" sz="2200"/>
              <a:t>Tenga un buen entendimiento de cuáles son sus necesidades y como la discapacidad le afecta tanto en la educación como en la casa</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s-ES" altLang="en-US" sz="22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Enfóquese en la Información que encuentre </a:t>
            </a:r>
            <a:r>
              <a:rPr lang="es-ES" altLang="en-US" sz="2200">
                <a:solidFill>
                  <a:srgbClr val="000000"/>
                </a:solidFill>
              </a:rPr>
              <a:t>como específicamente </a:t>
            </a:r>
            <a:r>
              <a:rPr kumimoji="0" lang="es-ES" altLang="en-US" sz="22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aplica a su hijo</a:t>
            </a:r>
            <a:endParaRPr lang="es-ES" altLang="en-US" sz="2200"/>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lang="es-ES" altLang="en-US" sz="2200"/>
              <a:t>Prepárese para compartir esta información con el equipo de su hijo</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lang="es-ES" altLang="en-US" sz="2200"/>
              <a:t>Esta preparación le ayudara a ser especifico:</a:t>
            </a:r>
          </a:p>
          <a:p>
            <a:pPr lvl="1">
              <a:lnSpc>
                <a:spcPct val="80000"/>
              </a:lnSpc>
              <a:spcBef>
                <a:spcPts val="1000"/>
              </a:spcBef>
              <a:defRPr/>
            </a:pPr>
            <a:r>
              <a:rPr lang="es-ES" altLang="en-US"/>
              <a:t> Por ejemplo -No es suficiente decir que su hijo necesita terapia del habla</a:t>
            </a:r>
          </a:p>
          <a:p>
            <a:pPr lvl="2">
              <a:lnSpc>
                <a:spcPct val="80000"/>
              </a:lnSpc>
              <a:spcBef>
                <a:spcPts val="1000"/>
              </a:spcBef>
              <a:defRPr/>
            </a:pPr>
            <a:r>
              <a:rPr lang="es-ES" altLang="en-US" sz="2200"/>
              <a:t>Cuando solicite el servicio en una reunión de el IEP la discusión es centrada en </a:t>
            </a:r>
          </a:p>
          <a:p>
            <a:pPr marL="914400" lvl="2" indent="0">
              <a:lnSpc>
                <a:spcPct val="80000"/>
              </a:lnSpc>
              <a:spcBef>
                <a:spcPts val="1000"/>
              </a:spcBef>
              <a:buNone/>
              <a:defRPr/>
            </a:pPr>
            <a:r>
              <a:rPr lang="es-ES" altLang="en-US" sz="2200"/>
              <a:t>¿POR QUÉ su hijo necesita terapia del habla?</a:t>
            </a:r>
            <a:endParaRPr lang="en-US" altLang="en-US" sz="2200"/>
          </a:p>
        </p:txBody>
      </p:sp>
      <p:sp>
        <p:nvSpPr>
          <p:cNvPr id="2" name="TextBox 1">
            <a:extLst>
              <a:ext uri="{FF2B5EF4-FFF2-40B4-BE49-F238E27FC236}">
                <a16:creationId xmlns:a16="http://schemas.microsoft.com/office/drawing/2014/main" id="{D40BE378-404A-69A5-F54A-8949377EB7A4}"/>
              </a:ext>
            </a:extLst>
          </p:cNvPr>
          <p:cNvSpPr txBox="1"/>
          <p:nvPr/>
        </p:nvSpPr>
        <p:spPr>
          <a:xfrm>
            <a:off x="300037" y="1348909"/>
            <a:ext cx="11591925" cy="995529"/>
          </a:xfrm>
          <a:prstGeom prst="rect">
            <a:avLst/>
          </a:prstGeom>
          <a:noFill/>
        </p:spPr>
        <p:txBody>
          <a:bodyPr wrap="square" rtlCol="0">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s-ES" sz="2800">
                <a:solidFill>
                  <a:srgbClr val="000000"/>
                </a:solidFill>
                <a:latin typeface="Tahoma" panose="020B0604030504040204" pitchFamily="34" charset="0"/>
                <a:ea typeface="Tahoma" panose="020B0604030504040204" pitchFamily="34" charset="0"/>
                <a:cs typeface="Tahoma" panose="020B0604030504040204" pitchFamily="34" charset="0"/>
              </a:rPr>
              <a:t>Es Clave</a:t>
            </a:r>
            <a:r>
              <a:rPr lang="es-ES" sz="2800" b="1">
                <a:solidFill>
                  <a:srgbClr val="000000"/>
                </a:solidFill>
                <a:latin typeface="Tahoma" panose="020B0604030504040204" pitchFamily="34" charset="0"/>
                <a:ea typeface="Tahoma" panose="020B0604030504040204" pitchFamily="34" charset="0"/>
                <a:cs typeface="Tahoma" panose="020B0604030504040204" pitchFamily="34" charset="0"/>
              </a:rPr>
              <a:t>: Tener </a:t>
            </a:r>
            <a:r>
              <a:rPr kumimoji="0" lang="es-ES" sz="28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un conocimiento claro de como prepararse de antemano para la reunión </a:t>
            </a:r>
          </a:p>
        </p:txBody>
      </p:sp>
    </p:spTree>
    <p:extLst>
      <p:ext uri="{BB962C8B-B14F-4D97-AF65-F5344CB8AC3E}">
        <p14:creationId xmlns:p14="http://schemas.microsoft.com/office/powerpoint/2010/main" val="1444703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46CF205-9C71-73BB-A75A-3C1539F96123}"/>
              </a:ext>
            </a:extLst>
          </p:cNvPr>
          <p:cNvSpPr>
            <a:spLocks noGrp="1" noChangeArrowheads="1"/>
          </p:cNvSpPr>
          <p:nvPr>
            <p:ph type="title"/>
          </p:nvPr>
        </p:nvSpPr>
        <p:spPr>
          <a:xfrm>
            <a:off x="333375" y="406400"/>
            <a:ext cx="10515600" cy="908783"/>
          </a:xfrm>
        </p:spPr>
        <p:txBody>
          <a:bodyPr>
            <a:noAutofit/>
          </a:bodyPr>
          <a:lstStyle/>
          <a:p>
            <a:r>
              <a:rPr lang="es-ES" altLang="en-US"/>
              <a:t>Prepárese: ¡Organice sus ideas! 2/4
</a:t>
            </a:r>
            <a:endParaRPr altLang="en-US"/>
          </a:p>
        </p:txBody>
      </p:sp>
      <p:sp>
        <p:nvSpPr>
          <p:cNvPr id="4" name="Content Placeholder 2">
            <a:extLst>
              <a:ext uri="{FF2B5EF4-FFF2-40B4-BE49-F238E27FC236}">
                <a16:creationId xmlns:a16="http://schemas.microsoft.com/office/drawing/2014/main" id="{C0B0F16A-A0FA-C1AB-8030-1B4B3067B4F0}"/>
              </a:ext>
            </a:extLst>
          </p:cNvPr>
          <p:cNvSpPr>
            <a:spLocks noGrp="1" noChangeArrowheads="1"/>
          </p:cNvSpPr>
          <p:nvPr>
            <p:ph idx="1"/>
          </p:nvPr>
        </p:nvSpPr>
        <p:spPr>
          <a:xfrm>
            <a:off x="700086" y="2268115"/>
            <a:ext cx="10515600" cy="4024735"/>
          </a:xfrm>
        </p:spPr>
        <p:txBody>
          <a:bodyPr/>
          <a:lstStyle/>
          <a:p>
            <a:pPr marL="0" indent="0">
              <a:lnSpc>
                <a:spcPct val="80000"/>
              </a:lnSpc>
              <a:buNone/>
            </a:pPr>
            <a:r>
              <a:rPr lang="es-ES" altLang="en-US" sz="2800"/>
              <a:t>Es importante que </a:t>
            </a:r>
            <a:r>
              <a:rPr lang="es-ES" altLang="en-US" sz="2800" b="1"/>
              <a:t>antes</a:t>
            </a:r>
            <a:r>
              <a:rPr lang="es-ES" altLang="en-US" sz="2800"/>
              <a:t> de la reunión:</a:t>
            </a:r>
          </a:p>
          <a:p>
            <a:pPr>
              <a:lnSpc>
                <a:spcPct val="80000"/>
              </a:lnSpc>
            </a:pPr>
            <a:r>
              <a:rPr lang="es-ES" altLang="en-US"/>
              <a:t>Enumere los problemas y preocupaciones exactas que son prioridad
Haga una lista de estas preocupaciones para que no se olvide de nada durante la reunión
Identifique varias soluciones posibles que pueden ser discutidos con el equipo 
Prepárese para negociar en la reunión
Tenga un buen entendimiento de por lo qué debe luchar y lo qué </a:t>
            </a:r>
            <a:r>
              <a:rPr lang="es-ES" altLang="en-US" err="1"/>
              <a:t>podria</a:t>
            </a:r>
            <a:r>
              <a:rPr lang="es-ES" altLang="en-US"/>
              <a:t> dejar ir – prioridades
Elija sus batallas</a:t>
            </a:r>
            <a:endParaRPr lang="en-US" altLang="en-US"/>
          </a:p>
        </p:txBody>
      </p:sp>
      <p:sp>
        <p:nvSpPr>
          <p:cNvPr id="2" name="TextBox 1">
            <a:extLst>
              <a:ext uri="{FF2B5EF4-FFF2-40B4-BE49-F238E27FC236}">
                <a16:creationId xmlns:a16="http://schemas.microsoft.com/office/drawing/2014/main" id="{4863587A-CCB2-D2C7-5D51-A6E3EAE53544}"/>
              </a:ext>
            </a:extLst>
          </p:cNvPr>
          <p:cNvSpPr txBox="1"/>
          <p:nvPr/>
        </p:nvSpPr>
        <p:spPr>
          <a:xfrm>
            <a:off x="257174" y="1662035"/>
            <a:ext cx="11591925" cy="521553"/>
          </a:xfrm>
          <a:prstGeom prst="rect">
            <a:avLst/>
          </a:prstGeom>
          <a:noFill/>
        </p:spPr>
        <p:txBody>
          <a:bodyPr wrap="square" rtlCol="0">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s-ES" sz="2800">
                <a:solidFill>
                  <a:srgbClr val="000000"/>
                </a:solidFill>
                <a:latin typeface="Tahoma" panose="020B0604030504040204" pitchFamily="34" charset="0"/>
                <a:ea typeface="Tahoma" panose="020B0604030504040204" pitchFamily="34" charset="0"/>
                <a:cs typeface="Tahoma" panose="020B0604030504040204" pitchFamily="34" charset="0"/>
              </a:rPr>
              <a:t>Es Clave</a:t>
            </a:r>
            <a:r>
              <a:rPr lang="es-ES" sz="2800" b="1">
                <a:solidFill>
                  <a:srgbClr val="000000"/>
                </a:solidFill>
                <a:latin typeface="Tahoma" panose="020B0604030504040204" pitchFamily="34" charset="0"/>
                <a:ea typeface="Tahoma" panose="020B0604030504040204" pitchFamily="34" charset="0"/>
                <a:cs typeface="Tahoma" panose="020B0604030504040204" pitchFamily="34" charset="0"/>
              </a:rPr>
              <a:t>: Tener notas de lo que quiere discutir en la reunión</a:t>
            </a:r>
            <a:endParaRPr kumimoji="0" lang="es-ES" sz="28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725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3B01-ADD9-8490-68B8-EFA805005B35}"/>
              </a:ext>
            </a:extLst>
          </p:cNvPr>
          <p:cNvSpPr>
            <a:spLocks noGrp="1"/>
          </p:cNvSpPr>
          <p:nvPr>
            <p:ph type="title"/>
          </p:nvPr>
        </p:nvSpPr>
        <p:spPr>
          <a:xfrm>
            <a:off x="838200" y="139917"/>
            <a:ext cx="10515600" cy="908783"/>
          </a:xfrm>
        </p:spPr>
        <p:txBody>
          <a:bodyPr/>
          <a:lstStyle/>
          <a:p>
            <a:r>
              <a:rPr lang="en-US" err="1"/>
              <a:t>Presentadora</a:t>
            </a:r>
            <a:r>
              <a:rPr lang="en-US"/>
              <a:t>: Daysi Ortiz</a:t>
            </a:r>
          </a:p>
        </p:txBody>
      </p:sp>
      <p:sp>
        <p:nvSpPr>
          <p:cNvPr id="5" name="TextBox 4">
            <a:extLst>
              <a:ext uri="{FF2B5EF4-FFF2-40B4-BE49-F238E27FC236}">
                <a16:creationId xmlns:a16="http://schemas.microsoft.com/office/drawing/2014/main" id="{6F5413EA-4C64-39B9-0984-FFE5C77FC607}"/>
              </a:ext>
            </a:extLst>
          </p:cNvPr>
          <p:cNvSpPr txBox="1"/>
          <p:nvPr/>
        </p:nvSpPr>
        <p:spPr>
          <a:xfrm>
            <a:off x="615065" y="1455104"/>
            <a:ext cx="10409419" cy="5262979"/>
          </a:xfrm>
          <a:prstGeom prst="rect">
            <a:avLst/>
          </a:prstGeom>
          <a:noFill/>
        </p:spPr>
        <p:txBody>
          <a:bodyPr wrap="square">
            <a:spAutoFit/>
          </a:bodyPr>
          <a:lstStyle/>
          <a:p>
            <a:pPr marL="342900" indent="-342900">
              <a:buFont typeface="Arial" panose="020B0604020202020204" pitchFamily="34" charset="0"/>
              <a:buChar char="•"/>
            </a:pPr>
            <a:r>
              <a:rPr lang="es-ES" sz="2400">
                <a:latin typeface="Tahoma" panose="020B0604030504040204" pitchFamily="34" charset="0"/>
                <a:ea typeface="Tahoma" panose="020B0604030504040204" pitchFamily="34" charset="0"/>
                <a:cs typeface="Tahoma" panose="020B0604030504040204" pitchFamily="34" charset="0"/>
              </a:rPr>
              <a:t>Daysi Ortiz es una defensora-investigadora bilingüe (español / inglés) en Disability Rights Florida (DRF).</a:t>
            </a:r>
            <a:br>
              <a:rPr lang="es-ES" sz="2400">
                <a:latin typeface="Tahoma" panose="020B0604030504040204" pitchFamily="34" charset="0"/>
                <a:ea typeface="Tahoma" panose="020B0604030504040204" pitchFamily="34" charset="0"/>
                <a:cs typeface="Tahoma" panose="020B0604030504040204" pitchFamily="34" charset="0"/>
              </a:rPr>
            </a:br>
            <a:r>
              <a:rPr lang="es-ES" sz="2400">
                <a:latin typeface="Tahoma" panose="020B0604030504040204" pitchFamily="34" charset="0"/>
                <a:ea typeface="Tahoma" panose="020B0604030504040204" pitchFamily="34" charset="0"/>
                <a:cs typeface="Tahoma" panose="020B0604030504040204" pitchFamily="34" charset="0"/>
              </a:rPr>
              <a:t> 
Aunque trabaja en diferentes áreas relacionadas con la educación publica de ESE K-12, su enfoque de trabajo es en casos de Comportamiento y Disciplina.</a:t>
            </a:r>
            <a:br>
              <a:rPr lang="es-ES" sz="2400">
                <a:latin typeface="Tahoma" panose="020B0604030504040204" pitchFamily="34" charset="0"/>
                <a:ea typeface="Tahoma" panose="020B0604030504040204" pitchFamily="34" charset="0"/>
                <a:cs typeface="Tahoma" panose="020B0604030504040204" pitchFamily="34" charset="0"/>
              </a:rPr>
            </a:br>
            <a:r>
              <a:rPr lang="es-ES" sz="2400">
                <a:latin typeface="Tahoma" panose="020B0604030504040204" pitchFamily="34" charset="0"/>
                <a:ea typeface="Tahoma" panose="020B0604030504040204" pitchFamily="34" charset="0"/>
                <a:cs typeface="Tahoma" panose="020B0604030504040204" pitchFamily="34" charset="0"/>
              </a:rPr>
              <a:t>
Además de trabajar como defensora de los derechos de los estudiantes en educación especial desde hace mas de 20 años, Daysi también es madre de dos hijos adultos jóvenes con Autismo (TEA). </a:t>
            </a:r>
            <a:br>
              <a:rPr lang="es-ES" sz="2400">
                <a:latin typeface="Tahoma" panose="020B0604030504040204" pitchFamily="34" charset="0"/>
                <a:ea typeface="Tahoma" panose="020B0604030504040204" pitchFamily="34" charset="0"/>
                <a:cs typeface="Tahoma" panose="020B0604030504040204" pitchFamily="34" charset="0"/>
              </a:rPr>
            </a:br>
            <a:r>
              <a:rPr lang="es-ES" sz="2400">
                <a:latin typeface="Tahoma" panose="020B0604030504040204" pitchFamily="34" charset="0"/>
                <a:ea typeface="Tahoma" panose="020B0604030504040204" pitchFamily="34" charset="0"/>
                <a:cs typeface="Tahoma" panose="020B0604030504040204" pitchFamily="34" charset="0"/>
              </a:rPr>
              <a:t>
La educación de la Sra. Ortiz incluye un énfasis en la Resolución de Conflictos Alternativa (ADR por siglas en ingles de Alternative Dispute </a:t>
            </a:r>
            <a:r>
              <a:rPr lang="es-ES" sz="2400" err="1">
                <a:latin typeface="Tahoma" panose="020B0604030504040204" pitchFamily="34" charset="0"/>
                <a:ea typeface="Tahoma" panose="020B0604030504040204" pitchFamily="34" charset="0"/>
                <a:cs typeface="Tahoma" panose="020B0604030504040204" pitchFamily="34" charset="0"/>
              </a:rPr>
              <a:t>Resolution</a:t>
            </a:r>
            <a:r>
              <a:rPr lang="es-ES" sz="2400">
                <a:latin typeface="Tahoma" panose="020B0604030504040204" pitchFamily="34" charset="0"/>
                <a:ea typeface="Tahoma" panose="020B0604030504040204" pitchFamily="34" charset="0"/>
                <a:cs typeface="Tahoma" panose="020B0604030504040204" pitchFamily="34" charset="0"/>
              </a:rPr>
              <a:t>). </a:t>
            </a:r>
            <a:endParaRPr 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625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8CFE9A1-E4EE-7631-6100-AC0447FED2ED}"/>
              </a:ext>
            </a:extLst>
          </p:cNvPr>
          <p:cNvSpPr>
            <a:spLocks noGrp="1" noChangeArrowheads="1"/>
          </p:cNvSpPr>
          <p:nvPr>
            <p:ph type="title"/>
          </p:nvPr>
        </p:nvSpPr>
        <p:spPr>
          <a:xfrm>
            <a:off x="381000" y="467607"/>
            <a:ext cx="10515600" cy="908783"/>
          </a:xfrm>
        </p:spPr>
        <p:txBody>
          <a:bodyPr>
            <a:noAutofit/>
          </a:bodyPr>
          <a:lstStyle/>
          <a:p>
            <a:r>
              <a:rPr lang="es-ES" altLang="en-US"/>
              <a:t>Prepárese: ¡Conozca el Lingo! 3/4
</a:t>
            </a:r>
            <a:endParaRPr altLang="en-US"/>
          </a:p>
        </p:txBody>
      </p:sp>
      <p:sp>
        <p:nvSpPr>
          <p:cNvPr id="3" name="Content Placeholder 2">
            <a:extLst>
              <a:ext uri="{FF2B5EF4-FFF2-40B4-BE49-F238E27FC236}">
                <a16:creationId xmlns:a16="http://schemas.microsoft.com/office/drawing/2014/main" id="{7324C88D-C0B3-D89D-34E4-984595440200}"/>
              </a:ext>
            </a:extLst>
          </p:cNvPr>
          <p:cNvSpPr>
            <a:spLocks noGrp="1"/>
          </p:cNvSpPr>
          <p:nvPr>
            <p:ph idx="1"/>
          </p:nvPr>
        </p:nvSpPr>
        <p:spPr>
          <a:xfrm>
            <a:off x="838200" y="2407871"/>
            <a:ext cx="10515600" cy="3097579"/>
          </a:xfrm>
        </p:spPr>
        <p:txBody>
          <a:bodyPr/>
          <a:lstStyle/>
          <a:p>
            <a:pPr>
              <a:lnSpc>
                <a:spcPct val="80000"/>
              </a:lnSpc>
            </a:pPr>
            <a:r>
              <a:rPr lang="es-ES" altLang="en-US"/>
              <a:t>Conocer las palabras comunes del sistema educativo y de IEP
Familiarizarse con los acrónimos utilizados en las reuniones
Si algo no está claro, detenga la reunión y pida una aclaración para que entienda de lo que se esta hablando
Familiarícese con el "papeleo“ – evaluaciones, pruebas, notas, etc.
Sepa qué formularios se supone que se le deben entregar, cuales debe firmar y por qué está firmando documentos específicos.  </a:t>
            </a:r>
          </a:p>
          <a:p>
            <a:pPr>
              <a:lnSpc>
                <a:spcPct val="80000"/>
              </a:lnSpc>
            </a:pPr>
            <a:r>
              <a:rPr lang="es-ES" altLang="en-US"/>
              <a:t>Siempre pida copia de todos los documentos, particularmente los que firma</a:t>
            </a:r>
          </a:p>
          <a:p>
            <a:pPr>
              <a:lnSpc>
                <a:spcPct val="80000"/>
              </a:lnSpc>
            </a:pPr>
            <a:r>
              <a:rPr lang="es-ES" altLang="en-US"/>
              <a:t>Que son evaluaciones, exámenes, pruebas y en que se diferencian</a:t>
            </a:r>
            <a:endParaRPr lang="en-US" altLang="en-US"/>
          </a:p>
        </p:txBody>
      </p:sp>
      <p:sp>
        <p:nvSpPr>
          <p:cNvPr id="2" name="TextBox 1">
            <a:extLst>
              <a:ext uri="{FF2B5EF4-FFF2-40B4-BE49-F238E27FC236}">
                <a16:creationId xmlns:a16="http://schemas.microsoft.com/office/drawing/2014/main" id="{04C453F2-EAD3-1DC6-D9B8-C2A3C96D6238}"/>
              </a:ext>
            </a:extLst>
          </p:cNvPr>
          <p:cNvSpPr txBox="1"/>
          <p:nvPr/>
        </p:nvSpPr>
        <p:spPr>
          <a:xfrm>
            <a:off x="257174" y="1662035"/>
            <a:ext cx="11591925" cy="521553"/>
          </a:xfrm>
          <a:prstGeom prst="rect">
            <a:avLst/>
          </a:prstGeom>
          <a:noFill/>
        </p:spPr>
        <p:txBody>
          <a:bodyPr wrap="square" rtlCol="0">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s-ES" sz="2800">
                <a:solidFill>
                  <a:srgbClr val="000000"/>
                </a:solidFill>
                <a:latin typeface="Tahoma" panose="020B0604030504040204" pitchFamily="34" charset="0"/>
                <a:ea typeface="Tahoma" panose="020B0604030504040204" pitchFamily="34" charset="0"/>
                <a:cs typeface="Tahoma" panose="020B0604030504040204" pitchFamily="34" charset="0"/>
              </a:rPr>
              <a:t>Es Clave</a:t>
            </a:r>
            <a:r>
              <a:rPr lang="es-ES" sz="2800" b="1">
                <a:solidFill>
                  <a:srgbClr val="000000"/>
                </a:solidFill>
                <a:latin typeface="Tahoma" panose="020B0604030504040204" pitchFamily="34" charset="0"/>
                <a:ea typeface="Tahoma" panose="020B0604030504040204" pitchFamily="34" charset="0"/>
                <a:cs typeface="Tahoma" panose="020B0604030504040204" pitchFamily="34" charset="0"/>
              </a:rPr>
              <a:t>: Estar familiarizado con el vocabulario y documentos</a:t>
            </a:r>
            <a:endParaRPr kumimoji="0" lang="es-ES" sz="28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6294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BE8B7F3-59DB-8CA9-7FE1-6BD91C6026E1}"/>
              </a:ext>
            </a:extLst>
          </p:cNvPr>
          <p:cNvSpPr>
            <a:spLocks noGrp="1" noChangeArrowheads="1"/>
          </p:cNvSpPr>
          <p:nvPr>
            <p:ph type="title"/>
          </p:nvPr>
        </p:nvSpPr>
        <p:spPr>
          <a:xfrm>
            <a:off x="257175" y="498475"/>
            <a:ext cx="10515600" cy="908783"/>
          </a:xfrm>
        </p:spPr>
        <p:txBody>
          <a:bodyPr>
            <a:noAutofit/>
          </a:bodyPr>
          <a:lstStyle/>
          <a:p>
            <a:r>
              <a:rPr lang="es-ES" altLang="en-US" dirty="0"/>
              <a:t>Prepárese: </a:t>
            </a:r>
            <a:r>
              <a:rPr lang="es-ES" altLang="en-US" sz="4000" dirty="0"/>
              <a:t>¡Conozca sus derechos! </a:t>
            </a:r>
            <a:r>
              <a:rPr lang="es-ES" altLang="en-US" dirty="0"/>
              <a:t>4/4
</a:t>
            </a:r>
            <a:endParaRPr altLang="en-US" dirty="0"/>
          </a:p>
        </p:txBody>
      </p:sp>
      <p:sp>
        <p:nvSpPr>
          <p:cNvPr id="2" name="TextBox 1">
            <a:extLst>
              <a:ext uri="{FF2B5EF4-FFF2-40B4-BE49-F238E27FC236}">
                <a16:creationId xmlns:a16="http://schemas.microsoft.com/office/drawing/2014/main" id="{42A9C25A-12B8-8DF5-2005-79F21812AB95}"/>
              </a:ext>
            </a:extLst>
          </p:cNvPr>
          <p:cNvSpPr txBox="1"/>
          <p:nvPr/>
        </p:nvSpPr>
        <p:spPr>
          <a:xfrm>
            <a:off x="257174" y="1662035"/>
            <a:ext cx="11591925" cy="995529"/>
          </a:xfrm>
          <a:prstGeom prst="rect">
            <a:avLst/>
          </a:prstGeom>
          <a:noFill/>
        </p:spPr>
        <p:txBody>
          <a:bodyPr wrap="square" rtlCol="0">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s-ES" sz="2800">
                <a:solidFill>
                  <a:srgbClr val="000000"/>
                </a:solidFill>
                <a:latin typeface="Tahoma" panose="020B0604030504040204" pitchFamily="34" charset="0"/>
                <a:ea typeface="Tahoma" panose="020B0604030504040204" pitchFamily="34" charset="0"/>
                <a:cs typeface="Tahoma" panose="020B0604030504040204" pitchFamily="34" charset="0"/>
              </a:rPr>
              <a:t>Es Clave</a:t>
            </a:r>
            <a:r>
              <a:rPr lang="es-ES" sz="2800" b="1">
                <a:solidFill>
                  <a:srgbClr val="000000"/>
                </a:solidFill>
                <a:latin typeface="Tahoma" panose="020B0604030504040204" pitchFamily="34" charset="0"/>
                <a:ea typeface="Tahoma" panose="020B0604030504040204" pitchFamily="34" charset="0"/>
                <a:cs typeface="Tahoma" panose="020B0604030504040204" pitchFamily="34" charset="0"/>
              </a:rPr>
              <a:t>: Estar familiarizado con las leyes, casos, y el debido proceso </a:t>
            </a:r>
            <a:endParaRPr kumimoji="0" lang="es-ES" sz="28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Un grupo de personas trabajando dentro de la cabeza de una caricatura con imagenes de maquinarias">
            <a:extLst>
              <a:ext uri="{FF2B5EF4-FFF2-40B4-BE49-F238E27FC236}">
                <a16:creationId xmlns:a16="http://schemas.microsoft.com/office/drawing/2014/main" id="{3E210828-4854-0FFC-E205-483100571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84" y="3028196"/>
            <a:ext cx="2845224" cy="25496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8FF8B9B-58BC-7682-C859-24B70D342F0A}"/>
              </a:ext>
            </a:extLst>
          </p:cNvPr>
          <p:cNvSpPr>
            <a:spLocks noGrp="1"/>
          </p:cNvSpPr>
          <p:nvPr>
            <p:ph idx="1"/>
          </p:nvPr>
        </p:nvSpPr>
        <p:spPr>
          <a:xfrm>
            <a:off x="2912745" y="2614246"/>
            <a:ext cx="9022081" cy="3745279"/>
          </a:xfrm>
        </p:spPr>
        <p:txBody>
          <a:bodyPr/>
          <a:lstStyle/>
          <a:p>
            <a:pPr>
              <a:lnSpc>
                <a:spcPct val="80000"/>
              </a:lnSpc>
            </a:pPr>
            <a:r>
              <a:rPr lang="es-ES" altLang="en-US"/>
              <a:t>Estar alerta y seguir las “Reglas del proceso de IEP”  </a:t>
            </a:r>
            <a:br>
              <a:rPr lang="es-ES" altLang="en-US"/>
            </a:br>
            <a:r>
              <a:rPr lang="es-ES" altLang="en-US"/>
              <a:t>
Conozca la ley (reglas y estatutos de la junta estatal). </a:t>
            </a:r>
            <a:r>
              <a:rPr lang="en-US">
                <a:hlinkClick r:id="rId4"/>
              </a:rPr>
              <a:t>http://www.fldoe.org/core/fileparse.php/7567/urlt/1BTOC.PDF</a:t>
            </a:r>
            <a:r>
              <a:rPr lang="en-US"/>
              <a:t>, </a:t>
            </a:r>
            <a:r>
              <a:rPr lang="en-US">
                <a:hlinkClick r:id="rId5"/>
              </a:rPr>
              <a:t>https://sites.ed.gov/idea/</a:t>
            </a:r>
            <a:r>
              <a:rPr lang="en-US"/>
              <a:t> </a:t>
            </a:r>
          </a:p>
          <a:p>
            <a:pPr lvl="1">
              <a:lnSpc>
                <a:spcPct val="80000"/>
              </a:lnSpc>
            </a:pPr>
            <a:r>
              <a:rPr lang="en-US" altLang="en-US">
                <a:hlinkClick r:id="rId6"/>
              </a:rPr>
              <a:t>https://www.fdlrs.org/parent-services/special-ed-connection</a:t>
            </a:r>
            <a:r>
              <a:rPr lang="en-US" altLang="en-US"/>
              <a:t> - </a:t>
            </a:r>
            <a:r>
              <a:rPr lang="en-US" altLang="en-US" err="1"/>
              <a:t>Recurso</a:t>
            </a:r>
            <a:r>
              <a:rPr lang="en-US" altLang="en-US"/>
              <a:t> gratis</a:t>
            </a:r>
            <a:br>
              <a:rPr lang="en-US" altLang="en-US"/>
            </a:br>
            <a:endParaRPr lang="en-US" altLang="en-US"/>
          </a:p>
          <a:p>
            <a:pPr>
              <a:lnSpc>
                <a:spcPct val="80000"/>
              </a:lnSpc>
            </a:pPr>
            <a:r>
              <a:rPr kumimoji="0" lang="es-ES" altLang="en-US" sz="24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IDEA, Mediación, Debido proceso – conozca sus derechos para la resolución de conflictos</a:t>
            </a:r>
            <a:endParaRPr lang="en-US" altLang="en-US" sz="2400"/>
          </a:p>
          <a:p>
            <a:pPr lvl="1">
              <a:lnSpc>
                <a:spcPct val="80000"/>
              </a:lnSpc>
            </a:pPr>
            <a:endParaRPr lang="en-US" altLang="en-US" sz="2400"/>
          </a:p>
          <a:p>
            <a:endParaRPr lang="en-US"/>
          </a:p>
        </p:txBody>
      </p:sp>
    </p:spTree>
    <p:extLst>
      <p:ext uri="{BB962C8B-B14F-4D97-AF65-F5344CB8AC3E}">
        <p14:creationId xmlns:p14="http://schemas.microsoft.com/office/powerpoint/2010/main" val="75138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55F5F0F-4DFB-86FB-B5EE-C3A2ADD14ECC}"/>
              </a:ext>
            </a:extLst>
          </p:cNvPr>
          <p:cNvSpPr>
            <a:spLocks noGrp="1" noChangeArrowheads="1"/>
          </p:cNvSpPr>
          <p:nvPr>
            <p:ph type="title"/>
          </p:nvPr>
        </p:nvSpPr>
        <p:spPr>
          <a:xfrm>
            <a:off x="718280" y="308652"/>
            <a:ext cx="9025327" cy="1175375"/>
          </a:xfrm>
        </p:spPr>
        <p:txBody>
          <a:bodyPr>
            <a:noAutofit/>
          </a:bodyPr>
          <a:lstStyle/>
          <a:p>
            <a:r>
              <a:rPr lang="es-ES" altLang="en-US" dirty="0"/>
              <a:t>Mantenerse Organizado 
</a:t>
            </a:r>
            <a:endParaRPr altLang="en-US" dirty="0"/>
          </a:p>
        </p:txBody>
      </p:sp>
      <p:sp>
        <p:nvSpPr>
          <p:cNvPr id="3" name="TextBox 2">
            <a:extLst>
              <a:ext uri="{FF2B5EF4-FFF2-40B4-BE49-F238E27FC236}">
                <a16:creationId xmlns:a16="http://schemas.microsoft.com/office/drawing/2014/main" id="{D2594683-59A5-FCE7-E8EE-FCBA9C3F6881}"/>
              </a:ext>
            </a:extLst>
          </p:cNvPr>
          <p:cNvSpPr txBox="1"/>
          <p:nvPr/>
        </p:nvSpPr>
        <p:spPr>
          <a:xfrm>
            <a:off x="504824" y="1382962"/>
            <a:ext cx="7724775" cy="523220"/>
          </a:xfrm>
          <a:prstGeom prst="rect">
            <a:avLst/>
          </a:prstGeom>
          <a:noFill/>
        </p:spPr>
        <p:txBody>
          <a:bodyPr wrap="square">
            <a:spAutoFit/>
          </a:bodyPr>
          <a:lstStyle/>
          <a:p>
            <a:r>
              <a:rPr lang="es-ES" altLang="en-US" sz="2800">
                <a:latin typeface="Tahoma" panose="020B0604030504040204" pitchFamily="34" charset="0"/>
                <a:ea typeface="Tahoma" panose="020B0604030504040204" pitchFamily="34" charset="0"/>
                <a:cs typeface="Tahoma" panose="020B0604030504040204" pitchFamily="34" charset="0"/>
              </a:rPr>
              <a:t>Es Clave</a:t>
            </a:r>
            <a:r>
              <a:rPr lang="es-ES" altLang="en-US" sz="2800" b="1">
                <a:latin typeface="Tahoma" panose="020B0604030504040204" pitchFamily="34" charset="0"/>
                <a:ea typeface="Tahoma" panose="020B0604030504040204" pitchFamily="34" charset="0"/>
                <a:cs typeface="Tahoma" panose="020B0604030504040204" pitchFamily="34" charset="0"/>
              </a:rPr>
              <a:t>:  Mantener buenos registros </a:t>
            </a:r>
            <a:endParaRPr lang="en-US" sz="2800" b="1">
              <a:latin typeface="Tahoma" panose="020B0604030504040204" pitchFamily="34" charset="0"/>
              <a:ea typeface="Tahoma" panose="020B0604030504040204" pitchFamily="34" charset="0"/>
              <a:cs typeface="Tahoma" panose="020B0604030504040204" pitchFamily="34" charset="0"/>
            </a:endParaRPr>
          </a:p>
        </p:txBody>
      </p:sp>
      <p:sp>
        <p:nvSpPr>
          <p:cNvPr id="5" name="Rectangle 3">
            <a:extLst>
              <a:ext uri="{FF2B5EF4-FFF2-40B4-BE49-F238E27FC236}">
                <a16:creationId xmlns:a16="http://schemas.microsoft.com/office/drawing/2014/main" id="{EF8D8EC2-D81B-CF6E-0D1B-374E89051E1B}"/>
              </a:ext>
            </a:extLst>
          </p:cNvPr>
          <p:cNvSpPr txBox="1">
            <a:spLocks noChangeArrowheads="1"/>
          </p:cNvSpPr>
          <p:nvPr/>
        </p:nvSpPr>
        <p:spPr>
          <a:xfrm>
            <a:off x="584930" y="1906182"/>
            <a:ext cx="9645858" cy="464316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n-US"/>
              <a:t>Escribir un esquema o guion para seguir en las reuniones
Llevar un diario de acontecimientos que suceden
Desarrollar un sistema de mantenimiento de registros
Guarde copias de todo 
Crear un orden cronológico con los papeles para establecer prueba de los hechos </a:t>
            </a:r>
          </a:p>
          <a:p>
            <a:r>
              <a:rPr lang="es-ES" altLang="en-US"/>
              <a:t>Solicitar que se coloquen copias de su correspondencia en el archivo de su hijo de la escuela 
Llevar registros o documentos a las reuniones que pueda usar como recursos </a:t>
            </a:r>
            <a:endParaRPr lang="en-US" altLang="en-US"/>
          </a:p>
        </p:txBody>
      </p:sp>
      <p:pic>
        <p:nvPicPr>
          <p:cNvPr id="4" name="Picture 3" descr="Una caricatura de una computadora con reloj de arena, calendario y reloj ">
            <a:extLst>
              <a:ext uri="{FF2B5EF4-FFF2-40B4-BE49-F238E27FC236}">
                <a16:creationId xmlns:a16="http://schemas.microsoft.com/office/drawing/2014/main" id="{A55D4192-3D09-20A4-ECE8-58C638ACFB04}"/>
              </a:ext>
            </a:extLst>
          </p:cNvPr>
          <p:cNvPicPr>
            <a:picLocks noChangeAspect="1"/>
          </p:cNvPicPr>
          <p:nvPr/>
        </p:nvPicPr>
        <p:blipFill>
          <a:blip r:embed="rId3"/>
          <a:stretch>
            <a:fillRect/>
          </a:stretch>
        </p:blipFill>
        <p:spPr>
          <a:xfrm>
            <a:off x="7998903" y="1735487"/>
            <a:ext cx="4182605" cy="2230723"/>
          </a:xfrm>
          <a:prstGeom prst="rect">
            <a:avLst/>
          </a:prstGeom>
        </p:spPr>
      </p:pic>
    </p:spTree>
    <p:extLst>
      <p:ext uri="{BB962C8B-B14F-4D97-AF65-F5344CB8AC3E}">
        <p14:creationId xmlns:p14="http://schemas.microsoft.com/office/powerpoint/2010/main" val="262687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AB20FE3-4602-9DC5-2F86-4F4FC2CA6DCB}"/>
              </a:ext>
            </a:extLst>
          </p:cNvPr>
          <p:cNvSpPr>
            <a:spLocks noGrp="1" noChangeArrowheads="1"/>
          </p:cNvSpPr>
          <p:nvPr>
            <p:ph type="title"/>
          </p:nvPr>
        </p:nvSpPr>
        <p:spPr>
          <a:xfrm>
            <a:off x="474939" y="463550"/>
            <a:ext cx="10515600" cy="908050"/>
          </a:xfrm>
        </p:spPr>
        <p:txBody>
          <a:bodyPr>
            <a:noAutofit/>
          </a:bodyPr>
          <a:lstStyle/>
          <a:p>
            <a:r>
              <a:rPr lang="es-ES" altLang="en-US"/>
              <a:t>Como se demuestra la Colaboración 1/2
</a:t>
            </a:r>
            <a:endParaRPr altLang="en-US"/>
          </a:p>
        </p:txBody>
      </p:sp>
      <p:sp>
        <p:nvSpPr>
          <p:cNvPr id="9" name="Rectangle 3">
            <a:extLst>
              <a:ext uri="{FF2B5EF4-FFF2-40B4-BE49-F238E27FC236}">
                <a16:creationId xmlns:a16="http://schemas.microsoft.com/office/drawing/2014/main" id="{AB361DC2-5A5D-5B6E-DF84-3C6961462A7A}"/>
              </a:ext>
            </a:extLst>
          </p:cNvPr>
          <p:cNvSpPr>
            <a:spLocks noGrp="1" noChangeArrowheads="1"/>
          </p:cNvSpPr>
          <p:nvPr>
            <p:ph idx="1"/>
          </p:nvPr>
        </p:nvSpPr>
        <p:spPr>
          <a:xfrm>
            <a:off x="1250055" y="2503401"/>
            <a:ext cx="8965367" cy="2729071"/>
          </a:xfrm>
        </p:spPr>
        <p:txBody>
          <a:bodyPr/>
          <a:lstStyle/>
          <a:p>
            <a:pPr>
              <a:lnSpc>
                <a:spcPct val="90000"/>
              </a:lnSpc>
            </a:pPr>
            <a:r>
              <a:rPr lang="es-ES" altLang="en-US"/>
              <a:t>Compartir información sobre su hijo
Identificar a las personas que son claves en la reunión 
Manténgase conectado con la escuela y asista a TODAS las reuniones
Buscar una oportunidad en que todos ganen para su hijo y menciónelo 
Desarrollar una colaboración con la escuela de mutuo respeto</a:t>
            </a:r>
            <a:endParaRPr lang="en-US" altLang="en-US"/>
          </a:p>
        </p:txBody>
      </p:sp>
      <p:sp>
        <p:nvSpPr>
          <p:cNvPr id="2" name="TextBox 1">
            <a:extLst>
              <a:ext uri="{FF2B5EF4-FFF2-40B4-BE49-F238E27FC236}">
                <a16:creationId xmlns:a16="http://schemas.microsoft.com/office/drawing/2014/main" id="{E30C72BD-4A00-6B87-D5A8-24A156DCB514}"/>
              </a:ext>
            </a:extLst>
          </p:cNvPr>
          <p:cNvSpPr txBox="1"/>
          <p:nvPr/>
        </p:nvSpPr>
        <p:spPr>
          <a:xfrm>
            <a:off x="642938" y="1681969"/>
            <a:ext cx="7920038" cy="521553"/>
          </a:xfrm>
          <a:prstGeom prst="rect">
            <a:avLst/>
          </a:prstGeom>
          <a:noFill/>
        </p:spPr>
        <p:txBody>
          <a:bodyPr wrap="square" rtlCol="0">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s-ES" sz="2800">
                <a:solidFill>
                  <a:srgbClr val="000000"/>
                </a:solidFill>
                <a:latin typeface="Tahoma" panose="020B0604030504040204" pitchFamily="34" charset="0"/>
                <a:ea typeface="Tahoma" panose="020B0604030504040204" pitchFamily="34" charset="0"/>
                <a:cs typeface="Tahoma" panose="020B0604030504040204" pitchFamily="34" charset="0"/>
              </a:rPr>
              <a:t>Es Clave</a:t>
            </a:r>
            <a:r>
              <a:rPr lang="es-ES" sz="2800" b="1">
                <a:solidFill>
                  <a:srgbClr val="000000"/>
                </a:solidFill>
                <a:latin typeface="Tahoma" panose="020B0604030504040204" pitchFamily="34" charset="0"/>
                <a:ea typeface="Tahoma" panose="020B0604030504040204" pitchFamily="34" charset="0"/>
                <a:cs typeface="Tahoma" panose="020B0604030504040204" pitchFamily="34" charset="0"/>
              </a:rPr>
              <a:t>: Colaborar efectivamente </a:t>
            </a:r>
            <a:endParaRPr kumimoji="0" lang="es-ES" sz="28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8684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1FFF84B-988D-1D89-3C2B-D0DEAD3C679B}"/>
              </a:ext>
            </a:extLst>
          </p:cNvPr>
          <p:cNvSpPr txBox="1">
            <a:spLocks noGrp="1" noChangeArrowheads="1"/>
          </p:cNvSpPr>
          <p:nvPr>
            <p:ph type="title" idx="4294967295"/>
          </p:nvPr>
        </p:nvSpPr>
        <p:spPr>
          <a:xfrm>
            <a:off x="426470" y="414339"/>
            <a:ext cx="9706131" cy="10429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Comunicación Persuasiva   1/2
</a:t>
            </a:r>
            <a:endParaRPr kumimoji="0" lang="en-U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1A97752C-ABE5-4A2B-6906-E4EFB01A8B43}"/>
              </a:ext>
            </a:extLst>
          </p:cNvPr>
          <p:cNvSpPr txBox="1"/>
          <p:nvPr/>
        </p:nvSpPr>
        <p:spPr>
          <a:xfrm>
            <a:off x="627698" y="1696925"/>
            <a:ext cx="7815262" cy="521553"/>
          </a:xfrm>
          <a:prstGeom prst="rect">
            <a:avLst/>
          </a:prstGeom>
          <a:noFill/>
        </p:spPr>
        <p:txBody>
          <a:bodyPr wrap="square" rtlCol="0">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s-ES" sz="2800">
                <a:solidFill>
                  <a:srgbClr val="000000"/>
                </a:solidFill>
                <a:latin typeface="Tahoma" panose="020B0604030504040204" pitchFamily="34" charset="0"/>
                <a:ea typeface="Tahoma" panose="020B0604030504040204" pitchFamily="34" charset="0"/>
                <a:cs typeface="Tahoma" panose="020B0604030504040204" pitchFamily="34" charset="0"/>
              </a:rPr>
              <a:t>Es Clave</a:t>
            </a:r>
            <a:r>
              <a:rPr lang="es-ES" sz="2800" b="1">
                <a:solidFill>
                  <a:srgbClr val="000000"/>
                </a:solidFill>
                <a:latin typeface="Tahoma" panose="020B0604030504040204" pitchFamily="34" charset="0"/>
                <a:ea typeface="Tahoma" panose="020B0604030504040204" pitchFamily="34" charset="0"/>
                <a:cs typeface="Tahoma" panose="020B0604030504040204" pitchFamily="34" charset="0"/>
              </a:rPr>
              <a:t>: Comunicarnos efectivamente</a:t>
            </a:r>
            <a:endParaRPr kumimoji="0" lang="es-ES" sz="28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Rectangle 3">
            <a:extLst>
              <a:ext uri="{FF2B5EF4-FFF2-40B4-BE49-F238E27FC236}">
                <a16:creationId xmlns:a16="http://schemas.microsoft.com/office/drawing/2014/main" id="{E894B4BA-2496-2672-5543-226C058B0FE9}"/>
              </a:ext>
            </a:extLst>
          </p:cNvPr>
          <p:cNvSpPr>
            <a:spLocks noGrp="1" noChangeArrowheads="1"/>
          </p:cNvSpPr>
          <p:nvPr>
            <p:ph idx="1"/>
          </p:nvPr>
        </p:nvSpPr>
        <p:spPr>
          <a:xfrm>
            <a:off x="891446" y="2396716"/>
            <a:ext cx="5871304" cy="4351337"/>
          </a:xfrm>
        </p:spPr>
        <p:txBody>
          <a:bodyPr/>
          <a:lstStyle/>
          <a:p>
            <a:pPr>
              <a:lnSpc>
                <a:spcPct val="90000"/>
              </a:lnSpc>
              <a:buFont typeface="Wingdings" panose="05000000000000000000" pitchFamily="2" charset="2"/>
              <a:buNone/>
            </a:pPr>
            <a:r>
              <a:rPr lang="es-ES" altLang="en-US"/>
              <a:t>
</a:t>
            </a:r>
            <a:r>
              <a:rPr lang="es-ES" b="0" i="0">
                <a:solidFill>
                  <a:srgbClr val="202124"/>
                </a:solidFill>
                <a:effectLst/>
              </a:rPr>
              <a:t>La comunicación persuasiva se puede definir como </a:t>
            </a:r>
            <a:r>
              <a:rPr lang="es-ES" b="0" i="0">
                <a:solidFill>
                  <a:srgbClr val="040C28"/>
                </a:solidFill>
                <a:effectLst/>
              </a:rPr>
              <a:t>el tipo de comunicación que pretende cambiar, afectar, o reforzar ciertas respuestas de los demás</a:t>
            </a:r>
            <a:r>
              <a:rPr lang="es-ES" b="0" i="0">
                <a:solidFill>
                  <a:srgbClr val="202124"/>
                </a:solidFill>
                <a:effectLst/>
              </a:rPr>
              <a:t>. </a:t>
            </a:r>
          </a:p>
          <a:p>
            <a:pPr>
              <a:lnSpc>
                <a:spcPct val="90000"/>
              </a:lnSpc>
              <a:buFont typeface="Wingdings" panose="05000000000000000000" pitchFamily="2" charset="2"/>
              <a:buNone/>
            </a:pPr>
            <a:endParaRPr lang="es-ES">
              <a:solidFill>
                <a:srgbClr val="202124"/>
              </a:solidFill>
            </a:endParaRPr>
          </a:p>
          <a:p>
            <a:pPr>
              <a:lnSpc>
                <a:spcPct val="90000"/>
              </a:lnSpc>
              <a:buFont typeface="Wingdings" panose="05000000000000000000" pitchFamily="2" charset="2"/>
              <a:buNone/>
            </a:pPr>
            <a:r>
              <a:rPr lang="es-ES" b="0" i="0">
                <a:solidFill>
                  <a:srgbClr val="202124"/>
                </a:solidFill>
                <a:effectLst/>
              </a:rPr>
              <a:t>El objetivo es crear un cambio de actitud para influir en el comportamiento del oyente o receptor del mensaje.</a:t>
            </a:r>
            <a:r>
              <a:rPr lang="es-ES" altLang="en-US"/>
              <a:t>
</a:t>
            </a:r>
            <a:endParaRPr lang="en-US" altLang="en-US"/>
          </a:p>
        </p:txBody>
      </p:sp>
      <p:pic>
        <p:nvPicPr>
          <p:cNvPr id="2" name="Picture 1" descr="un grupo de manos atraidas por un iman ">
            <a:extLst>
              <a:ext uri="{FF2B5EF4-FFF2-40B4-BE49-F238E27FC236}">
                <a16:creationId xmlns:a16="http://schemas.microsoft.com/office/drawing/2014/main" id="{30D73295-DB5E-CA18-04A6-F22459D4FF0C}"/>
              </a:ext>
            </a:extLst>
          </p:cNvPr>
          <p:cNvPicPr>
            <a:picLocks noChangeAspect="1"/>
          </p:cNvPicPr>
          <p:nvPr/>
        </p:nvPicPr>
        <p:blipFill>
          <a:blip r:embed="rId3"/>
          <a:stretch>
            <a:fillRect/>
          </a:stretch>
        </p:blipFill>
        <p:spPr>
          <a:xfrm>
            <a:off x="7232634" y="2314575"/>
            <a:ext cx="4173429" cy="3086099"/>
          </a:xfrm>
          <a:prstGeom prst="rect">
            <a:avLst/>
          </a:prstGeom>
        </p:spPr>
      </p:pic>
    </p:spTree>
    <p:extLst>
      <p:ext uri="{BB962C8B-B14F-4D97-AF65-F5344CB8AC3E}">
        <p14:creationId xmlns:p14="http://schemas.microsoft.com/office/powerpoint/2010/main" val="4219152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1FFF84B-988D-1D89-3C2B-D0DEAD3C679B}"/>
              </a:ext>
            </a:extLst>
          </p:cNvPr>
          <p:cNvSpPr txBox="1">
            <a:spLocks noGrp="1" noChangeArrowheads="1"/>
          </p:cNvSpPr>
          <p:nvPr>
            <p:ph type="title" idx="4294967295"/>
          </p:nvPr>
        </p:nvSpPr>
        <p:spPr>
          <a:xfrm>
            <a:off x="472190" y="338931"/>
            <a:ext cx="9706131" cy="10429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Comunicación Persuasiva   2/2
</a:t>
            </a:r>
            <a:endParaRPr kumimoji="0" lang="en-U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Rectangle 3">
            <a:extLst>
              <a:ext uri="{FF2B5EF4-FFF2-40B4-BE49-F238E27FC236}">
                <a16:creationId xmlns:a16="http://schemas.microsoft.com/office/drawing/2014/main" id="{E894B4BA-2496-2672-5543-226C058B0FE9}"/>
              </a:ext>
            </a:extLst>
          </p:cNvPr>
          <p:cNvSpPr>
            <a:spLocks noGrp="1" noChangeArrowheads="1"/>
          </p:cNvSpPr>
          <p:nvPr>
            <p:ph idx="1"/>
          </p:nvPr>
        </p:nvSpPr>
        <p:spPr>
          <a:xfrm>
            <a:off x="560070" y="1544458"/>
            <a:ext cx="10332720" cy="3769083"/>
          </a:xfrm>
        </p:spPr>
        <p:txBody>
          <a:bodyPr/>
          <a:lstStyle/>
          <a:p>
            <a:pPr>
              <a:lnSpc>
                <a:spcPct val="90000"/>
              </a:lnSpc>
            </a:pPr>
            <a:r>
              <a:rPr lang="es-ES" altLang="en-US"/>
              <a:t>Mantener nuestras emociones fuera de la conversación 
Conocer a la otra persona
Escuchar a la otra persona
Desarrollar una relación con los miembros del equipo
Ser específico: ¿qué es lo que desea para su hijo? Lo que específicamente el niño necesita.</a:t>
            </a:r>
            <a:endParaRPr lang="en-US" altLang="en-US"/>
          </a:p>
        </p:txBody>
      </p:sp>
      <p:pic>
        <p:nvPicPr>
          <p:cNvPr id="3" name="Picture 2" descr="Un grupo de personas discuctiendo en una mesa, con una luz arriba de idea y pensamientos ">
            <a:extLst>
              <a:ext uri="{FF2B5EF4-FFF2-40B4-BE49-F238E27FC236}">
                <a16:creationId xmlns:a16="http://schemas.microsoft.com/office/drawing/2014/main" id="{5C6E7883-A618-FE6C-8058-658B3FBB54FC}"/>
              </a:ext>
            </a:extLst>
          </p:cNvPr>
          <p:cNvPicPr>
            <a:picLocks noChangeAspect="1"/>
          </p:cNvPicPr>
          <p:nvPr/>
        </p:nvPicPr>
        <p:blipFill>
          <a:blip r:embed="rId3"/>
          <a:stretch>
            <a:fillRect/>
          </a:stretch>
        </p:blipFill>
        <p:spPr>
          <a:xfrm>
            <a:off x="2666906" y="4240570"/>
            <a:ext cx="4717661" cy="2278499"/>
          </a:xfrm>
          <a:prstGeom prst="rect">
            <a:avLst/>
          </a:prstGeom>
        </p:spPr>
      </p:pic>
    </p:spTree>
    <p:extLst>
      <p:ext uri="{BB962C8B-B14F-4D97-AF65-F5344CB8AC3E}">
        <p14:creationId xmlns:p14="http://schemas.microsoft.com/office/powerpoint/2010/main" val="3296404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9F16D29-5AE4-42C2-C306-990243153AA1}"/>
              </a:ext>
            </a:extLst>
          </p:cNvPr>
          <p:cNvSpPr>
            <a:spLocks noGrp="1" noChangeArrowheads="1"/>
          </p:cNvSpPr>
          <p:nvPr>
            <p:ph type="title"/>
          </p:nvPr>
        </p:nvSpPr>
        <p:spPr>
          <a:xfrm>
            <a:off x="838200" y="493305"/>
            <a:ext cx="10515600" cy="908783"/>
          </a:xfrm>
        </p:spPr>
        <p:txBody>
          <a:bodyPr>
            <a:noAutofit/>
          </a:bodyPr>
          <a:lstStyle/>
          <a:p>
            <a:r>
              <a:rPr lang="es-ES" altLang="en-US" dirty="0"/>
              <a:t>Sus emociones
</a:t>
            </a:r>
            <a:endParaRPr altLang="en-US" dirty="0"/>
          </a:p>
        </p:txBody>
      </p:sp>
      <p:sp>
        <p:nvSpPr>
          <p:cNvPr id="3" name="TextBox 2">
            <a:extLst>
              <a:ext uri="{FF2B5EF4-FFF2-40B4-BE49-F238E27FC236}">
                <a16:creationId xmlns:a16="http://schemas.microsoft.com/office/drawing/2014/main" id="{AF7E10D4-EC7D-48C1-9F66-E69D771B911D}"/>
              </a:ext>
            </a:extLst>
          </p:cNvPr>
          <p:cNvSpPr txBox="1"/>
          <p:nvPr/>
        </p:nvSpPr>
        <p:spPr>
          <a:xfrm>
            <a:off x="443865" y="1431155"/>
            <a:ext cx="6096000" cy="523220"/>
          </a:xfrm>
          <a:prstGeom prst="rect">
            <a:avLst/>
          </a:prstGeom>
          <a:noFill/>
        </p:spPr>
        <p:txBody>
          <a:bodyPr wrap="square">
            <a:spAutoFit/>
          </a:bodyPr>
          <a:lstStyle/>
          <a:p>
            <a:r>
              <a:rPr lang="es-ES" altLang="en-US" sz="2800">
                <a:latin typeface="Tahoma" panose="020B0604030504040204" pitchFamily="34" charset="0"/>
                <a:ea typeface="Tahoma" panose="020B0604030504040204" pitchFamily="34" charset="0"/>
                <a:cs typeface="Tahoma" panose="020B0604030504040204" pitchFamily="34" charset="0"/>
              </a:rPr>
              <a:t>Es Clave: </a:t>
            </a:r>
            <a:r>
              <a:rPr lang="es-ES" altLang="en-US" sz="2800" b="1">
                <a:latin typeface="Tahoma" panose="020B0604030504040204" pitchFamily="34" charset="0"/>
                <a:ea typeface="Tahoma" panose="020B0604030504040204" pitchFamily="34" charset="0"/>
                <a:cs typeface="Tahoma" panose="020B0604030504040204" pitchFamily="34" charset="0"/>
              </a:rPr>
              <a:t>Controlar las emociones</a:t>
            </a:r>
            <a:endParaRPr lang="en-US" sz="2800" b="1">
              <a:latin typeface="Tahoma" panose="020B0604030504040204" pitchFamily="34" charset="0"/>
              <a:ea typeface="Tahoma" panose="020B0604030504040204" pitchFamily="34" charset="0"/>
              <a:cs typeface="Tahoma" panose="020B0604030504040204" pitchFamily="34" charset="0"/>
            </a:endParaRPr>
          </a:p>
        </p:txBody>
      </p:sp>
      <p:sp>
        <p:nvSpPr>
          <p:cNvPr id="6" name="Rectangle 3">
            <a:extLst>
              <a:ext uri="{FF2B5EF4-FFF2-40B4-BE49-F238E27FC236}">
                <a16:creationId xmlns:a16="http://schemas.microsoft.com/office/drawing/2014/main" id="{91D8C735-9186-19AE-1C04-D68F13FC5EDD}"/>
              </a:ext>
            </a:extLst>
          </p:cNvPr>
          <p:cNvSpPr>
            <a:spLocks noGrp="1" noChangeArrowheads="1"/>
          </p:cNvSpPr>
          <p:nvPr>
            <p:ph idx="1"/>
          </p:nvPr>
        </p:nvSpPr>
        <p:spPr>
          <a:xfrm>
            <a:off x="1346835" y="2245052"/>
            <a:ext cx="8780145" cy="4410320"/>
          </a:xfrm>
        </p:spPr>
        <p:txBody>
          <a:bodyPr/>
          <a:lstStyle/>
          <a:p>
            <a:r>
              <a:rPr lang="es-ES" altLang="en-US"/>
              <a:t>Mantener el enfoque en su hijo
Mantenerse confiado 
Mantener la calma</a:t>
            </a:r>
          </a:p>
          <a:p>
            <a:r>
              <a:rPr lang="es-ES" altLang="en-US"/>
              <a:t>Estar determinado de alcanzar tus metas
Ser un solucionador de problemas
Mantén las emociones fuera de la situación
Nadie gana cuando actuamos por enojo
La ira nos hace perder de vista nuestro propósito esencial</a:t>
            </a:r>
            <a:endParaRPr lang="en-US" altLang="en-US"/>
          </a:p>
        </p:txBody>
      </p:sp>
      <p:pic>
        <p:nvPicPr>
          <p:cNvPr id="12" name="Picture 11" descr="un grupo de piedras de meditacion en el agua al tope una de la otra ">
            <a:extLst>
              <a:ext uri="{FF2B5EF4-FFF2-40B4-BE49-F238E27FC236}">
                <a16:creationId xmlns:a16="http://schemas.microsoft.com/office/drawing/2014/main" id="{456C294F-441B-AFC9-6BC8-38727693D4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43606" y="1692765"/>
            <a:ext cx="3752077" cy="2111058"/>
          </a:xfrm>
          <a:prstGeom prst="rect">
            <a:avLst/>
          </a:prstGeom>
        </p:spPr>
      </p:pic>
    </p:spTree>
    <p:extLst>
      <p:ext uri="{BB962C8B-B14F-4D97-AF65-F5344CB8AC3E}">
        <p14:creationId xmlns:p14="http://schemas.microsoft.com/office/powerpoint/2010/main" val="1633153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CB6ED8D-6E92-6BA7-14B1-6D869E5195D9}"/>
              </a:ext>
            </a:extLst>
          </p:cNvPr>
          <p:cNvSpPr txBox="1">
            <a:spLocks noGrp="1" noChangeArrowheads="1"/>
          </p:cNvSpPr>
          <p:nvPr>
            <p:ph type="title" idx="4294967295"/>
          </p:nvPr>
        </p:nvSpPr>
        <p:spPr>
          <a:xfrm>
            <a:off x="393680" y="500786"/>
            <a:ext cx="10764560" cy="908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Recordar usar las claves -  1/3 
</a:t>
            </a:r>
          </a:p>
        </p:txBody>
      </p:sp>
      <p:pic>
        <p:nvPicPr>
          <p:cNvPr id="10" name="Picture 9" descr="una caricatura de una mano con una lista de prioridades">
            <a:extLst>
              <a:ext uri="{FF2B5EF4-FFF2-40B4-BE49-F238E27FC236}">
                <a16:creationId xmlns:a16="http://schemas.microsoft.com/office/drawing/2014/main" id="{9BD9228F-11E8-F05A-EBF1-2B2923FFB4A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3680" y="2261266"/>
            <a:ext cx="3169785" cy="2975548"/>
          </a:xfrm>
          <a:prstGeom prst="rect">
            <a:avLst/>
          </a:prstGeom>
        </p:spPr>
      </p:pic>
      <p:sp>
        <p:nvSpPr>
          <p:cNvPr id="6" name="Rectangle 3">
            <a:extLst>
              <a:ext uri="{FF2B5EF4-FFF2-40B4-BE49-F238E27FC236}">
                <a16:creationId xmlns:a16="http://schemas.microsoft.com/office/drawing/2014/main" id="{EACEE916-CD56-20CD-ACFD-A39066538353}"/>
              </a:ext>
            </a:extLst>
          </p:cNvPr>
          <p:cNvSpPr txBox="1">
            <a:spLocks noChangeArrowheads="1"/>
          </p:cNvSpPr>
          <p:nvPr/>
        </p:nvSpPr>
        <p:spPr>
          <a:xfrm>
            <a:off x="4203867" y="1905998"/>
            <a:ext cx="7181537" cy="390044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s-ES" altLang="en-US" sz="3600"/>
              <a:t>Tener un plan maestro, una meta-</a:t>
            </a:r>
          </a:p>
          <a:p>
            <a:pPr marL="0" indent="0">
              <a:lnSpc>
                <a:spcPct val="80000"/>
              </a:lnSpc>
              <a:buNone/>
            </a:pPr>
            <a:endParaRPr lang="es-ES" altLang="en-US" sz="3600"/>
          </a:p>
          <a:p>
            <a:pPr>
              <a:lnSpc>
                <a:spcPct val="80000"/>
              </a:lnSpc>
            </a:pPr>
            <a:r>
              <a:rPr lang="es-ES" altLang="en-US" sz="3600"/>
              <a:t>¿Qué quieren lograr?</a:t>
            </a:r>
            <a:br>
              <a:rPr lang="es-ES" altLang="en-US" sz="3600"/>
            </a:br>
            <a:r>
              <a:rPr lang="es-ES" altLang="en-US" sz="3600"/>
              <a:t>
¿Quién puede ayudarlos?</a:t>
            </a:r>
            <a:br>
              <a:rPr lang="es-ES" altLang="en-US" sz="3600"/>
            </a:br>
            <a:r>
              <a:rPr lang="es-ES" altLang="en-US" sz="3600"/>
              <a:t>
Ser claro y preciso </a:t>
            </a:r>
            <a:br>
              <a:rPr lang="es-ES" altLang="en-US" sz="3600"/>
            </a:br>
            <a:endParaRPr lang="en-US" altLang="en-US" sz="3600"/>
          </a:p>
        </p:txBody>
      </p:sp>
    </p:spTree>
    <p:extLst>
      <p:ext uri="{BB962C8B-B14F-4D97-AF65-F5344CB8AC3E}">
        <p14:creationId xmlns:p14="http://schemas.microsoft.com/office/powerpoint/2010/main" val="2651531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1D5C23BB-F746-7977-2FDB-D3EFD379B7CC}"/>
              </a:ext>
            </a:extLst>
          </p:cNvPr>
          <p:cNvSpPr txBox="1">
            <a:spLocks noGrp="1" noChangeArrowheads="1"/>
          </p:cNvSpPr>
          <p:nvPr>
            <p:ph type="title" idx="4294967295"/>
          </p:nvPr>
        </p:nvSpPr>
        <p:spPr>
          <a:xfrm>
            <a:off x="393680" y="500786"/>
            <a:ext cx="10764560" cy="908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Recordar usar las claves -  2/3 
</a:t>
            </a:r>
          </a:p>
        </p:txBody>
      </p:sp>
      <p:sp>
        <p:nvSpPr>
          <p:cNvPr id="3" name="Content Placeholder 2">
            <a:extLst>
              <a:ext uri="{FF2B5EF4-FFF2-40B4-BE49-F238E27FC236}">
                <a16:creationId xmlns:a16="http://schemas.microsoft.com/office/drawing/2014/main" id="{318903A8-2B90-2BE7-AD34-388C1587E953}"/>
              </a:ext>
            </a:extLst>
          </p:cNvPr>
          <p:cNvSpPr>
            <a:spLocks noGrp="1"/>
          </p:cNvSpPr>
          <p:nvPr>
            <p:ph idx="1"/>
          </p:nvPr>
        </p:nvSpPr>
        <p:spPr>
          <a:xfrm>
            <a:off x="393680" y="2074545"/>
            <a:ext cx="10515600" cy="3417570"/>
          </a:xfrm>
        </p:spPr>
        <p:txBody>
          <a:bodyPr/>
          <a:lstStyle/>
          <a:p>
            <a:pPr>
              <a:lnSpc>
                <a:spcPct val="90000"/>
              </a:lnSpc>
            </a:pPr>
            <a:r>
              <a:rPr lang="es-ES" altLang="en-US"/>
              <a:t>Conocer la ley: conocimiento = poder</a:t>
            </a:r>
          </a:p>
          <a:p>
            <a:pPr>
              <a:lnSpc>
                <a:spcPct val="90000"/>
              </a:lnSpc>
            </a:pPr>
            <a:r>
              <a:rPr lang="es-ES" altLang="en-US"/>
              <a:t>Conocer las palabras comunes
Familiarizarse con las políticas y procedimientos escolares </a:t>
            </a:r>
          </a:p>
          <a:p>
            <a:pPr>
              <a:lnSpc>
                <a:spcPct val="80000"/>
              </a:lnSpc>
            </a:pPr>
            <a:r>
              <a:rPr lang="es-ES" altLang="en-US"/>
              <a:t>Hacer la tarea, prepararse
Explicar su argumento con pruebas</a:t>
            </a:r>
          </a:p>
          <a:p>
            <a:pPr marL="0" indent="0">
              <a:lnSpc>
                <a:spcPct val="80000"/>
              </a:lnSpc>
              <a:buNone/>
            </a:pPr>
            <a:r>
              <a:rPr lang="es-ES" altLang="en-US"/>
              <a:t> y documentos</a:t>
            </a:r>
          </a:p>
          <a:p>
            <a:pPr>
              <a:lnSpc>
                <a:spcPct val="80000"/>
              </a:lnSpc>
            </a:pPr>
            <a:r>
              <a:rPr lang="es-ES" altLang="en-US"/>
              <a:t>Usar una comunicación persuasiva</a:t>
            </a:r>
            <a:br>
              <a:rPr lang="es-ES" altLang="en-US"/>
            </a:br>
            <a:br>
              <a:rPr lang="es-ES" altLang="en-US"/>
            </a:br>
            <a:endParaRPr lang="en-US" altLang="en-US"/>
          </a:p>
        </p:txBody>
      </p:sp>
      <p:pic>
        <p:nvPicPr>
          <p:cNvPr id="3074" name="Picture 2" descr="Una caricatura de personas arriba de unas argollas de maquinarias trabajando en equipo">
            <a:extLst>
              <a:ext uri="{FF2B5EF4-FFF2-40B4-BE49-F238E27FC236}">
                <a16:creationId xmlns:a16="http://schemas.microsoft.com/office/drawing/2014/main" id="{E8784D4E-2F2C-29F7-C511-36782DE8E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294" y="3669030"/>
            <a:ext cx="4984026" cy="279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646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4EA132BE-92C5-C5D9-60FF-0075D4B31CC5}"/>
              </a:ext>
            </a:extLst>
          </p:cNvPr>
          <p:cNvSpPr txBox="1">
            <a:spLocks noGrp="1" noChangeArrowheads="1"/>
          </p:cNvSpPr>
          <p:nvPr>
            <p:ph type="title" idx="4294967295"/>
          </p:nvPr>
        </p:nvSpPr>
        <p:spPr>
          <a:xfrm>
            <a:off x="393680" y="500786"/>
            <a:ext cx="10764560" cy="908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Recuerda usar las claves -  3/3 
</a:t>
            </a:r>
          </a:p>
        </p:txBody>
      </p:sp>
      <p:sp>
        <p:nvSpPr>
          <p:cNvPr id="3" name="Content Placeholder 2">
            <a:extLst>
              <a:ext uri="{FF2B5EF4-FFF2-40B4-BE49-F238E27FC236}">
                <a16:creationId xmlns:a16="http://schemas.microsoft.com/office/drawing/2014/main" id="{41E17237-EFBA-08DA-88B4-EB650CE89071}"/>
              </a:ext>
            </a:extLst>
          </p:cNvPr>
          <p:cNvSpPr>
            <a:spLocks noGrp="1"/>
          </p:cNvSpPr>
          <p:nvPr>
            <p:ph idx="1"/>
          </p:nvPr>
        </p:nvSpPr>
        <p:spPr>
          <a:xfrm>
            <a:off x="642640" y="1926444"/>
            <a:ext cx="10515600" cy="4108596"/>
          </a:xfrm>
        </p:spPr>
        <p:txBody>
          <a:bodyPr/>
          <a:lstStyle/>
          <a:p>
            <a:pPr>
              <a:lnSpc>
                <a:spcPct val="80000"/>
              </a:lnSpc>
            </a:pPr>
            <a:r>
              <a:rPr lang="es-ES" altLang="en-US"/>
              <a:t>Escuche durante la reunión con atención 
No acapare el crédito (reconozca al equipo)
Sepa a quién contactar y cuándo
Buscar una situación en la que todos ganen y comparta lo positivo con el grupo</a:t>
            </a:r>
          </a:p>
          <a:p>
            <a:pPr>
              <a:lnSpc>
                <a:spcPct val="80000"/>
              </a:lnSpc>
            </a:pPr>
            <a:r>
              <a:rPr lang="es-ES" altLang="en-US"/>
              <a:t>No discuta enojado, cuando el desacuerdo sea eminente y no se pudo persuadir, siga el proceso de salvaguardar sus derechos, tal vez reunirse en otra ocasión.</a:t>
            </a:r>
          </a:p>
          <a:p>
            <a:pPr>
              <a:lnSpc>
                <a:spcPct val="80000"/>
              </a:lnSpc>
            </a:pPr>
            <a:r>
              <a:rPr lang="es-ES" altLang="en-US"/>
              <a:t>Siempre cuide que la comunicación sea de mutuo respeto con la escuela y el distrito ya que su hijo esta en esa escuela y los desacuerdos son parte del proceso. </a:t>
            </a:r>
          </a:p>
        </p:txBody>
      </p:sp>
    </p:spTree>
    <p:extLst>
      <p:ext uri="{BB962C8B-B14F-4D97-AF65-F5344CB8AC3E}">
        <p14:creationId xmlns:p14="http://schemas.microsoft.com/office/powerpoint/2010/main" val="346113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6C8C2-B839-417D-9497-487671B830DB}"/>
              </a:ext>
            </a:extLst>
          </p:cNvPr>
          <p:cNvSpPr>
            <a:spLocks noGrp="1"/>
          </p:cNvSpPr>
          <p:nvPr>
            <p:ph type="title"/>
          </p:nvPr>
        </p:nvSpPr>
        <p:spPr>
          <a:xfrm>
            <a:off x="838200" y="216844"/>
            <a:ext cx="10515600" cy="908783"/>
          </a:xfrm>
        </p:spPr>
        <p:txBody>
          <a:bodyPr/>
          <a:lstStyle/>
          <a:p>
            <a:r>
              <a:rPr lang="en-US" dirty="0"/>
              <a:t>Disability Rights Florida (DRF)  1/2 </a:t>
            </a:r>
          </a:p>
        </p:txBody>
      </p:sp>
      <p:sp>
        <p:nvSpPr>
          <p:cNvPr id="5" name="Content Placeholder 4">
            <a:extLst>
              <a:ext uri="{FF2B5EF4-FFF2-40B4-BE49-F238E27FC236}">
                <a16:creationId xmlns:a16="http://schemas.microsoft.com/office/drawing/2014/main" id="{C1EA9855-7C9F-4030-8ED3-C91BAC00EE58}"/>
              </a:ext>
            </a:extLst>
          </p:cNvPr>
          <p:cNvSpPr>
            <a:spLocks noGrp="1"/>
          </p:cNvSpPr>
          <p:nvPr>
            <p:ph idx="1"/>
          </p:nvPr>
        </p:nvSpPr>
        <p:spPr>
          <a:xfrm>
            <a:off x="352425" y="1841177"/>
            <a:ext cx="10725150" cy="4654873"/>
          </a:xfrm>
        </p:spPr>
        <p:txBody>
          <a:bodyPr/>
          <a:lstStyle/>
          <a:p>
            <a:r>
              <a:rPr lang="es-ES" dirty="0"/>
              <a:t>Disability Rights Florida fue fundada en 1977 como la agencia que representa la Protección y Defensa (P&amp;A – </a:t>
            </a:r>
            <a:r>
              <a:rPr lang="es-ES" dirty="0" err="1"/>
              <a:t>Protection</a:t>
            </a:r>
            <a:r>
              <a:rPr lang="es-ES" dirty="0"/>
              <a:t> and </a:t>
            </a:r>
            <a:r>
              <a:rPr lang="es-ES" dirty="0" err="1"/>
              <a:t>Advocacy</a:t>
            </a:r>
            <a:r>
              <a:rPr lang="es-ES" dirty="0"/>
              <a:t>) de las personas con discapacidades en el Estado de la Florida. El sistema Nacional de P&amp;A existe para garantizar la seguridad, el bienestar y el éxito de las personas con discapacidades.
Es una organización sin fines de lucro que brinda defensa legal y protección de derechos para adultos y niños con una amplia gama de discapacidades.      --------</a:t>
            </a:r>
            <a:r>
              <a:rPr lang="es-ES" b="1" dirty="0"/>
              <a:t>Todos los servicios son gratuitos y confidenciales </a:t>
            </a:r>
            <a:r>
              <a:rPr lang="es-ES" dirty="0"/>
              <a:t>---------
Tenemos oficinas en Tallahassee, Tampa, Fort Lauderdale, Gainesville y oficinas satélite en varias otras comunidades.</a:t>
            </a:r>
          </a:p>
        </p:txBody>
      </p:sp>
    </p:spTree>
    <p:extLst>
      <p:ext uri="{BB962C8B-B14F-4D97-AF65-F5344CB8AC3E}">
        <p14:creationId xmlns:p14="http://schemas.microsoft.com/office/powerpoint/2010/main" val="3032580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39A052-96D5-276A-361E-678532C9DEF7}"/>
              </a:ext>
            </a:extLst>
          </p:cNvPr>
          <p:cNvSpPr>
            <a:spLocks noGrp="1" noChangeArrowheads="1"/>
          </p:cNvSpPr>
          <p:nvPr>
            <p:ph type="title"/>
          </p:nvPr>
        </p:nvSpPr>
        <p:spPr>
          <a:xfrm>
            <a:off x="552450" y="470402"/>
            <a:ext cx="10515600" cy="908783"/>
          </a:xfrm>
        </p:spPr>
        <p:txBody>
          <a:bodyPr>
            <a:noAutofit/>
          </a:bodyPr>
          <a:lstStyle/>
          <a:p>
            <a:r>
              <a:rPr lang="es-ES" altLang="en-US"/>
              <a:t>Planificación para el futuro de su hijo
</a:t>
            </a:r>
            <a:endParaRPr altLang="en-US"/>
          </a:p>
        </p:txBody>
      </p:sp>
      <p:sp>
        <p:nvSpPr>
          <p:cNvPr id="5" name="Content Placeholder 2">
            <a:extLst>
              <a:ext uri="{FF2B5EF4-FFF2-40B4-BE49-F238E27FC236}">
                <a16:creationId xmlns:a16="http://schemas.microsoft.com/office/drawing/2014/main" id="{AF6611A0-3CB9-55BC-5BA4-C842F3D22C40}"/>
              </a:ext>
            </a:extLst>
          </p:cNvPr>
          <p:cNvSpPr>
            <a:spLocks noGrp="1" noChangeArrowheads="1"/>
          </p:cNvSpPr>
          <p:nvPr>
            <p:ph idx="1"/>
          </p:nvPr>
        </p:nvSpPr>
        <p:spPr>
          <a:xfrm>
            <a:off x="403485" y="1559476"/>
            <a:ext cx="8365761" cy="5156117"/>
          </a:xfrm>
        </p:spPr>
        <p:txBody>
          <a:bodyPr/>
          <a:lstStyle/>
          <a:p>
            <a:pPr>
              <a:lnSpc>
                <a:spcPct val="90000"/>
              </a:lnSpc>
            </a:pPr>
            <a:r>
              <a:rPr lang="es-ES" altLang="en-US" sz="3200"/>
              <a:t>No depender de otros para que sean los que planifiquen el futuro de su hijo 
Ser un participante significativo del equipo del IEP </a:t>
            </a:r>
          </a:p>
          <a:p>
            <a:pPr>
              <a:lnSpc>
                <a:spcPct val="90000"/>
              </a:lnSpc>
            </a:pPr>
            <a:r>
              <a:rPr lang="es-ES" altLang="en-US" sz="3200"/>
              <a:t>Tener una visión clara y Fomentar una planificación centrada en la persona 
Ir más allá del presente - Planificar objetivos a largo plazo
No olvidar incluir los deseos de su hijo en esa visión</a:t>
            </a:r>
            <a:endParaRPr lang="en-US" altLang="en-US" sz="3200"/>
          </a:p>
        </p:txBody>
      </p:sp>
      <p:pic>
        <p:nvPicPr>
          <p:cNvPr id="11" name="Content Placeholder 4" descr="unas manos unidas por los punos con palabras como habilidades, conocimiento, experiencia, entrenamiento ">
            <a:extLst>
              <a:ext uri="{FF2B5EF4-FFF2-40B4-BE49-F238E27FC236}">
                <a16:creationId xmlns:a16="http://schemas.microsoft.com/office/drawing/2014/main" id="{B828696B-5A50-40DD-11D4-3BAD064F426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98456">
            <a:off x="8377591" y="3092375"/>
            <a:ext cx="3162661" cy="2090321"/>
          </a:xfrm>
          <a:prstGeom prst="rect">
            <a:avLst/>
          </a:prstGeom>
        </p:spPr>
      </p:pic>
    </p:spTree>
    <p:extLst>
      <p:ext uri="{BB962C8B-B14F-4D97-AF65-F5344CB8AC3E}">
        <p14:creationId xmlns:p14="http://schemas.microsoft.com/office/powerpoint/2010/main" val="1936742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0EAA3C-6DB2-4FAB-ACFD-8AECAC17A207}"/>
              </a:ext>
            </a:extLst>
          </p:cNvPr>
          <p:cNvSpPr>
            <a:spLocks noGrp="1"/>
          </p:cNvSpPr>
          <p:nvPr>
            <p:ph type="title"/>
          </p:nvPr>
        </p:nvSpPr>
        <p:spPr>
          <a:xfrm>
            <a:off x="839788" y="2057400"/>
            <a:ext cx="3932237" cy="3811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sz="4000" kern="1200">
                <a:solidFill>
                  <a:schemeClr val="tx1"/>
                </a:solidFill>
                <a:latin typeface="Tahoma" panose="020B0604030504040204" pitchFamily="34" charset="0"/>
                <a:ea typeface="Tahoma" panose="020B0604030504040204" pitchFamily="34" charset="0"/>
                <a:cs typeface="Tahoma" panose="020B0604030504040204" pitchFamily="34" charset="0"/>
              </a:rPr>
              <a:t>¿Preguntas?
</a:t>
            </a:r>
            <a:endParaRPr kumimoji="0" lang="en-US" sz="4000" b="0" i="0" u="none" strike="noStrike" kern="1200" cap="none" spc="0" normalizeH="0" baseline="0" noProof="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Un grupo de simbolo de pregunta de colores">
            <a:extLst>
              <a:ext uri="{FF2B5EF4-FFF2-40B4-BE49-F238E27FC236}">
                <a16:creationId xmlns:a16="http://schemas.microsoft.com/office/drawing/2014/main" id="{7DD7BEEE-1B12-4D3F-8F76-377B2B144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900" y="1405187"/>
            <a:ext cx="5266281" cy="3990104"/>
          </a:xfrm>
          <a:prstGeom prst="rect">
            <a:avLst/>
          </a:prstGeom>
        </p:spPr>
      </p:pic>
    </p:spTree>
    <p:extLst>
      <p:ext uri="{BB962C8B-B14F-4D97-AF65-F5344CB8AC3E}">
        <p14:creationId xmlns:p14="http://schemas.microsoft.com/office/powerpoint/2010/main" val="1130940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19634" y="695569"/>
            <a:ext cx="4165600" cy="2733431"/>
          </a:xfrm>
        </p:spPr>
        <p:txBody>
          <a:bodyPr>
            <a:normAutofit fontScale="90000"/>
          </a:bodyPr>
          <a:lstStyle/>
          <a:p>
            <a:pPr lvl="1" algn="ctr" eaLnBrk="0" hangingPunct="0"/>
            <a:r>
              <a:rPr kumimoji="1" lang="en-US" sz="2700">
                <a:latin typeface="Tahoma" panose="020B0604030504040204" pitchFamily="34" charset="0"/>
                <a:ea typeface="Tahoma" panose="020B0604030504040204" pitchFamily="34" charset="0"/>
                <a:cs typeface="Tahoma" panose="020B0604030504040204" pitchFamily="34" charset="0"/>
              </a:rPr>
              <a:t>Disability Rights Florida</a:t>
            </a:r>
            <a:br>
              <a:rPr kumimoji="1" lang="en-US" sz="2700">
                <a:latin typeface="Tahoma" panose="020B0604030504040204" pitchFamily="34" charset="0"/>
                <a:ea typeface="Tahoma" panose="020B0604030504040204" pitchFamily="34" charset="0"/>
                <a:cs typeface="Tahoma" panose="020B0604030504040204" pitchFamily="34" charset="0"/>
              </a:rPr>
            </a:br>
            <a:r>
              <a:rPr kumimoji="1" lang="en-US" sz="2700">
                <a:latin typeface="Tahoma" panose="020B0604030504040204" pitchFamily="34" charset="0"/>
                <a:ea typeface="Tahoma" panose="020B0604030504040204" pitchFamily="34" charset="0"/>
                <a:cs typeface="Tahoma" panose="020B0604030504040204" pitchFamily="34" charset="0"/>
              </a:rPr>
              <a:t>(800) 342-0823</a:t>
            </a:r>
            <a:br>
              <a:rPr kumimoji="1" lang="en-US" sz="2700">
                <a:latin typeface="Tahoma" panose="020B0604030504040204" pitchFamily="34" charset="0"/>
                <a:ea typeface="Tahoma" panose="020B0604030504040204" pitchFamily="34" charset="0"/>
                <a:cs typeface="Tahoma" panose="020B0604030504040204" pitchFamily="34" charset="0"/>
              </a:rPr>
            </a:br>
            <a:r>
              <a:rPr kumimoji="1" lang="en-US" sz="2700">
                <a:latin typeface="Tahoma" panose="020B0604030504040204" pitchFamily="34" charset="0"/>
                <a:ea typeface="Tahoma" panose="020B0604030504040204" pitchFamily="34" charset="0"/>
                <a:cs typeface="Tahoma" panose="020B0604030504040204" pitchFamily="34" charset="0"/>
              </a:rPr>
              <a:t>TDD (800) 346-4127</a:t>
            </a:r>
            <a:br>
              <a:rPr kumimoji="1" lang="en-US" sz="2700">
                <a:latin typeface="Tahoma" panose="020B0604030504040204" pitchFamily="34" charset="0"/>
                <a:ea typeface="Tahoma" panose="020B0604030504040204" pitchFamily="34" charset="0"/>
                <a:cs typeface="Tahoma" panose="020B0604030504040204" pitchFamily="34" charset="0"/>
              </a:rPr>
            </a:br>
            <a:r>
              <a:rPr kumimoji="1" lang="en-US" sz="2700">
                <a:latin typeface="Tahoma" panose="020B0604030504040204" pitchFamily="34" charset="0"/>
                <a:ea typeface="Tahoma" panose="020B0604030504040204" pitchFamily="34" charset="0"/>
                <a:cs typeface="Tahoma" panose="020B0604030504040204" pitchFamily="34" charset="0"/>
              </a:rPr>
              <a:t>FAX (850) 488-8640</a:t>
            </a:r>
            <a:br>
              <a:rPr kumimoji="1" lang="en-US" sz="2700">
                <a:latin typeface="Tahoma" panose="020B0604030504040204" pitchFamily="34" charset="0"/>
                <a:ea typeface="Tahoma" panose="020B0604030504040204" pitchFamily="34" charset="0"/>
                <a:cs typeface="Tahoma" panose="020B0604030504040204" pitchFamily="34" charset="0"/>
              </a:rPr>
            </a:br>
            <a:br>
              <a:rPr kumimoji="1" lang="en-US" sz="2700">
                <a:latin typeface="Tahoma" panose="020B0604030504040204" pitchFamily="34" charset="0"/>
                <a:ea typeface="Tahoma" panose="020B0604030504040204" pitchFamily="34" charset="0"/>
                <a:cs typeface="Tahoma" panose="020B0604030504040204" pitchFamily="34" charset="0"/>
              </a:rPr>
            </a:br>
            <a:r>
              <a:rPr kumimoji="1" lang="en-US" sz="2200">
                <a:latin typeface="Tahoma" panose="020B0604030504040204" pitchFamily="34" charset="0"/>
                <a:ea typeface="Tahoma" panose="020B0604030504040204" pitchFamily="34" charset="0"/>
                <a:cs typeface="Tahoma" panose="020B0604030504040204" pitchFamily="34" charset="0"/>
                <a:hlinkClick r:id="rId3"/>
              </a:rPr>
              <a:t>www.DisabilityRightsFlorida.org</a:t>
            </a:r>
            <a:br>
              <a:rPr kumimoji="1" lang="en-US" sz="2200">
                <a:latin typeface="Tahoma" panose="020B0604030504040204" pitchFamily="34" charset="0"/>
                <a:ea typeface="Tahoma" panose="020B0604030504040204" pitchFamily="34" charset="0"/>
                <a:cs typeface="Tahoma" panose="020B0604030504040204" pitchFamily="34" charset="0"/>
              </a:rPr>
            </a:br>
            <a:endParaRPr lang="en-US" sz="2200">
              <a:latin typeface="Tahoma" panose="020B0604030504040204" pitchFamily="34" charset="0"/>
              <a:ea typeface="Tahoma" panose="020B0604030504040204" pitchFamily="34" charset="0"/>
              <a:cs typeface="Tahoma" panose="020B0604030504040204" pitchFamily="34" charset="0"/>
            </a:endParaRPr>
          </a:p>
        </p:txBody>
      </p:sp>
      <p:sp>
        <p:nvSpPr>
          <p:cNvPr id="5" name="Subtitle 4"/>
          <p:cNvSpPr>
            <a:spLocks noGrp="1"/>
          </p:cNvSpPr>
          <p:nvPr>
            <p:ph type="subTitle" idx="1"/>
          </p:nvPr>
        </p:nvSpPr>
        <p:spPr>
          <a:xfrm>
            <a:off x="6533664" y="3344130"/>
            <a:ext cx="4337540" cy="3132870"/>
          </a:xfrm>
        </p:spPr>
        <p:txBody>
          <a:bodyPr>
            <a:normAutofit lnSpcReduction="10000"/>
          </a:bodyPr>
          <a:lstStyle/>
          <a:p>
            <a:r>
              <a:rPr lang="es-ES" sz="2600">
                <a:solidFill>
                  <a:schemeClr val="tx1"/>
                </a:solidFill>
              </a:rPr>
              <a:t>
Siga a Disability Rights Florida en
Facebook 
Gracias
</a:t>
            </a:r>
            <a:endParaRPr lang="en-US" sz="600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6C8C2-B839-417D-9497-487671B830DB}"/>
              </a:ext>
            </a:extLst>
          </p:cNvPr>
          <p:cNvSpPr>
            <a:spLocks noGrp="1"/>
          </p:cNvSpPr>
          <p:nvPr>
            <p:ph type="title"/>
          </p:nvPr>
        </p:nvSpPr>
        <p:spPr>
          <a:xfrm>
            <a:off x="838200" y="216844"/>
            <a:ext cx="10515600" cy="908783"/>
          </a:xfrm>
        </p:spPr>
        <p:txBody>
          <a:bodyPr/>
          <a:lstStyle/>
          <a:p>
            <a:r>
              <a:rPr lang="en-US" dirty="0"/>
              <a:t>Disability Rights Florida (DRF)  2/2</a:t>
            </a:r>
          </a:p>
        </p:txBody>
      </p:sp>
      <p:sp>
        <p:nvSpPr>
          <p:cNvPr id="5" name="Content Placeholder 4">
            <a:extLst>
              <a:ext uri="{FF2B5EF4-FFF2-40B4-BE49-F238E27FC236}">
                <a16:creationId xmlns:a16="http://schemas.microsoft.com/office/drawing/2014/main" id="{C1EA9855-7C9F-4030-8ED3-C91BAC00EE58}"/>
              </a:ext>
            </a:extLst>
          </p:cNvPr>
          <p:cNvSpPr>
            <a:spLocks noGrp="1"/>
          </p:cNvSpPr>
          <p:nvPr>
            <p:ph idx="1"/>
          </p:nvPr>
        </p:nvSpPr>
        <p:spPr>
          <a:xfrm>
            <a:off x="266700" y="1479228"/>
            <a:ext cx="10725150" cy="5026347"/>
          </a:xfrm>
        </p:spPr>
        <p:txBody>
          <a:bodyPr/>
          <a:lstStyle/>
          <a:p>
            <a:r>
              <a:rPr lang="es-ES"/>
              <a:t>Nuestros abogados, defensores e investigadores abordan las violaciones de los derechos civiles, el abuso y la negligencia, y la discriminación específicamente en las áreas de:  </a:t>
            </a:r>
          </a:p>
          <a:p>
            <a:pPr lvl="1"/>
            <a:r>
              <a:rPr lang="es-ES" sz="2400"/>
              <a:t>Educación</a:t>
            </a:r>
          </a:p>
          <a:p>
            <a:pPr lvl="1"/>
            <a:r>
              <a:rPr lang="en-US" sz="2400" err="1"/>
              <a:t>Servicios</a:t>
            </a:r>
            <a:r>
              <a:rPr lang="en-US" sz="2400"/>
              <a:t> medicos</a:t>
            </a:r>
          </a:p>
          <a:p>
            <a:pPr lvl="1"/>
            <a:r>
              <a:rPr lang="es-ES" sz="2400"/>
              <a:t>Transporte</a:t>
            </a:r>
          </a:p>
          <a:p>
            <a:pPr lvl="1"/>
            <a:r>
              <a:rPr lang="es-ES" sz="2400"/>
              <a:t>Votación </a:t>
            </a:r>
          </a:p>
          <a:p>
            <a:pPr lvl="1"/>
            <a:r>
              <a:rPr lang="es-ES" sz="2400"/>
              <a:t>Vivienda </a:t>
            </a:r>
          </a:p>
          <a:p>
            <a:pPr lvl="1"/>
            <a:r>
              <a:rPr lang="es-ES" sz="2400"/>
              <a:t>Empleo y </a:t>
            </a:r>
          </a:p>
          <a:p>
            <a:pPr lvl="1"/>
            <a:r>
              <a:rPr lang="es-ES" sz="2400"/>
              <a:t>Dentro de los sistemas de justicia juvenil y penal.</a:t>
            </a:r>
            <a:r>
              <a:rPr lang="en-US" sz="2400"/>
              <a:t> </a:t>
            </a:r>
            <a:endParaRPr lang="es-ES" sz="2400"/>
          </a:p>
        </p:txBody>
      </p:sp>
    </p:spTree>
    <p:extLst>
      <p:ext uri="{BB962C8B-B14F-4D97-AF65-F5344CB8AC3E}">
        <p14:creationId xmlns:p14="http://schemas.microsoft.com/office/powerpoint/2010/main" val="183829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6C8C2-B839-417D-9497-487671B830DB}"/>
              </a:ext>
            </a:extLst>
          </p:cNvPr>
          <p:cNvSpPr>
            <a:spLocks noGrp="1"/>
          </p:cNvSpPr>
          <p:nvPr>
            <p:ph type="title"/>
          </p:nvPr>
        </p:nvSpPr>
        <p:spPr>
          <a:xfrm>
            <a:off x="247650" y="492422"/>
            <a:ext cx="10515600" cy="908783"/>
          </a:xfrm>
        </p:spPr>
        <p:txBody>
          <a:bodyPr>
            <a:noAutofit/>
          </a:bodyPr>
          <a:lstStyle/>
          <a:p>
            <a:r>
              <a:rPr lang="en-US"/>
              <a:t>Nuestra </a:t>
            </a:r>
            <a:r>
              <a:rPr lang="en-US" err="1"/>
              <a:t>Misión</a:t>
            </a:r>
            <a:r>
              <a:rPr lang="en-US"/>
              <a:t> – </a:t>
            </a:r>
            <a:r>
              <a:rPr lang="en-US" sz="4000"/>
              <a:t>Disability Rights Florida </a:t>
            </a:r>
            <a:r>
              <a:rPr lang="en-US"/>
              <a:t>
</a:t>
            </a:r>
          </a:p>
        </p:txBody>
      </p:sp>
      <p:sp>
        <p:nvSpPr>
          <p:cNvPr id="5" name="Content Placeholder 4">
            <a:extLst>
              <a:ext uri="{FF2B5EF4-FFF2-40B4-BE49-F238E27FC236}">
                <a16:creationId xmlns:a16="http://schemas.microsoft.com/office/drawing/2014/main" id="{C1EA9855-7C9F-4030-8ED3-C91BAC00EE58}"/>
              </a:ext>
            </a:extLst>
          </p:cNvPr>
          <p:cNvSpPr>
            <a:spLocks noGrp="1"/>
          </p:cNvSpPr>
          <p:nvPr>
            <p:ph idx="1"/>
          </p:nvPr>
        </p:nvSpPr>
        <p:spPr>
          <a:xfrm>
            <a:off x="895350" y="2135187"/>
            <a:ext cx="9677400" cy="3016808"/>
          </a:xfrm>
        </p:spPr>
        <p:txBody>
          <a:bodyPr/>
          <a:lstStyle/>
          <a:p>
            <a:pPr marL="0" indent="0">
              <a:buNone/>
            </a:pPr>
            <a:r>
              <a:rPr lang="es-ES" dirty="0">
                <a:solidFill>
                  <a:srgbClr val="000000"/>
                </a:solidFill>
              </a:rPr>
              <a:t>Promover la calidad de vida, la dignidad, la igualdad, la autodeterminación y la libertad de elección de las personas con discapacidad a través de la colaboración, la educación, la promoción, así como estrategias legales y legislativas. 
</a:t>
            </a:r>
            <a:r>
              <a:rPr lang="es-ES" dirty="0"/>
              <a:t>
</a:t>
            </a:r>
            <a:endParaRPr lang="en-US" dirty="0"/>
          </a:p>
        </p:txBody>
      </p:sp>
    </p:spTree>
    <p:extLst>
      <p:ext uri="{BB962C8B-B14F-4D97-AF65-F5344CB8AC3E}">
        <p14:creationId xmlns:p14="http://schemas.microsoft.com/office/powerpoint/2010/main" val="30940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09CBDC-E843-AE32-B815-412979C3FB7B}"/>
              </a:ext>
            </a:extLst>
          </p:cNvPr>
          <p:cNvSpPr>
            <a:spLocks noGrp="1"/>
          </p:cNvSpPr>
          <p:nvPr>
            <p:ph type="title"/>
          </p:nvPr>
        </p:nvSpPr>
        <p:spPr>
          <a:xfrm>
            <a:off x="838200" y="241557"/>
            <a:ext cx="10515600" cy="908783"/>
          </a:xfrm>
        </p:spPr>
        <p:txBody>
          <a:bodyPr/>
          <a:lstStyle/>
          <a:p>
            <a:r>
              <a:rPr lang="es-PR"/>
              <a:t>Durante esta Presentación </a:t>
            </a:r>
          </a:p>
        </p:txBody>
      </p:sp>
      <p:sp>
        <p:nvSpPr>
          <p:cNvPr id="10" name="Content Placeholder 2">
            <a:extLst>
              <a:ext uri="{FF2B5EF4-FFF2-40B4-BE49-F238E27FC236}">
                <a16:creationId xmlns:a16="http://schemas.microsoft.com/office/drawing/2014/main" id="{A3798860-BBD5-6DCC-0248-EF7B476A13FB}"/>
              </a:ext>
            </a:extLst>
          </p:cNvPr>
          <p:cNvSpPr>
            <a:spLocks noGrp="1"/>
          </p:cNvSpPr>
          <p:nvPr>
            <p:ph idx="1"/>
          </p:nvPr>
        </p:nvSpPr>
        <p:spPr>
          <a:xfrm>
            <a:off x="838200" y="1782162"/>
            <a:ext cx="10515600" cy="4351337"/>
          </a:xfrm>
        </p:spPr>
        <p:txBody>
          <a:bodyPr/>
          <a:lstStyle/>
          <a:p>
            <a:r>
              <a:rPr lang="es-ES">
                <a:solidFill>
                  <a:srgbClr val="242424"/>
                </a:solidFill>
              </a:rPr>
              <a:t>Estaremos compartiendo claves importantes para una reunión efectiva</a:t>
            </a:r>
          </a:p>
          <a:p>
            <a:r>
              <a:rPr lang="es-ES">
                <a:solidFill>
                  <a:srgbClr val="242424"/>
                </a:solidFill>
              </a:rPr>
              <a:t>Definiremos qué es un programa de Educación Individualizado (IEP) </a:t>
            </a:r>
          </a:p>
          <a:p>
            <a:r>
              <a:rPr lang="es-ES">
                <a:solidFill>
                  <a:srgbClr val="242424"/>
                </a:solidFill>
              </a:rPr>
              <a:t>Que es colaboración y por qué es esencial 
Explicaremos lo que implica el abogar a favor de alguien
Explicaremos cual es la cadena de mando dentro del distrito escolar, desde el maestro de su hijo hasta el Director de ESE del Distrito 
Proporcionaremos consejos sobre cómo practicar el poder de la comunicación persuasiva al expresar desacuerdos 
Discutiremos la importancia de estar preparado para las reuniones y también con las interacciones con el personal de la escuela o distrito</a:t>
            </a:r>
            <a:endParaRPr lang="en-US"/>
          </a:p>
        </p:txBody>
      </p:sp>
    </p:spTree>
    <p:extLst>
      <p:ext uri="{BB962C8B-B14F-4D97-AF65-F5344CB8AC3E}">
        <p14:creationId xmlns:p14="http://schemas.microsoft.com/office/powerpoint/2010/main" val="103377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51FEEA-7C44-5898-FD3A-7C850D9A8541}"/>
              </a:ext>
            </a:extLst>
          </p:cNvPr>
          <p:cNvSpPr>
            <a:spLocks noGrp="1" noChangeArrowheads="1"/>
          </p:cNvSpPr>
          <p:nvPr>
            <p:ph type="title"/>
          </p:nvPr>
        </p:nvSpPr>
        <p:spPr/>
        <p:txBody>
          <a:bodyPr/>
          <a:lstStyle/>
          <a:p>
            <a:r>
              <a:rPr lang="en-US" altLang="en-US" dirty="0"/>
              <a:t>A </a:t>
            </a:r>
            <a:r>
              <a:rPr lang="en-US" altLang="en-US" dirty="0" err="1"/>
              <a:t>Veces</a:t>
            </a:r>
            <a:r>
              <a:rPr lang="en-US" altLang="en-US" dirty="0"/>
              <a:t> </a:t>
            </a:r>
            <a:r>
              <a:rPr lang="en-US" altLang="en-US" dirty="0" err="1"/>
              <a:t>los</a:t>
            </a:r>
            <a:r>
              <a:rPr lang="en-US" altLang="en-US" dirty="0"/>
              <a:t> Padres          1/2</a:t>
            </a:r>
            <a:endParaRPr altLang="en-US" dirty="0"/>
          </a:p>
        </p:txBody>
      </p:sp>
      <p:sp>
        <p:nvSpPr>
          <p:cNvPr id="3" name="Content Placeholder 2">
            <a:extLst>
              <a:ext uri="{FF2B5EF4-FFF2-40B4-BE49-F238E27FC236}">
                <a16:creationId xmlns:a16="http://schemas.microsoft.com/office/drawing/2014/main" id="{243C147E-3B2E-4361-8266-5894A4E06F0C}"/>
              </a:ext>
            </a:extLst>
          </p:cNvPr>
          <p:cNvSpPr>
            <a:spLocks noGrp="1"/>
          </p:cNvSpPr>
          <p:nvPr>
            <p:ph idx="1"/>
          </p:nvPr>
        </p:nvSpPr>
        <p:spPr>
          <a:xfrm>
            <a:off x="600075" y="1666875"/>
            <a:ext cx="9572625" cy="4114800"/>
          </a:xfrm>
        </p:spPr>
        <p:txBody>
          <a:bodyPr rtlCol="0">
            <a:normAutofit/>
          </a:bodyPr>
          <a:lstStyle/>
          <a:p>
            <a:pPr marL="0" indent="0">
              <a:spcBef>
                <a:spcPts val="570"/>
              </a:spcBef>
              <a:buNone/>
              <a:defRPr/>
            </a:pPr>
            <a:r>
              <a:rPr lang="es-ES" sz="2800"/>
              <a:t>Es Clave:  </a:t>
            </a:r>
            <a:r>
              <a:rPr lang="es-ES" sz="2800" b="1"/>
              <a:t>Estar alertas e informados </a:t>
            </a:r>
            <a:br>
              <a:rPr lang="es-ES" sz="2800" b="1"/>
            </a:br>
            <a:endParaRPr lang="es-ES" sz="2800" b="1"/>
          </a:p>
          <a:p>
            <a:pPr>
              <a:spcBef>
                <a:spcPts val="570"/>
              </a:spcBef>
              <a:defRPr/>
            </a:pPr>
            <a:r>
              <a:rPr lang="es-ES"/>
              <a:t>No entienden cómo la discapacidad afecta el entorno escolar de su hijo 
No documentan por escrito - sus conversaciones, eventos, situaciones o problemas</a:t>
            </a:r>
          </a:p>
          <a:p>
            <a:pPr>
              <a:spcBef>
                <a:spcPts val="570"/>
              </a:spcBef>
              <a:defRPr/>
            </a:pPr>
            <a:r>
              <a:rPr lang="es-ES"/>
              <a:t>Confían ciegamente en que la escuela/distrito lo sabe todo en cuanto a la educación y la discapacidad de su hijo</a:t>
            </a:r>
            <a:endParaRPr lang="en-US"/>
          </a:p>
        </p:txBody>
      </p:sp>
      <p:pic>
        <p:nvPicPr>
          <p:cNvPr id="6" name="Picture 5" descr="Carita amarilla pensando y preguntandose que esta pasando. ">
            <a:extLst>
              <a:ext uri="{FF2B5EF4-FFF2-40B4-BE49-F238E27FC236}">
                <a16:creationId xmlns:a16="http://schemas.microsoft.com/office/drawing/2014/main" id="{CEC7373C-4C66-C28C-9B8D-F196B422FB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30635" y="3481954"/>
            <a:ext cx="2527894" cy="1775846"/>
          </a:xfrm>
          <a:prstGeom prst="rect">
            <a:avLst/>
          </a:prstGeom>
          <a:noFill/>
        </p:spPr>
      </p:pic>
      <p:sp>
        <p:nvSpPr>
          <p:cNvPr id="10244" name="Slide Number Placeholder 4">
            <a:extLst>
              <a:ext uri="{FF2B5EF4-FFF2-40B4-BE49-F238E27FC236}">
                <a16:creationId xmlns:a16="http://schemas.microsoft.com/office/drawing/2014/main" id="{E7D8B860-8872-6E5A-BD80-6009C57F5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575"/>
              </a:spcBef>
              <a:buClr>
                <a:srgbClr val="EDA839"/>
              </a:buClr>
              <a:buSzPct val="125000"/>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1pPr>
            <a:lvl2pPr marL="742950" indent="-285750">
              <a:lnSpc>
                <a:spcPct val="110000"/>
              </a:lnSpc>
              <a:spcBef>
                <a:spcPts val="400"/>
              </a:spcBef>
              <a:buClr>
                <a:srgbClr val="711C12"/>
              </a:buClr>
              <a:buSzPct val="11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10000"/>
              </a:lnSpc>
              <a:spcBef>
                <a:spcPts val="2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10000"/>
              </a:lnSpc>
              <a:spcBef>
                <a:spcPts val="2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10000"/>
              </a:lnSpc>
              <a:spcBef>
                <a:spcPts val="2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fontAlgn="base">
              <a:lnSpc>
                <a:spcPct val="110000"/>
              </a:lnSpc>
              <a:spcBef>
                <a:spcPts val="2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fontAlgn="base">
              <a:lnSpc>
                <a:spcPct val="110000"/>
              </a:lnSpc>
              <a:spcBef>
                <a:spcPts val="2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fontAlgn="base">
              <a:lnSpc>
                <a:spcPct val="110000"/>
              </a:lnSpc>
              <a:spcBef>
                <a:spcPts val="2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fontAlgn="base">
              <a:lnSpc>
                <a:spcPct val="110000"/>
              </a:lnSpc>
              <a:spcBef>
                <a:spcPts val="2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ClrTx/>
              <a:buSzTx/>
              <a:buFontTx/>
              <a:buNone/>
            </a:pPr>
            <a:fld id="{586AD497-3B1D-4D1A-999A-47050C42BF92}" type="slidenum">
              <a:rPr lang="en-US" altLang="en-US" sz="1400">
                <a:solidFill>
                  <a:srgbClr val="898989"/>
                </a:solidFill>
                <a:latin typeface="Verdana" panose="020B0604030504040204" pitchFamily="34" charset="0"/>
              </a:rPr>
              <a:pPr>
                <a:lnSpc>
                  <a:spcPct val="100000"/>
                </a:lnSpc>
                <a:spcBef>
                  <a:spcPct val="0"/>
                </a:spcBef>
                <a:buClrTx/>
                <a:buSzTx/>
                <a:buFontTx/>
                <a:buNone/>
              </a:pPr>
              <a:t>7</a:t>
            </a:fld>
            <a:endParaRPr lang="en-US" altLang="en-US" sz="1400">
              <a:solidFill>
                <a:srgbClr val="898989"/>
              </a:solidFill>
              <a:latin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DB4DD4-A43E-9A71-9229-C2725FA647DF}"/>
              </a:ext>
            </a:extLst>
          </p:cNvPr>
          <p:cNvSpPr>
            <a:spLocks noGrp="1" noChangeArrowheads="1"/>
          </p:cNvSpPr>
          <p:nvPr>
            <p:ph type="title"/>
          </p:nvPr>
        </p:nvSpPr>
        <p:spPr/>
        <p:txBody>
          <a:bodyPr/>
          <a:lstStyle/>
          <a:p>
            <a:r>
              <a:rPr lang="en-US" altLang="en-US"/>
              <a:t>A </a:t>
            </a:r>
            <a:r>
              <a:rPr lang="en-US" altLang="en-US" err="1"/>
              <a:t>Veces</a:t>
            </a:r>
            <a:r>
              <a:rPr lang="en-US" altLang="en-US"/>
              <a:t> </a:t>
            </a:r>
            <a:r>
              <a:rPr lang="en-US" altLang="en-US" err="1"/>
              <a:t>los</a:t>
            </a:r>
            <a:r>
              <a:rPr lang="en-US" altLang="en-US"/>
              <a:t> Padres       2/2</a:t>
            </a:r>
            <a:endParaRPr altLang="en-US"/>
          </a:p>
        </p:txBody>
      </p:sp>
      <p:sp>
        <p:nvSpPr>
          <p:cNvPr id="3" name="Content Placeholder 2">
            <a:extLst>
              <a:ext uri="{FF2B5EF4-FFF2-40B4-BE49-F238E27FC236}">
                <a16:creationId xmlns:a16="http://schemas.microsoft.com/office/drawing/2014/main" id="{0D844AB3-8081-F4E7-141B-D0B0B0D312FC}"/>
              </a:ext>
            </a:extLst>
          </p:cNvPr>
          <p:cNvSpPr>
            <a:spLocks noGrp="1"/>
          </p:cNvSpPr>
          <p:nvPr>
            <p:ph idx="1"/>
          </p:nvPr>
        </p:nvSpPr>
        <p:spPr>
          <a:xfrm>
            <a:off x="593442" y="1666061"/>
            <a:ext cx="10150757" cy="3920789"/>
          </a:xfrm>
        </p:spPr>
        <p:txBody>
          <a:bodyPr/>
          <a:lstStyle/>
          <a:p>
            <a:pPr marL="0" marR="0" lvl="0" indent="0" algn="l" defTabSz="914400" rtl="0" eaLnBrk="1" fontAlgn="auto" latinLnBrk="0" hangingPunct="1">
              <a:lnSpc>
                <a:spcPct val="110000"/>
              </a:lnSpc>
              <a:spcBef>
                <a:spcPts val="570"/>
              </a:spcBef>
              <a:spcAft>
                <a:spcPts val="0"/>
              </a:spcAft>
              <a:buClrTx/>
              <a:buSzTx/>
              <a:buFont typeface="Arial" panose="020B0604020202020204" pitchFamily="34" charset="0"/>
              <a:buNone/>
              <a:tabLst/>
              <a:defRPr/>
            </a:pPr>
            <a:r>
              <a:rPr kumimoji="0" lang="es-ES" sz="28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Es Clave:  </a:t>
            </a:r>
            <a:r>
              <a:rPr kumimoji="0" lang="es-ES" sz="28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Aceptar que el proceso no es perfecto</a:t>
            </a:r>
            <a:br>
              <a:rPr kumimoji="0" lang="es-ES" sz="28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s-ES" sz="28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1" fontAlgn="auto" latinLnBrk="0" hangingPunct="1">
              <a:lnSpc>
                <a:spcPct val="110000"/>
              </a:lnSpc>
              <a:spcBef>
                <a:spcPts val="570"/>
              </a:spcBef>
              <a:spcAft>
                <a:spcPts val="0"/>
              </a:spcAft>
              <a:buClrTx/>
              <a:buSzTx/>
              <a:buFont typeface="Arial" panose="020B0604020202020204" pitchFamily="34" charset="0"/>
              <a:buNone/>
              <a:tabLst/>
              <a:defRPr/>
            </a:pPr>
            <a:r>
              <a:rPr lang="es-ES" sz="2800">
                <a:solidFill>
                  <a:srgbClr val="000000"/>
                </a:solidFill>
              </a:rPr>
              <a:t>A</a:t>
            </a:r>
            <a:r>
              <a:rPr kumimoji="0" lang="es-ES" sz="2800" i="0" u="none" strike="noStrike" kern="1200" cap="none" spc="0" normalizeH="0" baseline="0" noProof="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lgunos</a:t>
            </a:r>
            <a:r>
              <a:rPr kumimoji="0" lang="es-ES" sz="280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padres</a:t>
            </a:r>
            <a:r>
              <a:rPr kumimoji="0" lang="es-ES" sz="28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p>
          <a:p>
            <a:pPr>
              <a:spcBef>
                <a:spcPts val="570"/>
              </a:spcBef>
              <a:defRPr/>
            </a:pPr>
            <a:r>
              <a:rPr lang="es-ES"/>
              <a:t>Asisten a una reunión del IEP ¡Listos para pelear!</a:t>
            </a:r>
          </a:p>
          <a:p>
            <a:pPr>
              <a:spcBef>
                <a:spcPts val="570"/>
              </a:spcBef>
              <a:defRPr/>
            </a:pPr>
            <a:r>
              <a:rPr lang="es-ES"/>
              <a:t>No mantienen sus emociones bajo control 
Tratan de </a:t>
            </a:r>
            <a:r>
              <a:rPr lang="es-ES" err="1"/>
              <a:t>micro-controlar</a:t>
            </a:r>
            <a:r>
              <a:rPr lang="es-ES"/>
              <a:t> todos los detalles del IEP
Se concentran en pequeños errores del procedimiento de la escuela
Adoptan una actitud de "todo o nada“ y se pierden oportunidades</a:t>
            </a:r>
            <a:endParaRPr lang="en-US"/>
          </a:p>
        </p:txBody>
      </p:sp>
      <p:pic>
        <p:nvPicPr>
          <p:cNvPr id="6" name="Picture 5" descr="Unos guantes de boxeo rojos">
            <a:extLst>
              <a:ext uri="{FF2B5EF4-FFF2-40B4-BE49-F238E27FC236}">
                <a16:creationId xmlns:a16="http://schemas.microsoft.com/office/drawing/2014/main" id="{B21E4A33-66FD-4836-F029-DB795CD32D3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3532">
            <a:off x="9274810" y="2299298"/>
            <a:ext cx="2234351" cy="2234352"/>
          </a:xfrm>
          <a:prstGeom prst="rect">
            <a:avLst/>
          </a:prstGeom>
        </p:spPr>
      </p:pic>
    </p:spTree>
    <p:extLst>
      <p:ext uri="{BB962C8B-B14F-4D97-AF65-F5344CB8AC3E}">
        <p14:creationId xmlns:p14="http://schemas.microsoft.com/office/powerpoint/2010/main" val="1507241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F253-70E7-A57E-1373-D3D727F8A2EB}"/>
              </a:ext>
            </a:extLst>
          </p:cNvPr>
          <p:cNvSpPr>
            <a:spLocks noGrp="1"/>
          </p:cNvSpPr>
          <p:nvPr>
            <p:ph type="title"/>
          </p:nvPr>
        </p:nvSpPr>
        <p:spPr/>
        <p:txBody>
          <a:bodyPr/>
          <a:lstStyle/>
          <a:p>
            <a:r>
              <a:rPr lang="en-US"/>
              <a:t>El IEP y Los Padres  1/3</a:t>
            </a:r>
          </a:p>
        </p:txBody>
      </p:sp>
      <p:sp>
        <p:nvSpPr>
          <p:cNvPr id="5" name="Content Placeholder 4">
            <a:extLst>
              <a:ext uri="{FF2B5EF4-FFF2-40B4-BE49-F238E27FC236}">
                <a16:creationId xmlns:a16="http://schemas.microsoft.com/office/drawing/2014/main" id="{54B8FE0F-A4D5-A759-5B92-D76ACDF96C89}"/>
              </a:ext>
            </a:extLst>
          </p:cNvPr>
          <p:cNvSpPr>
            <a:spLocks noGrp="1"/>
          </p:cNvSpPr>
          <p:nvPr>
            <p:ph idx="1"/>
          </p:nvPr>
        </p:nvSpPr>
        <p:spPr>
          <a:xfrm>
            <a:off x="411470" y="1585808"/>
            <a:ext cx="11199505" cy="4986441"/>
          </a:xfrm>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s-SV" sz="2800" kern="100">
                <a:solidFill>
                  <a:srgbClr val="000000"/>
                </a:solidFill>
              </a:rPr>
              <a:t>Es Clave </a:t>
            </a:r>
            <a:r>
              <a:rPr lang="es-SV" kern="100">
                <a:solidFill>
                  <a:srgbClr val="000000"/>
                </a:solidFill>
              </a:rPr>
              <a:t>– </a:t>
            </a:r>
            <a:r>
              <a:rPr lang="es-SV" sz="2800" b="1" kern="100">
                <a:solidFill>
                  <a:srgbClr val="000000"/>
                </a:solidFill>
              </a:rPr>
              <a:t>Entender que es el IEP</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s-SV" kern="100">
                <a:solidFill>
                  <a:srgbClr val="000000"/>
                </a:solidFill>
              </a:rPr>
              <a:t>Todo</a:t>
            </a:r>
            <a:r>
              <a:rPr kumimoji="0" lang="es-SV" sz="2400" b="0" i="0" u="none" strike="noStrike" kern="1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estudiante que tenga una discapacidad y califique para servicios excepcionales de educación estudiantil (ESE) recibe un Programa de Educación Individualizado (IEP). </a:t>
            </a:r>
          </a:p>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SV" sz="2400" b="0" i="0" u="none" strike="noStrike" kern="1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Un IEP es un plan documentado diseñado para abordar las necesidades educativas únicas de un estudiante con una discapacidad.</a:t>
            </a:r>
            <a:endParaRPr kumimoji="0" lang="en-US" sz="2400" b="0" i="0" u="none" strike="noStrike" kern="1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1"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SV" sz="2400" b="0" i="0" u="none" strike="noStrike" kern="1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Describe las habilidades actuales de su estudiante y establece las áreas donde se necesita mejorar (</a:t>
            </a:r>
            <a:r>
              <a:rPr kumimoji="0" lang="es-SV" sz="2400" b="0" i="0" u="none" strike="noStrike" kern="100" cap="none" spc="0" normalizeH="0" baseline="0" noProof="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Goals</a:t>
            </a:r>
            <a:r>
              <a:rPr kumimoji="0" lang="es-SV" sz="2400" b="0" i="0" u="none" strike="noStrike" kern="1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/Metas) para lograr sus objetivos.</a:t>
            </a:r>
          </a:p>
          <a:p>
            <a:pPr marL="457200" marR="0" lvl="1"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SV" sz="2400" b="0" i="0" u="none" strike="noStrike" kern="1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El IEP también especifica la asistencia y el apoyo específicos que se proporcionarán para ayudar al estudiante a progresar.</a:t>
            </a:r>
            <a:endParaRPr kumimoji="0" lang="en-US" sz="2400" b="0" i="0" u="none" strike="noStrike" kern="1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US"/>
          </a:p>
        </p:txBody>
      </p:sp>
    </p:spTree>
    <p:extLst>
      <p:ext uri="{BB962C8B-B14F-4D97-AF65-F5344CB8AC3E}">
        <p14:creationId xmlns:p14="http://schemas.microsoft.com/office/powerpoint/2010/main" val="1198457816"/>
      </p:ext>
    </p:extLst>
  </p:cSld>
  <p:clrMapOvr>
    <a:masterClrMapping/>
  </p:clrMapOvr>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4741</TotalTime>
  <Words>2631</Words>
  <Application>Microsoft Office PowerPoint</Application>
  <PresentationFormat>Widescreen</PresentationFormat>
  <Paragraphs>161</Paragraphs>
  <Slides>32</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vt:lpstr>
      <vt:lpstr>Calibri</vt:lpstr>
      <vt:lpstr>Tahoma</vt:lpstr>
      <vt:lpstr>Verdana</vt:lpstr>
      <vt:lpstr>Wingdings</vt:lpstr>
      <vt:lpstr>DRF_2019_Light</vt:lpstr>
      <vt:lpstr>Planificación para el futuro de su hijo: Estrategias claves para una colaboración efectiva en el  equipo del IEP 
 </vt:lpstr>
      <vt:lpstr>Presentadora: Daysi Ortiz</vt:lpstr>
      <vt:lpstr>Disability Rights Florida (DRF)  1/2 </vt:lpstr>
      <vt:lpstr>Disability Rights Florida (DRF)  2/2</vt:lpstr>
      <vt:lpstr>Nuestra Misión – Disability Rights Florida 
</vt:lpstr>
      <vt:lpstr>Durante esta Presentación </vt:lpstr>
      <vt:lpstr>A Veces los Padres          1/2</vt:lpstr>
      <vt:lpstr>A Veces los Padres       2/2</vt:lpstr>
      <vt:lpstr>El IEP y Los Padres  1/3</vt:lpstr>
      <vt:lpstr>El IEP y Los Padres  2/3</vt:lpstr>
      <vt:lpstr>El IEP y Los Padres  3/3</vt:lpstr>
      <vt:lpstr>Que es la Colaboración
</vt:lpstr>
      <vt:lpstr>Colaboración con el equipo de IEP
</vt:lpstr>
      <vt:lpstr>Familiarizarse con  la cadena de mando 1/3
</vt:lpstr>
      <vt:lpstr>Familiarizarse con  la cadena de mando 2/3
</vt:lpstr>
      <vt:lpstr>Familiarizarse con  la cadena de mando 3/3
</vt:lpstr>
      <vt:lpstr>El Abogar Implica: 
</vt:lpstr>
      <vt:lpstr>Prepárese: ¡Conocimiento es Poder! 1/4
</vt:lpstr>
      <vt:lpstr>Prepárese: ¡Organice sus ideas! 2/4
</vt:lpstr>
      <vt:lpstr>Prepárese: ¡Conozca el Lingo! 3/4
</vt:lpstr>
      <vt:lpstr>Prepárese: ¡Conozca sus derechos! 4/4
</vt:lpstr>
      <vt:lpstr>Mantenerse Organizado 
</vt:lpstr>
      <vt:lpstr>Como se demuestra la Colaboración 1/2
</vt:lpstr>
      <vt:lpstr>Comunicación Persuasiva   1/2
</vt:lpstr>
      <vt:lpstr>Comunicación Persuasiva   2/2
</vt:lpstr>
      <vt:lpstr>Sus emociones
</vt:lpstr>
      <vt:lpstr>Recordar usar las claves -  1/3 
</vt:lpstr>
      <vt:lpstr>Recordar usar las claves -  2/3 
</vt:lpstr>
      <vt:lpstr>Recuerda usar las claves -  3/3 
</vt:lpstr>
      <vt:lpstr>Planificación para el futuro de su hijo
</vt:lpstr>
      <vt:lpstr>¿Preguntas?
</vt:lpstr>
      <vt:lpstr>Disability Rights Florida (800) 342-0823 TDD (800) 346-4127 FAX (850) 488-8640  www.DisabilityRightsFlorida.org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Expectations – Exploring How Expectations Influence Successful Transition to Higher Education and Employment After High School</dc:title>
  <dc:creator>Wendy Vance</dc:creator>
  <cp:lastModifiedBy>Keith Casebonne</cp:lastModifiedBy>
  <cp:revision>4</cp:revision>
  <cp:lastPrinted>2022-10-18T13:18:58Z</cp:lastPrinted>
  <dcterms:created xsi:type="dcterms:W3CDTF">2021-05-06T19:37:38Z</dcterms:created>
  <dcterms:modified xsi:type="dcterms:W3CDTF">2023-06-05T22:16:13Z</dcterms:modified>
</cp:coreProperties>
</file>