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sldIdLst>
    <p:sldId id="256" r:id="rId5"/>
    <p:sldId id="258" r:id="rId6"/>
    <p:sldId id="259" r:id="rId7"/>
    <p:sldId id="260" r:id="rId8"/>
    <p:sldId id="261" r:id="rId9"/>
    <p:sldId id="262" r:id="rId10"/>
    <p:sldId id="263" r:id="rId11"/>
    <p:sldId id="264" r:id="rId12"/>
    <p:sldId id="265" r:id="rId13"/>
    <p:sldId id="266" r:id="rId14"/>
    <p:sldId id="267" r:id="rId15"/>
    <p:sldId id="271" r:id="rId16"/>
    <p:sldId id="268" r:id="rId17"/>
    <p:sldId id="269" r:id="rId18"/>
    <p:sldId id="273" r:id="rId19"/>
    <p:sldId id="274" r:id="rId20"/>
    <p:sldId id="272" r:id="rId21"/>
    <p:sldId id="270" r:id="rId22"/>
    <p:sldId id="276" r:id="rId23"/>
    <p:sldId id="275" r:id="rId24"/>
    <p:sldId id="278" r:id="rId25"/>
    <p:sldId id="277" r:id="rId26"/>
    <p:sldId id="300" r:id="rId2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55511D-154E-451D-A158-42B0FD22BFAB}" v="1" dt="2024-11-25T15:57:20.580"/>
    <p1510:client id="{7501D05C-AE22-4D78-ACEF-3C3EF1D8D727}" v="1" dt="2024-11-25T12:40:37.2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114" y="55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6611815" y="695569"/>
            <a:ext cx="4165600" cy="2302485"/>
          </a:xfrm>
        </p:spPr>
        <p:txBody>
          <a:bodyPr anchor="b">
            <a:normAutofit/>
          </a:bodyPr>
          <a:lstStyle>
            <a:lvl1pPr algn="l">
              <a:defRPr sz="4000" b="1" i="0">
                <a:solidFill>
                  <a:schemeClr val="bg1"/>
                </a:solidFill>
                <a:latin typeface="Aptos Display" panose="020B000402020202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6611815" y="3420330"/>
            <a:ext cx="4337540" cy="1655762"/>
          </a:xfrm>
          <a:prstGeom prst="rect">
            <a:avLst/>
          </a:prstGeom>
        </p:spPr>
        <p:txBody>
          <a:bodyPr>
            <a:normAutofit/>
          </a:bodyPr>
          <a:lstStyle>
            <a:lvl1pPr marL="0" indent="0" algn="l">
              <a:buNone/>
              <a:defRPr sz="2400" b="0" i="0">
                <a:solidFill>
                  <a:schemeClr val="bg1"/>
                </a:solidFill>
                <a:latin typeface="Aptos Display" panose="020B000402020202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a:xfrm>
            <a:off x="1066800" y="6356350"/>
            <a:ext cx="2743200" cy="365125"/>
          </a:xfrm>
        </p:spPr>
        <p:txBody>
          <a:bodyPr/>
          <a:lstStyle>
            <a:lvl1pPr>
              <a:defRPr>
                <a:solidFill>
                  <a:schemeClr val="bg1"/>
                </a:solidFill>
                <a:latin typeface="Aptos Display" panose="020B0004020202020204" pitchFamily="34" charset="0"/>
              </a:defRPr>
            </a:lvl1pPr>
          </a:lstStyle>
          <a:p>
            <a:fld id="{66CA6902-4017-4F1C-B09C-2D4EF8897F80}" type="datetime1">
              <a:rPr lang="en-US" smtClean="0"/>
              <a:t>12/3/2024</a:t>
            </a:fld>
            <a:endParaRPr lang="en-US" dirty="0"/>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lvl1pPr>
              <a:defRPr>
                <a:solidFill>
                  <a:schemeClr val="bg1"/>
                </a:solidFill>
                <a:latin typeface="Aptos Display" panose="020B0004020202020204" pitchFamily="34" charset="0"/>
              </a:defRPr>
            </a:lvl1pPr>
          </a:lstStyle>
          <a:p>
            <a:r>
              <a:rPr lang="en-US"/>
              <a:t>Test Footer Info</a:t>
            </a:r>
            <a:endParaRPr lang="en-US" dirty="0"/>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lvl1pPr>
              <a:defRPr>
                <a:solidFill>
                  <a:schemeClr val="bg1"/>
                </a:solidFill>
                <a:latin typeface="Aptos Display" panose="020B0004020202020204" pitchFamily="34" charset="0"/>
              </a:defRPr>
            </a:lvl1pPr>
          </a:lstStyle>
          <a:p>
            <a:fld id="{69EBCB19-AEAE-0745-86F8-183BCF9A79B0}" type="slidenum">
              <a:rPr lang="en-US" smtClean="0"/>
              <a:pPr/>
              <a:t>‹#›</a:t>
            </a:fld>
            <a:endParaRPr lang="en-US" dirty="0"/>
          </a:p>
        </p:txBody>
      </p:sp>
    </p:spTree>
    <p:extLst>
      <p:ext uri="{BB962C8B-B14F-4D97-AF65-F5344CB8AC3E}">
        <p14:creationId xmlns:p14="http://schemas.microsoft.com/office/powerpoint/2010/main" val="293430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7D90-9340-8348-B129-05583EFCC06C}"/>
              </a:ext>
            </a:extLst>
          </p:cNvPr>
          <p:cNvSpPr>
            <a:spLocks noGrp="1"/>
          </p:cNvSpPr>
          <p:nvPr>
            <p:ph type="ctrTitle"/>
          </p:nvPr>
        </p:nvSpPr>
        <p:spPr>
          <a:xfrm>
            <a:off x="1906954" y="1367692"/>
            <a:ext cx="8456246" cy="1872639"/>
          </a:xfrm>
        </p:spPr>
        <p:txBody>
          <a:bodyPr anchor="b">
            <a:normAutofit/>
          </a:bodyPr>
          <a:lstStyle>
            <a:lvl1pPr algn="l">
              <a:defRPr sz="4000" b="1" i="0">
                <a:solidFill>
                  <a:schemeClr val="bg1"/>
                </a:solidFill>
                <a:latin typeface="Aptos Display" panose="020B0004020202020204" pitchFamily="34" charset="0"/>
                <a:ea typeface="Tahoma" panose="020B0604030504040204" pitchFamily="34" charset="0"/>
                <a:cs typeface="Tahoma" panose="020B060403050404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31900-0E68-364F-9672-8EBDF5EAE2AE}"/>
              </a:ext>
            </a:extLst>
          </p:cNvPr>
          <p:cNvSpPr>
            <a:spLocks noGrp="1"/>
          </p:cNvSpPr>
          <p:nvPr>
            <p:ph type="subTitle" idx="1" hasCustomPrompt="1"/>
          </p:nvPr>
        </p:nvSpPr>
        <p:spPr>
          <a:xfrm>
            <a:off x="1906954" y="3467224"/>
            <a:ext cx="7534031" cy="1423255"/>
          </a:xfrm>
          <a:prstGeom prst="rect">
            <a:avLst/>
          </a:prstGeom>
        </p:spPr>
        <p:txBody>
          <a:bodyPr>
            <a:normAutofit/>
          </a:bodyPr>
          <a:lstStyle>
            <a:lvl1pPr marL="0" indent="0" algn="l">
              <a:buNone/>
              <a:defRPr sz="2400" b="0" i="0">
                <a:solidFill>
                  <a:schemeClr val="bg1"/>
                </a:solidFill>
                <a:latin typeface="Aptos Display" panose="020B000402020202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title style</a:t>
            </a:r>
          </a:p>
        </p:txBody>
      </p:sp>
      <p:sp>
        <p:nvSpPr>
          <p:cNvPr id="4" name="Date Placeholder 3">
            <a:extLst>
              <a:ext uri="{FF2B5EF4-FFF2-40B4-BE49-F238E27FC236}">
                <a16:creationId xmlns:a16="http://schemas.microsoft.com/office/drawing/2014/main" id="{241A74CF-E932-554B-9DCB-DE78890F0E6F}"/>
              </a:ext>
            </a:extLst>
          </p:cNvPr>
          <p:cNvSpPr>
            <a:spLocks noGrp="1"/>
          </p:cNvSpPr>
          <p:nvPr>
            <p:ph type="dt" sz="half" idx="10"/>
          </p:nvPr>
        </p:nvSpPr>
        <p:spPr/>
        <p:txBody>
          <a:bodyPr/>
          <a:lstStyle>
            <a:lvl1pPr>
              <a:defRPr>
                <a:solidFill>
                  <a:schemeClr val="bg1"/>
                </a:solidFill>
              </a:defRPr>
            </a:lvl1pPr>
          </a:lstStyle>
          <a:p>
            <a:fld id="{38B4B65B-A3DF-43D2-B67E-C272936EAAE4}" type="datetime1">
              <a:rPr lang="en-US" smtClean="0"/>
              <a:t>12/3/2024</a:t>
            </a:fld>
            <a:endParaRPr lang="en-US"/>
          </a:p>
        </p:txBody>
      </p:sp>
      <p:sp>
        <p:nvSpPr>
          <p:cNvPr id="5" name="Footer Placeholder 4">
            <a:extLst>
              <a:ext uri="{FF2B5EF4-FFF2-40B4-BE49-F238E27FC236}">
                <a16:creationId xmlns:a16="http://schemas.microsoft.com/office/drawing/2014/main" id="{5A010084-B64C-9D41-9639-DD2D0E4533AE}"/>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6" name="Slide Number Placeholder 5">
            <a:extLst>
              <a:ext uri="{FF2B5EF4-FFF2-40B4-BE49-F238E27FC236}">
                <a16:creationId xmlns:a16="http://schemas.microsoft.com/office/drawing/2014/main" id="{3E89F151-8865-A949-960E-4206CD9DA485}"/>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spTree>
    <p:extLst>
      <p:ext uri="{BB962C8B-B14F-4D97-AF65-F5344CB8AC3E}">
        <p14:creationId xmlns:p14="http://schemas.microsoft.com/office/powerpoint/2010/main" val="2511955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365125"/>
            <a:ext cx="10515600" cy="908783"/>
          </a:xfrm>
        </p:spPr>
        <p:txBody>
          <a:bodyPr/>
          <a:lstStyle>
            <a:lvl1pPr>
              <a:defRPr sz="40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645871"/>
            <a:ext cx="10515600" cy="4351338"/>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lvl1pPr>
              <a:defRPr>
                <a:solidFill>
                  <a:schemeClr val="bg1"/>
                </a:solidFill>
              </a:defRPr>
            </a:lvl1pPr>
          </a:lstStyle>
          <a:p>
            <a:fld id="{863D8ECF-BA30-468D-A873-AF4FDD52988E}" type="datetime1">
              <a:rPr lang="en-US" smtClean="0"/>
              <a:t>12/3/2024</a:t>
            </a:fld>
            <a:endParaRPr lang="en-US" dirty="0"/>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lvl1pPr>
              <a:defRPr>
                <a:solidFill>
                  <a:schemeClr val="bg1"/>
                </a:solidFill>
              </a:defRPr>
            </a:lvl1pPr>
          </a:lstStyle>
          <a:p>
            <a:r>
              <a:rPr lang="en-US"/>
              <a:t>Test Footer Info</a:t>
            </a:r>
            <a:endParaRPr lang="en-US" dirty="0"/>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dirty="0"/>
          </a:p>
        </p:txBody>
      </p:sp>
    </p:spTree>
    <p:extLst>
      <p:ext uri="{BB962C8B-B14F-4D97-AF65-F5344CB8AC3E}">
        <p14:creationId xmlns:p14="http://schemas.microsoft.com/office/powerpoint/2010/main" val="90113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lstStyle>
            <a:lvl1pPr>
              <a:defRPr sz="40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825625"/>
            <a:ext cx="5181600" cy="4351338"/>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lvl1pPr>
              <a:defRPr>
                <a:solidFill>
                  <a:schemeClr val="bg1"/>
                </a:solidFill>
              </a:defRPr>
            </a:lvl1pPr>
          </a:lstStyle>
          <a:p>
            <a:fld id="{E2314007-652A-4F51-82A6-A88039AE10E9}" type="datetime1">
              <a:rPr lang="en-US" smtClean="0"/>
              <a:t>12/3/2024</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spTree>
    <p:extLst>
      <p:ext uri="{BB962C8B-B14F-4D97-AF65-F5344CB8AC3E}">
        <p14:creationId xmlns:p14="http://schemas.microsoft.com/office/powerpoint/2010/main" val="2801829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6836A6-D25C-DE47-9942-4382EEE91B8E}"/>
              </a:ext>
            </a:extLst>
          </p:cNvPr>
          <p:cNvSpPr>
            <a:spLocks noGrp="1"/>
          </p:cNvSpPr>
          <p:nvPr>
            <p:ph type="title"/>
          </p:nvPr>
        </p:nvSpPr>
        <p:spPr>
          <a:xfrm>
            <a:off x="838200" y="365125"/>
            <a:ext cx="10515600" cy="908783"/>
          </a:xfrm>
        </p:spPr>
        <p:txBody>
          <a:bodyPr/>
          <a:lstStyle>
            <a:lvl1pPr>
              <a:defRPr sz="40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B4C7995-F999-4B4B-8B6E-824D5E2077DB}"/>
              </a:ext>
            </a:extLst>
          </p:cNvPr>
          <p:cNvSpPr>
            <a:spLocks noGrp="1"/>
          </p:cNvSpPr>
          <p:nvPr>
            <p:ph sz="half" idx="1"/>
          </p:nvPr>
        </p:nvSpPr>
        <p:spPr>
          <a:xfrm>
            <a:off x="838200" y="1825625"/>
            <a:ext cx="5181600" cy="4351338"/>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2">
            <a:extLst>
              <a:ext uri="{FF2B5EF4-FFF2-40B4-BE49-F238E27FC236}">
                <a16:creationId xmlns:a16="http://schemas.microsoft.com/office/drawing/2014/main" id="{20642C92-2431-3E4A-6113-2AB5FF465924}"/>
              </a:ext>
            </a:extLst>
          </p:cNvPr>
          <p:cNvSpPr>
            <a:spLocks noGrp="1"/>
          </p:cNvSpPr>
          <p:nvPr>
            <p:ph sz="half" idx="13"/>
          </p:nvPr>
        </p:nvSpPr>
        <p:spPr>
          <a:xfrm>
            <a:off x="6172202" y="1825625"/>
            <a:ext cx="5181600" cy="4351338"/>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A6DDF23-1DED-7641-B57C-FD49631D78F3}"/>
              </a:ext>
            </a:extLst>
          </p:cNvPr>
          <p:cNvSpPr>
            <a:spLocks noGrp="1"/>
          </p:cNvSpPr>
          <p:nvPr>
            <p:ph type="dt" sz="half" idx="10"/>
          </p:nvPr>
        </p:nvSpPr>
        <p:spPr/>
        <p:txBody>
          <a:bodyPr/>
          <a:lstStyle>
            <a:lvl1pPr>
              <a:defRPr>
                <a:solidFill>
                  <a:schemeClr val="bg1"/>
                </a:solidFill>
              </a:defRPr>
            </a:lvl1pPr>
          </a:lstStyle>
          <a:p>
            <a:fld id="{275561E5-8594-4E70-8DBD-DC11E0765D48}" type="datetime1">
              <a:rPr lang="en-US" smtClean="0"/>
              <a:t>12/3/2024</a:t>
            </a:fld>
            <a:endParaRPr lang="en-US"/>
          </a:p>
        </p:txBody>
      </p:sp>
      <p:sp>
        <p:nvSpPr>
          <p:cNvPr id="6" name="Footer Placeholder 5">
            <a:extLst>
              <a:ext uri="{FF2B5EF4-FFF2-40B4-BE49-F238E27FC236}">
                <a16:creationId xmlns:a16="http://schemas.microsoft.com/office/drawing/2014/main" id="{433EF89B-F30E-D847-BA44-E06B13E50490}"/>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7" name="Slide Number Placeholder 6">
            <a:extLst>
              <a:ext uri="{FF2B5EF4-FFF2-40B4-BE49-F238E27FC236}">
                <a16:creationId xmlns:a16="http://schemas.microsoft.com/office/drawing/2014/main" id="{89C601B1-DECA-1D45-B680-35F4F0C799A9}"/>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spTree>
    <p:extLst>
      <p:ext uri="{BB962C8B-B14F-4D97-AF65-F5344CB8AC3E}">
        <p14:creationId xmlns:p14="http://schemas.microsoft.com/office/powerpoint/2010/main" val="226812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950E-0EC9-1149-80B5-CA548588EC0A}"/>
              </a:ext>
            </a:extLst>
          </p:cNvPr>
          <p:cNvSpPr>
            <a:spLocks noGrp="1"/>
          </p:cNvSpPr>
          <p:nvPr>
            <p:ph type="title"/>
          </p:nvPr>
        </p:nvSpPr>
        <p:spPr>
          <a:xfrm>
            <a:off x="838200" y="737089"/>
            <a:ext cx="10515600" cy="614974"/>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31CBD5-BA45-424E-BFF2-6A058B0B3762}"/>
              </a:ext>
            </a:extLst>
          </p:cNvPr>
          <p:cNvSpPr>
            <a:spLocks noGrp="1"/>
          </p:cNvSpPr>
          <p:nvPr>
            <p:ph idx="1"/>
          </p:nvPr>
        </p:nvSpPr>
        <p:spPr>
          <a:xfrm>
            <a:off x="838200" y="1555261"/>
            <a:ext cx="10515600" cy="4191855"/>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0F7F6A-E799-164A-96B4-2B16C1E00182}"/>
              </a:ext>
            </a:extLst>
          </p:cNvPr>
          <p:cNvSpPr>
            <a:spLocks noGrp="1"/>
          </p:cNvSpPr>
          <p:nvPr>
            <p:ph type="dt" sz="half" idx="10"/>
          </p:nvPr>
        </p:nvSpPr>
        <p:spPr/>
        <p:txBody>
          <a:bodyPr/>
          <a:lstStyle>
            <a:lvl1pPr>
              <a:defRPr>
                <a:solidFill>
                  <a:schemeClr val="bg1"/>
                </a:solidFill>
              </a:defRPr>
            </a:lvl1pPr>
          </a:lstStyle>
          <a:p>
            <a:fld id="{D9972454-8BB3-4322-8866-846A40E8721E}" type="datetime1">
              <a:rPr lang="en-US" smtClean="0"/>
              <a:t>12/3/2024</a:t>
            </a:fld>
            <a:endParaRPr lang="en-US"/>
          </a:p>
        </p:txBody>
      </p:sp>
      <p:sp>
        <p:nvSpPr>
          <p:cNvPr id="5" name="Footer Placeholder 4">
            <a:extLst>
              <a:ext uri="{FF2B5EF4-FFF2-40B4-BE49-F238E27FC236}">
                <a16:creationId xmlns:a16="http://schemas.microsoft.com/office/drawing/2014/main" id="{D8594BA2-D120-8649-BB6D-4A6F3497AB02}"/>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6" name="Slide Number Placeholder 5">
            <a:extLst>
              <a:ext uri="{FF2B5EF4-FFF2-40B4-BE49-F238E27FC236}">
                <a16:creationId xmlns:a16="http://schemas.microsoft.com/office/drawing/2014/main" id="{3DC653DD-8D6D-4944-A59F-585999C892AE}"/>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cxnSp>
        <p:nvCxnSpPr>
          <p:cNvPr id="8" name="Straight Connector 7">
            <a:extLst>
              <a:ext uri="{FF2B5EF4-FFF2-40B4-BE49-F238E27FC236}">
                <a16:creationId xmlns:a16="http://schemas.microsoft.com/office/drawing/2014/main" id="{09EFD235-9A73-624F-9C6B-2C965BAAD0E4}"/>
              </a:ext>
              <a:ext uri="{C183D7F6-B498-43B3-948B-1728B52AA6E4}">
                <adec:decorative xmlns:adec="http://schemas.microsoft.com/office/drawing/2017/decorative" val="1"/>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440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FED539C-68B2-2048-A6C9-1D0348A01A83}"/>
              </a:ext>
            </a:extLst>
          </p:cNvPr>
          <p:cNvSpPr>
            <a:spLocks noGrp="1"/>
          </p:cNvSpPr>
          <p:nvPr>
            <p:ph type="title"/>
          </p:nvPr>
        </p:nvSpPr>
        <p:spPr>
          <a:xfrm>
            <a:off x="838200" y="737089"/>
            <a:ext cx="10515600" cy="614974"/>
          </a:xfrm>
        </p:spPr>
        <p:txBody>
          <a:bodyPr/>
          <a:lstStyle>
            <a:lvl1pPr>
              <a:defRPr>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5B6BFA-3AD5-E348-99A3-504B1EC9F33E}"/>
              </a:ext>
            </a:extLst>
          </p:cNvPr>
          <p:cNvSpPr>
            <a:spLocks noGrp="1"/>
          </p:cNvSpPr>
          <p:nvPr>
            <p:ph type="body" idx="1"/>
          </p:nvPr>
        </p:nvSpPr>
        <p:spPr>
          <a:xfrm>
            <a:off x="839788" y="1518752"/>
            <a:ext cx="5157787" cy="564299"/>
          </a:xfrm>
          <a:prstGeom prst="rect">
            <a:avLst/>
          </a:prstGeom>
        </p:spPr>
        <p:txBody>
          <a:bodyPr anchor="b"/>
          <a:lstStyle>
            <a:lvl1pPr marL="0" indent="0">
              <a:buNone/>
              <a:defRPr sz="2400" b="1">
                <a:solidFill>
                  <a:schemeClr val="bg1"/>
                </a:solidFill>
                <a:latin typeface="Aptos Display"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000E2-77AF-ED47-B9C0-6FA3E54904D7}"/>
              </a:ext>
            </a:extLst>
          </p:cNvPr>
          <p:cNvSpPr>
            <a:spLocks noGrp="1"/>
          </p:cNvSpPr>
          <p:nvPr>
            <p:ph sz="half" idx="2"/>
          </p:nvPr>
        </p:nvSpPr>
        <p:spPr>
          <a:xfrm>
            <a:off x="839788" y="2083052"/>
            <a:ext cx="5157787" cy="3684588"/>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6AB6D9A-48B2-DC4D-B02F-601370E4492C}"/>
              </a:ext>
            </a:extLst>
          </p:cNvPr>
          <p:cNvSpPr>
            <a:spLocks noGrp="1"/>
          </p:cNvSpPr>
          <p:nvPr>
            <p:ph type="body" sz="quarter" idx="3"/>
          </p:nvPr>
        </p:nvSpPr>
        <p:spPr>
          <a:xfrm>
            <a:off x="6172200" y="1518752"/>
            <a:ext cx="5183188" cy="564300"/>
          </a:xfrm>
          <a:prstGeom prst="rect">
            <a:avLst/>
          </a:prstGeom>
        </p:spPr>
        <p:txBody>
          <a:bodyPr anchor="b"/>
          <a:lstStyle>
            <a:lvl1pPr marL="0" indent="0">
              <a:buNone/>
              <a:defRPr sz="2400" b="1">
                <a:solidFill>
                  <a:schemeClr val="bg1"/>
                </a:solidFill>
                <a:latin typeface="Aptos Display"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A53304-B22A-E146-9A04-AD82EC7CEBBE}"/>
              </a:ext>
            </a:extLst>
          </p:cNvPr>
          <p:cNvSpPr>
            <a:spLocks noGrp="1"/>
          </p:cNvSpPr>
          <p:nvPr>
            <p:ph sz="quarter" idx="4"/>
          </p:nvPr>
        </p:nvSpPr>
        <p:spPr>
          <a:xfrm>
            <a:off x="6172200" y="2083052"/>
            <a:ext cx="5183188" cy="3684588"/>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B7090BB-53D3-434A-8753-7084BBFBA1BD}"/>
              </a:ext>
            </a:extLst>
          </p:cNvPr>
          <p:cNvSpPr>
            <a:spLocks noGrp="1"/>
          </p:cNvSpPr>
          <p:nvPr>
            <p:ph type="dt" sz="half" idx="10"/>
          </p:nvPr>
        </p:nvSpPr>
        <p:spPr/>
        <p:txBody>
          <a:bodyPr/>
          <a:lstStyle>
            <a:lvl1pPr>
              <a:defRPr>
                <a:solidFill>
                  <a:schemeClr val="bg1"/>
                </a:solidFill>
              </a:defRPr>
            </a:lvl1pPr>
          </a:lstStyle>
          <a:p>
            <a:fld id="{3CAF9193-01A8-4ECC-A727-E0761D7BB8A2}" type="datetime1">
              <a:rPr lang="en-US" smtClean="0"/>
              <a:t>12/3/2024</a:t>
            </a:fld>
            <a:endParaRPr lang="en-US"/>
          </a:p>
        </p:txBody>
      </p:sp>
      <p:sp>
        <p:nvSpPr>
          <p:cNvPr id="8" name="Footer Placeholder 7">
            <a:extLst>
              <a:ext uri="{FF2B5EF4-FFF2-40B4-BE49-F238E27FC236}">
                <a16:creationId xmlns:a16="http://schemas.microsoft.com/office/drawing/2014/main" id="{E1904FAB-A5D7-C943-8B73-A796211525F1}"/>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9" name="Slide Number Placeholder 8">
            <a:extLst>
              <a:ext uri="{FF2B5EF4-FFF2-40B4-BE49-F238E27FC236}">
                <a16:creationId xmlns:a16="http://schemas.microsoft.com/office/drawing/2014/main" id="{1A7B2231-3DF2-894D-863E-44B04135478F}"/>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cxnSp>
        <p:nvCxnSpPr>
          <p:cNvPr id="14" name="Straight Connector 13">
            <a:extLst>
              <a:ext uri="{FF2B5EF4-FFF2-40B4-BE49-F238E27FC236}">
                <a16:creationId xmlns:a16="http://schemas.microsoft.com/office/drawing/2014/main" id="{67098B7F-4054-2D4B-8750-39161BE6343F}"/>
              </a:ext>
              <a:ext uri="{C183D7F6-B498-43B3-948B-1728B52AA6E4}">
                <adec:decorative xmlns:adec="http://schemas.microsoft.com/office/drawing/2017/decorative" val="1"/>
              </a:ext>
            </a:extLst>
          </p:cNvPr>
          <p:cNvCxnSpPr/>
          <p:nvPr/>
        </p:nvCxnSpPr>
        <p:spPr>
          <a:xfrm>
            <a:off x="945662" y="1352063"/>
            <a:ext cx="104081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42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93D2F-7062-7C45-9424-A979EE2C891E}"/>
              </a:ext>
            </a:extLst>
          </p:cNvPr>
          <p:cNvSpPr>
            <a:spLocks noGrp="1"/>
          </p:cNvSpPr>
          <p:nvPr>
            <p:ph type="title"/>
          </p:nvPr>
        </p:nvSpPr>
        <p:spPr>
          <a:xfrm>
            <a:off x="839788" y="870200"/>
            <a:ext cx="3932237" cy="1069974"/>
          </a:xfrm>
        </p:spPr>
        <p:txBody>
          <a:bodyPr anchor="b"/>
          <a:lstStyle>
            <a:lvl1pPr>
              <a:defRPr sz="32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CF532EC6-E352-FA40-983B-812DACE40D41}"/>
              </a:ext>
            </a:extLst>
          </p:cNvPr>
          <p:cNvSpPr>
            <a:spLocks noGrp="1"/>
          </p:cNvSpPr>
          <p:nvPr>
            <p:ph type="body" sz="half" idx="2"/>
          </p:nvPr>
        </p:nvSpPr>
        <p:spPr>
          <a:xfrm>
            <a:off x="839788" y="2057400"/>
            <a:ext cx="3932237" cy="3811588"/>
          </a:xfrm>
          <a:prstGeom prst="rect">
            <a:avLst/>
          </a:prstGeom>
        </p:spPr>
        <p:txBody>
          <a:bodyPr/>
          <a:lstStyle>
            <a:lvl1pPr marL="0" indent="0">
              <a:buNone/>
              <a:defRPr sz="2200">
                <a:solidFill>
                  <a:schemeClr val="bg1"/>
                </a:solidFill>
                <a:latin typeface="Aptos Display" panose="020B00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EE0C8138-A6E9-2245-84E3-A34588D1010F}"/>
              </a:ext>
            </a:extLst>
          </p:cNvPr>
          <p:cNvSpPr>
            <a:spLocks noGrp="1"/>
          </p:cNvSpPr>
          <p:nvPr>
            <p:ph idx="1"/>
          </p:nvPr>
        </p:nvSpPr>
        <p:spPr>
          <a:xfrm>
            <a:off x="5183188" y="987425"/>
            <a:ext cx="6172200" cy="4873625"/>
          </a:xfrm>
          <a:prstGeom prst="rect">
            <a:avLst/>
          </a:prstGeom>
        </p:spPr>
        <p:txBody>
          <a:bodyPr/>
          <a:lstStyle>
            <a:lvl1pPr>
              <a:defRPr sz="2400">
                <a:solidFill>
                  <a:schemeClr val="bg1"/>
                </a:solidFill>
                <a:latin typeface="Aptos Display" panose="020B0004020202020204" pitchFamily="34" charset="0"/>
              </a:defRPr>
            </a:lvl1pPr>
            <a:lvl2pPr>
              <a:defRPr sz="2200">
                <a:solidFill>
                  <a:schemeClr val="bg1"/>
                </a:solidFill>
                <a:latin typeface="Aptos Display" panose="020B0004020202020204" pitchFamily="34" charset="0"/>
              </a:defRPr>
            </a:lvl2pPr>
            <a:lvl3pPr>
              <a:defRPr sz="2000">
                <a:solidFill>
                  <a:schemeClr val="bg1"/>
                </a:solidFill>
                <a:latin typeface="Aptos Display" panose="020B0004020202020204" pitchFamily="34" charset="0"/>
              </a:defRPr>
            </a:lvl3pPr>
            <a:lvl4pPr>
              <a:defRPr sz="2000">
                <a:solidFill>
                  <a:schemeClr val="bg1"/>
                </a:solidFill>
                <a:latin typeface="Aptos Display" panose="020B0004020202020204" pitchFamily="34" charset="0"/>
              </a:defRPr>
            </a:lvl4pPr>
            <a:lvl5pPr>
              <a:defRPr sz="2000">
                <a:solidFill>
                  <a:schemeClr val="bg1"/>
                </a:solidFill>
                <a:latin typeface="Aptos Display" panose="020B00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F08156-AAF0-0546-BEEF-D31414BDDC04}"/>
              </a:ext>
            </a:extLst>
          </p:cNvPr>
          <p:cNvSpPr>
            <a:spLocks noGrp="1"/>
          </p:cNvSpPr>
          <p:nvPr>
            <p:ph type="dt" sz="half" idx="10"/>
          </p:nvPr>
        </p:nvSpPr>
        <p:spPr/>
        <p:txBody>
          <a:bodyPr/>
          <a:lstStyle>
            <a:lvl1pPr>
              <a:defRPr>
                <a:solidFill>
                  <a:schemeClr val="bg1"/>
                </a:solidFill>
              </a:defRPr>
            </a:lvl1pPr>
          </a:lstStyle>
          <a:p>
            <a:fld id="{F668AB94-B8E2-4DEB-A450-E1B0DC2139D5}" type="datetime1">
              <a:rPr lang="en-US" smtClean="0"/>
              <a:t>12/3/2024</a:t>
            </a:fld>
            <a:endParaRPr lang="en-US"/>
          </a:p>
        </p:txBody>
      </p:sp>
      <p:sp>
        <p:nvSpPr>
          <p:cNvPr id="6" name="Footer Placeholder 5">
            <a:extLst>
              <a:ext uri="{FF2B5EF4-FFF2-40B4-BE49-F238E27FC236}">
                <a16:creationId xmlns:a16="http://schemas.microsoft.com/office/drawing/2014/main" id="{0006778F-BA55-5243-9C77-5C84C79BB1D3}"/>
              </a:ext>
            </a:extLst>
          </p:cNvPr>
          <p:cNvSpPr>
            <a:spLocks noGrp="1"/>
          </p:cNvSpPr>
          <p:nvPr>
            <p:ph type="ftr" sz="quarter" idx="11"/>
          </p:nvPr>
        </p:nvSpPr>
        <p:spPr/>
        <p:txBody>
          <a:bodyPr/>
          <a:lstStyle>
            <a:lvl1pPr>
              <a:defRPr>
                <a:solidFill>
                  <a:schemeClr val="bg1"/>
                </a:solidFill>
              </a:defRPr>
            </a:lvl1pPr>
          </a:lstStyle>
          <a:p>
            <a:r>
              <a:rPr lang="en-US"/>
              <a:t>Test Footer Info</a:t>
            </a:r>
          </a:p>
        </p:txBody>
      </p:sp>
      <p:sp>
        <p:nvSpPr>
          <p:cNvPr id="7" name="Slide Number Placeholder 6">
            <a:extLst>
              <a:ext uri="{FF2B5EF4-FFF2-40B4-BE49-F238E27FC236}">
                <a16:creationId xmlns:a16="http://schemas.microsoft.com/office/drawing/2014/main" id="{9A768187-C3E4-AA46-A9A1-2C76809967C3}"/>
              </a:ext>
            </a:extLst>
          </p:cNvPr>
          <p:cNvSpPr>
            <a:spLocks noGrp="1"/>
          </p:cNvSpPr>
          <p:nvPr>
            <p:ph type="sldNum" sz="quarter" idx="12"/>
          </p:nvPr>
        </p:nvSpPr>
        <p:spPr/>
        <p:txBody>
          <a:bodyPr/>
          <a:lstStyle>
            <a:lvl1pPr>
              <a:defRPr>
                <a:solidFill>
                  <a:schemeClr val="bg1"/>
                </a:solidFill>
              </a:defRPr>
            </a:lvl1pPr>
          </a:lstStyle>
          <a:p>
            <a:fld id="{69EBCB19-AEAE-0745-86F8-183BCF9A79B0}" type="slidenum">
              <a:rPr lang="en-US" smtClean="0"/>
              <a:pPr/>
              <a:t>‹#›</a:t>
            </a:fld>
            <a:endParaRPr lang="en-US"/>
          </a:p>
        </p:txBody>
      </p:sp>
    </p:spTree>
    <p:extLst>
      <p:ext uri="{BB962C8B-B14F-4D97-AF65-F5344CB8AC3E}">
        <p14:creationId xmlns:p14="http://schemas.microsoft.com/office/powerpoint/2010/main" val="1639297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1FDBB-470E-5849-8CB0-465CC92B3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D6C5329-1615-124B-9923-DE75FD411C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rgbClr val="3A2B5A"/>
                </a:solidFill>
                <a:latin typeface="Aptos Display" panose="020B0004020202020204" pitchFamily="34" charset="0"/>
                <a:ea typeface="Tahoma" panose="020B0604030504040204" pitchFamily="34" charset="0"/>
                <a:cs typeface="Tahoma" panose="020B0604030504040204" pitchFamily="34" charset="0"/>
              </a:defRPr>
            </a:lvl1pPr>
          </a:lstStyle>
          <a:p>
            <a:fld id="{34686706-6ADC-4A69-8822-A5C6ED341A19}" type="datetime1">
              <a:rPr lang="en-US" smtClean="0"/>
              <a:t>12/3/2024</a:t>
            </a:fld>
            <a:endParaRPr lang="en-US" dirty="0"/>
          </a:p>
        </p:txBody>
      </p:sp>
      <p:sp>
        <p:nvSpPr>
          <p:cNvPr id="5" name="Footer Placeholder 4">
            <a:extLst>
              <a:ext uri="{FF2B5EF4-FFF2-40B4-BE49-F238E27FC236}">
                <a16:creationId xmlns:a16="http://schemas.microsoft.com/office/drawing/2014/main" id="{A86FAC46-7187-0042-8B25-6EAC94D6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3A2B5A"/>
                </a:solidFill>
                <a:latin typeface="Aptos Display" panose="020B0004020202020204" pitchFamily="34" charset="0"/>
              </a:defRPr>
            </a:lvl1pPr>
          </a:lstStyle>
          <a:p>
            <a:r>
              <a:rPr lang="en-US"/>
              <a:t>Test Footer Info</a:t>
            </a:r>
          </a:p>
        </p:txBody>
      </p:sp>
      <p:sp>
        <p:nvSpPr>
          <p:cNvPr id="6" name="Slide Number Placeholder 5">
            <a:extLst>
              <a:ext uri="{FF2B5EF4-FFF2-40B4-BE49-F238E27FC236}">
                <a16:creationId xmlns:a16="http://schemas.microsoft.com/office/drawing/2014/main" id="{DBD9451F-C707-0842-941C-22DA3B429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rgbClr val="3A2B5A"/>
                </a:solidFill>
                <a:latin typeface="Aptos Display" panose="020B0004020202020204" pitchFamily="34" charset="0"/>
                <a:ea typeface="Tahoma" panose="020B0604030504040204" pitchFamily="34" charset="0"/>
                <a:cs typeface="Tahoma" panose="020B0604030504040204" pitchFamily="34" charset="0"/>
              </a:defRPr>
            </a:lvl1pPr>
          </a:lstStyle>
          <a:p>
            <a:fld id="{69EBCB19-AEAE-0745-86F8-183BCF9A79B0}" type="slidenum">
              <a:rPr lang="en-US" smtClean="0"/>
              <a:pPr/>
              <a:t>‹#›</a:t>
            </a:fld>
            <a:endParaRPr lang="en-US" dirty="0"/>
          </a:p>
        </p:txBody>
      </p:sp>
    </p:spTree>
    <p:extLst>
      <p:ext uri="{BB962C8B-B14F-4D97-AF65-F5344CB8AC3E}">
        <p14:creationId xmlns:p14="http://schemas.microsoft.com/office/powerpoint/2010/main" val="663719938"/>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50" r:id="rId3"/>
    <p:sldLayoutId id="2147483660" r:id="rId4"/>
    <p:sldLayoutId id="2147483652" r:id="rId5"/>
    <p:sldLayoutId id="2147483658" r:id="rId6"/>
    <p:sldLayoutId id="2147483653" r:id="rId7"/>
    <p:sldLayoutId id="2147483656" r:id="rId8"/>
  </p:sldLayoutIdLst>
  <p:hf hdr="0" ftr="0" dt="0"/>
  <p:txStyles>
    <p:titleStyle>
      <a:lvl1pPr algn="l" defTabSz="914400" rtl="0" eaLnBrk="1" latinLnBrk="0" hangingPunct="1">
        <a:lnSpc>
          <a:spcPct val="90000"/>
        </a:lnSpc>
        <a:spcBef>
          <a:spcPct val="0"/>
        </a:spcBef>
        <a:buNone/>
        <a:defRPr sz="3200" b="1" i="0" kern="1200">
          <a:solidFill>
            <a:schemeClr val="bg1"/>
          </a:solidFill>
          <a:latin typeface="Aptos" panose="020B000402020202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bg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mailto:Webinar@DisabilityRightsFlorida.org"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0F73-C5D4-5A0A-E77F-0B529F5219FE}"/>
              </a:ext>
            </a:extLst>
          </p:cNvPr>
          <p:cNvSpPr>
            <a:spLocks noGrp="1"/>
          </p:cNvSpPr>
          <p:nvPr>
            <p:ph type="ctrTitle"/>
          </p:nvPr>
        </p:nvSpPr>
        <p:spPr/>
        <p:txBody>
          <a:bodyPr/>
          <a:lstStyle/>
          <a:p>
            <a:r>
              <a:rPr lang="en-US" dirty="0"/>
              <a:t>Hearing Preparation: Witnesses &amp; Documents</a:t>
            </a:r>
          </a:p>
        </p:txBody>
      </p:sp>
      <p:sp>
        <p:nvSpPr>
          <p:cNvPr id="3" name="Subtitle 2">
            <a:extLst>
              <a:ext uri="{FF2B5EF4-FFF2-40B4-BE49-F238E27FC236}">
                <a16:creationId xmlns:a16="http://schemas.microsoft.com/office/drawing/2014/main" id="{6CFB22A6-5C43-055B-A419-5BB96828381B}"/>
              </a:ext>
            </a:extLst>
          </p:cNvPr>
          <p:cNvSpPr>
            <a:spLocks noGrp="1"/>
          </p:cNvSpPr>
          <p:nvPr>
            <p:ph type="subTitle" idx="1"/>
          </p:nvPr>
        </p:nvSpPr>
        <p:spPr/>
        <p:txBody>
          <a:bodyPr/>
          <a:lstStyle/>
          <a:p>
            <a:r>
              <a:rPr lang="en-US" dirty="0"/>
              <a:t>Caitlyn Clibbon, Director of Community and Healthcare Services</a:t>
            </a:r>
          </a:p>
        </p:txBody>
      </p:sp>
      <p:sp>
        <p:nvSpPr>
          <p:cNvPr id="4" name="TextBox 3">
            <a:extLst>
              <a:ext uri="{FF2B5EF4-FFF2-40B4-BE49-F238E27FC236}">
                <a16:creationId xmlns:a16="http://schemas.microsoft.com/office/drawing/2014/main" id="{F431DC22-29FA-91A8-0937-8A9B09D9F8C6}"/>
              </a:ext>
            </a:extLst>
          </p:cNvPr>
          <p:cNvSpPr txBox="1"/>
          <p:nvPr/>
        </p:nvSpPr>
        <p:spPr>
          <a:xfrm>
            <a:off x="600364" y="6040581"/>
            <a:ext cx="11185236" cy="523220"/>
          </a:xfrm>
          <a:prstGeom prst="rect">
            <a:avLst/>
          </a:prstGeom>
          <a:noFill/>
        </p:spPr>
        <p:txBody>
          <a:bodyPr wrap="square" rtlCol="0">
            <a:spAutoFit/>
          </a:bodyPr>
          <a:lstStyle/>
          <a:p>
            <a:pPr algn="ctr"/>
            <a:r>
              <a:rPr lang="en-US" sz="1400" dirty="0">
                <a:solidFill>
                  <a:schemeClr val="bg1"/>
                </a:solidFill>
                <a:latin typeface="Aptos Display" panose="020B0004020202020204" pitchFamily="34" charset="0"/>
              </a:rPr>
              <a:t>Social Security funded creation of this slideshow under a grant. Although Social Security reviewed this document for accuracy, it does not constitute an official Social Security communication. This communication is printed, published, or produced and disseminated at U.S. taxpayer expense.</a:t>
            </a:r>
          </a:p>
        </p:txBody>
      </p:sp>
    </p:spTree>
    <p:extLst>
      <p:ext uri="{BB962C8B-B14F-4D97-AF65-F5344CB8AC3E}">
        <p14:creationId xmlns:p14="http://schemas.microsoft.com/office/powerpoint/2010/main" val="3965022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69FB9-2513-3716-4A6A-F281C8141F4C}"/>
              </a:ext>
            </a:extLst>
          </p:cNvPr>
          <p:cNvSpPr>
            <a:spLocks noGrp="1"/>
          </p:cNvSpPr>
          <p:nvPr>
            <p:ph type="title"/>
          </p:nvPr>
        </p:nvSpPr>
        <p:spPr/>
        <p:txBody>
          <a:bodyPr/>
          <a:lstStyle/>
          <a:p>
            <a:r>
              <a:rPr lang="en-US" dirty="0"/>
              <a:t>Case Example (1 of 4)</a:t>
            </a:r>
          </a:p>
        </p:txBody>
      </p:sp>
      <p:sp>
        <p:nvSpPr>
          <p:cNvPr id="3" name="Content Placeholder 2">
            <a:extLst>
              <a:ext uri="{FF2B5EF4-FFF2-40B4-BE49-F238E27FC236}">
                <a16:creationId xmlns:a16="http://schemas.microsoft.com/office/drawing/2014/main" id="{EE612251-9D12-C1DC-5E8B-821E2E04D80B}"/>
              </a:ext>
            </a:extLst>
          </p:cNvPr>
          <p:cNvSpPr>
            <a:spLocks noGrp="1"/>
          </p:cNvSpPr>
          <p:nvPr>
            <p:ph idx="1"/>
          </p:nvPr>
        </p:nvSpPr>
        <p:spPr/>
        <p:txBody>
          <a:bodyPr/>
          <a:lstStyle/>
          <a:p>
            <a:r>
              <a:rPr lang="en-US" sz="2600" dirty="0"/>
              <a:t>Alex is a 10-year-old with Autism. She displays repetitive behaviors, hyper-fixation on certain objects, only speaks in single words, and sometimes engages in self-harm. She has also eloped multiple times, with the police being called twice. Alex’s parents applied for the </a:t>
            </a:r>
            <a:r>
              <a:rPr lang="en-US" sz="2600" dirty="0" err="1"/>
              <a:t>iBudget</a:t>
            </a:r>
            <a:r>
              <a:rPr lang="en-US" sz="2600" dirty="0"/>
              <a:t> Waiver through APD. </a:t>
            </a:r>
          </a:p>
          <a:p>
            <a:r>
              <a:rPr lang="en-US" sz="2600" dirty="0"/>
              <a:t>They received a denial letter that states there is not enough evidence to show Alex’s autism is severe and pervasive. The denial points to IEPs from Alex’s school that say Alex is friendly, engaging, and loves to learn as evidence that Alex’s autism is not severe or pervasive. </a:t>
            </a:r>
          </a:p>
          <a:p>
            <a:r>
              <a:rPr lang="en-US" sz="2600" dirty="0"/>
              <a:t>The denial also says that Alex’s behaviors and symptoms associated with her Autism may improve with services available through the school or community. Alex’s parents appealed the denial and will be representing her at fair hearing.</a:t>
            </a:r>
          </a:p>
          <a:p>
            <a:endParaRPr lang="en-US" dirty="0"/>
          </a:p>
          <a:p>
            <a:endParaRPr lang="en-US" dirty="0"/>
          </a:p>
        </p:txBody>
      </p:sp>
      <p:sp>
        <p:nvSpPr>
          <p:cNvPr id="4" name="Slide Number Placeholder 3">
            <a:extLst>
              <a:ext uri="{FF2B5EF4-FFF2-40B4-BE49-F238E27FC236}">
                <a16:creationId xmlns:a16="http://schemas.microsoft.com/office/drawing/2014/main" id="{41FE4A28-0B89-9E24-0BF4-0D9CDAA0B6F5}"/>
              </a:ext>
            </a:extLst>
          </p:cNvPr>
          <p:cNvSpPr>
            <a:spLocks noGrp="1"/>
          </p:cNvSpPr>
          <p:nvPr>
            <p:ph type="sldNum" sz="quarter" idx="12"/>
          </p:nvPr>
        </p:nvSpPr>
        <p:spPr/>
        <p:txBody>
          <a:bodyPr/>
          <a:lstStyle/>
          <a:p>
            <a:fld id="{69EBCB19-AEAE-0745-86F8-183BCF9A79B0}" type="slidenum">
              <a:rPr lang="en-US" smtClean="0"/>
              <a:pPr/>
              <a:t>10</a:t>
            </a:fld>
            <a:endParaRPr lang="en-US" dirty="0"/>
          </a:p>
        </p:txBody>
      </p:sp>
    </p:spTree>
    <p:extLst>
      <p:ext uri="{BB962C8B-B14F-4D97-AF65-F5344CB8AC3E}">
        <p14:creationId xmlns:p14="http://schemas.microsoft.com/office/powerpoint/2010/main" val="1238131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7FA42-4F12-4305-6CC4-40E998AB63A2}"/>
              </a:ext>
            </a:extLst>
          </p:cNvPr>
          <p:cNvSpPr>
            <a:spLocks noGrp="1"/>
          </p:cNvSpPr>
          <p:nvPr>
            <p:ph type="title"/>
          </p:nvPr>
        </p:nvSpPr>
        <p:spPr/>
        <p:txBody>
          <a:bodyPr/>
          <a:lstStyle/>
          <a:p>
            <a:r>
              <a:rPr lang="en-US" sz="3600" dirty="0"/>
              <a:t>Which witnesses should Alex’s parents call?</a:t>
            </a:r>
          </a:p>
        </p:txBody>
      </p:sp>
      <p:sp>
        <p:nvSpPr>
          <p:cNvPr id="3" name="Content Placeholder 2">
            <a:extLst>
              <a:ext uri="{FF2B5EF4-FFF2-40B4-BE49-F238E27FC236}">
                <a16:creationId xmlns:a16="http://schemas.microsoft.com/office/drawing/2014/main" id="{B9D3239F-62E0-A557-3228-A22A8750CE84}"/>
              </a:ext>
            </a:extLst>
          </p:cNvPr>
          <p:cNvSpPr>
            <a:spLocks noGrp="1"/>
          </p:cNvSpPr>
          <p:nvPr>
            <p:ph idx="1"/>
          </p:nvPr>
        </p:nvSpPr>
        <p:spPr/>
        <p:txBody>
          <a:bodyPr/>
          <a:lstStyle/>
          <a:p>
            <a:r>
              <a:rPr lang="en-US" sz="2800" dirty="0"/>
              <a:t>Look to the denial:</a:t>
            </a:r>
          </a:p>
          <a:p>
            <a:pPr lvl="1"/>
            <a:r>
              <a:rPr lang="en-US" sz="2800" dirty="0"/>
              <a:t>There is </a:t>
            </a:r>
            <a:r>
              <a:rPr lang="en-US" sz="2800" b="1" u="sng" dirty="0"/>
              <a:t>not enough evidence</a:t>
            </a:r>
            <a:r>
              <a:rPr lang="en-US" sz="2800" b="1" dirty="0"/>
              <a:t> </a:t>
            </a:r>
            <a:r>
              <a:rPr lang="en-US" sz="2800" dirty="0"/>
              <a:t>to show Alex’s autism is severe and pervasive. </a:t>
            </a:r>
          </a:p>
          <a:p>
            <a:pPr lvl="1"/>
            <a:r>
              <a:rPr lang="en-US" sz="2800" b="1" u="sng" dirty="0"/>
              <a:t>IEPs</a:t>
            </a:r>
            <a:r>
              <a:rPr lang="en-US" sz="2800" dirty="0"/>
              <a:t> say Alex is friendly, engaging, and loves to learn.</a:t>
            </a:r>
          </a:p>
          <a:p>
            <a:pPr lvl="1"/>
            <a:r>
              <a:rPr lang="en-US" sz="2800" dirty="0"/>
              <a:t>Alex’s behaviors and symptoms associated with her Autism </a:t>
            </a:r>
            <a:r>
              <a:rPr lang="en-US" sz="2800" b="1" u="sng" dirty="0"/>
              <a:t>may improve with services</a:t>
            </a:r>
            <a:r>
              <a:rPr lang="en-US" sz="2800" dirty="0"/>
              <a:t> available through the school or community.</a:t>
            </a:r>
          </a:p>
        </p:txBody>
      </p:sp>
      <p:sp>
        <p:nvSpPr>
          <p:cNvPr id="4" name="Slide Number Placeholder 3">
            <a:extLst>
              <a:ext uri="{FF2B5EF4-FFF2-40B4-BE49-F238E27FC236}">
                <a16:creationId xmlns:a16="http://schemas.microsoft.com/office/drawing/2014/main" id="{8E8E49B3-472C-05E9-5C3F-5CDB61D17624}"/>
              </a:ext>
            </a:extLst>
          </p:cNvPr>
          <p:cNvSpPr>
            <a:spLocks noGrp="1"/>
          </p:cNvSpPr>
          <p:nvPr>
            <p:ph type="sldNum" sz="quarter" idx="12"/>
          </p:nvPr>
        </p:nvSpPr>
        <p:spPr/>
        <p:txBody>
          <a:bodyPr/>
          <a:lstStyle/>
          <a:p>
            <a:fld id="{69EBCB19-AEAE-0745-86F8-183BCF9A79B0}" type="slidenum">
              <a:rPr lang="en-US" smtClean="0"/>
              <a:pPr/>
              <a:t>11</a:t>
            </a:fld>
            <a:endParaRPr lang="en-US" dirty="0"/>
          </a:p>
        </p:txBody>
      </p:sp>
    </p:spTree>
    <p:extLst>
      <p:ext uri="{BB962C8B-B14F-4D97-AF65-F5344CB8AC3E}">
        <p14:creationId xmlns:p14="http://schemas.microsoft.com/office/powerpoint/2010/main" val="3597719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43F30-3F7F-58B9-BC0E-680A46DF5E1D}"/>
              </a:ext>
            </a:extLst>
          </p:cNvPr>
          <p:cNvSpPr>
            <a:spLocks noGrp="1"/>
          </p:cNvSpPr>
          <p:nvPr>
            <p:ph type="title"/>
          </p:nvPr>
        </p:nvSpPr>
        <p:spPr/>
        <p:txBody>
          <a:bodyPr/>
          <a:lstStyle/>
          <a:p>
            <a:r>
              <a:rPr lang="en-US" dirty="0"/>
              <a:t>Subpoenas for Witnesses	</a:t>
            </a:r>
          </a:p>
        </p:txBody>
      </p:sp>
      <p:sp>
        <p:nvSpPr>
          <p:cNvPr id="3" name="Content Placeholder 2">
            <a:extLst>
              <a:ext uri="{FF2B5EF4-FFF2-40B4-BE49-F238E27FC236}">
                <a16:creationId xmlns:a16="http://schemas.microsoft.com/office/drawing/2014/main" id="{59060A4C-A727-B9AF-DBBE-6DCDC8F86DE8}"/>
              </a:ext>
            </a:extLst>
          </p:cNvPr>
          <p:cNvSpPr>
            <a:spLocks noGrp="1"/>
          </p:cNvSpPr>
          <p:nvPr>
            <p:ph idx="1"/>
          </p:nvPr>
        </p:nvSpPr>
        <p:spPr/>
        <p:txBody>
          <a:bodyPr/>
          <a:lstStyle/>
          <a:p>
            <a:r>
              <a:rPr lang="en-US" dirty="0"/>
              <a:t>Subpoena – A legal document that requires a person or entity to appear in legal proceedings to testify.</a:t>
            </a:r>
          </a:p>
          <a:p>
            <a:r>
              <a:rPr lang="en-US" dirty="0"/>
              <a:t>Subpoena Duces Tecum – A legal document that requires a person or entity to appear as a witness to give testimony </a:t>
            </a:r>
            <a:r>
              <a:rPr lang="en-US" b="1" dirty="0"/>
              <a:t>and</a:t>
            </a:r>
            <a:r>
              <a:rPr lang="en-US" dirty="0"/>
              <a:t> to bring specific documents with them.</a:t>
            </a:r>
          </a:p>
          <a:p>
            <a:r>
              <a:rPr lang="en-US" dirty="0"/>
              <a:t>You are not required to subpoena every witness. You only need a subpoena if you are not sure whether the witness will come to the hearing voluntarily or if you unable to reach the person to ask. </a:t>
            </a:r>
          </a:p>
          <a:p>
            <a:r>
              <a:rPr lang="en-US" dirty="0"/>
              <a:t>You must request subpoenas from the presiding officer or “judge” in your case.</a:t>
            </a:r>
          </a:p>
          <a:p>
            <a:r>
              <a:rPr lang="en-US" dirty="0"/>
              <a:t>Subpoenas can be served by the Sheriff’s Office, a process server, or any disinterested person aged 18 or older.</a:t>
            </a:r>
          </a:p>
          <a:p>
            <a:endParaRPr lang="en-US" dirty="0"/>
          </a:p>
        </p:txBody>
      </p:sp>
      <p:sp>
        <p:nvSpPr>
          <p:cNvPr id="4" name="Slide Number Placeholder 3">
            <a:extLst>
              <a:ext uri="{FF2B5EF4-FFF2-40B4-BE49-F238E27FC236}">
                <a16:creationId xmlns:a16="http://schemas.microsoft.com/office/drawing/2014/main" id="{C85E6939-0C01-5E3E-A559-F124E6EBF2F0}"/>
              </a:ext>
            </a:extLst>
          </p:cNvPr>
          <p:cNvSpPr>
            <a:spLocks noGrp="1"/>
          </p:cNvSpPr>
          <p:nvPr>
            <p:ph type="sldNum" sz="quarter" idx="12"/>
          </p:nvPr>
        </p:nvSpPr>
        <p:spPr/>
        <p:txBody>
          <a:bodyPr/>
          <a:lstStyle/>
          <a:p>
            <a:fld id="{69EBCB19-AEAE-0745-86F8-183BCF9A79B0}" type="slidenum">
              <a:rPr lang="en-US" smtClean="0"/>
              <a:pPr/>
              <a:t>12</a:t>
            </a:fld>
            <a:endParaRPr lang="en-US" dirty="0"/>
          </a:p>
        </p:txBody>
      </p:sp>
    </p:spTree>
    <p:extLst>
      <p:ext uri="{BB962C8B-B14F-4D97-AF65-F5344CB8AC3E}">
        <p14:creationId xmlns:p14="http://schemas.microsoft.com/office/powerpoint/2010/main" val="764057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7CC0-A4CD-7E18-6FFC-9DF8859D73A6}"/>
              </a:ext>
            </a:extLst>
          </p:cNvPr>
          <p:cNvSpPr>
            <a:spLocks noGrp="1"/>
          </p:cNvSpPr>
          <p:nvPr>
            <p:ph type="title"/>
          </p:nvPr>
        </p:nvSpPr>
        <p:spPr/>
        <p:txBody>
          <a:bodyPr/>
          <a:lstStyle/>
          <a:p>
            <a:r>
              <a:rPr lang="en-US" sz="4000" dirty="0">
                <a:effectLst/>
                <a:ea typeface="Times New Roman" panose="02020603050405020304" pitchFamily="18" charset="0"/>
                <a:cs typeface="Aptos" panose="020B0004020202020204" pitchFamily="34" charset="0"/>
              </a:rPr>
              <a:t>What should you ask your witnesses?</a:t>
            </a:r>
            <a:endParaRPr lang="en-US" dirty="0"/>
          </a:p>
        </p:txBody>
      </p:sp>
      <p:sp>
        <p:nvSpPr>
          <p:cNvPr id="3" name="Content Placeholder 2">
            <a:extLst>
              <a:ext uri="{FF2B5EF4-FFF2-40B4-BE49-F238E27FC236}">
                <a16:creationId xmlns:a16="http://schemas.microsoft.com/office/drawing/2014/main" id="{19623290-5A2B-8C1C-4A1C-9B81CB5AABBC}"/>
              </a:ext>
            </a:extLst>
          </p:cNvPr>
          <p:cNvSpPr>
            <a:spLocks noGrp="1"/>
          </p:cNvSpPr>
          <p:nvPr>
            <p:ph idx="1"/>
          </p:nvPr>
        </p:nvSpPr>
        <p:spPr/>
        <p:txBody>
          <a:bodyPr/>
          <a:lstStyle/>
          <a:p>
            <a:r>
              <a:rPr lang="en-US" dirty="0"/>
              <a:t>Basic Elements of Witness Testimony:</a:t>
            </a:r>
          </a:p>
          <a:p>
            <a:pPr lvl="1"/>
            <a:r>
              <a:rPr lang="en-US" sz="2400" dirty="0"/>
              <a:t>Introduction</a:t>
            </a:r>
          </a:p>
          <a:p>
            <a:pPr lvl="1"/>
            <a:r>
              <a:rPr lang="en-US" sz="2400" dirty="0"/>
              <a:t>Credentials and experience (personal or professional)</a:t>
            </a:r>
          </a:p>
          <a:p>
            <a:pPr lvl="1"/>
            <a:r>
              <a:rPr lang="en-US" sz="2400" dirty="0"/>
              <a:t>How they are associated with the case or the person seeking services</a:t>
            </a:r>
          </a:p>
          <a:p>
            <a:pPr lvl="1"/>
            <a:r>
              <a:rPr lang="en-US" sz="2400" dirty="0"/>
              <a:t>The “meat” – i.e., questions about the substantive issues</a:t>
            </a:r>
          </a:p>
          <a:p>
            <a:pPr lvl="1"/>
            <a:r>
              <a:rPr lang="en-US" sz="2400" dirty="0"/>
              <a:t>Cross examination</a:t>
            </a:r>
          </a:p>
          <a:p>
            <a:pPr lvl="1"/>
            <a:r>
              <a:rPr lang="en-US" sz="2400" dirty="0"/>
              <a:t>Redirect examination</a:t>
            </a:r>
          </a:p>
          <a:p>
            <a:r>
              <a:rPr lang="en-US" dirty="0"/>
              <a:t>Questions should be short, about a single subject, and open ended. No leading.</a:t>
            </a:r>
          </a:p>
          <a:p>
            <a:r>
              <a:rPr lang="en-US" dirty="0"/>
              <a:t>Limit testimony to the things you need the witness to help you prove. Not every witness needs to speak about every issue.</a:t>
            </a:r>
          </a:p>
          <a:p>
            <a:r>
              <a:rPr lang="en-US" dirty="0"/>
              <a:t>Be careful asking questions if you do not already know the answer.</a:t>
            </a:r>
          </a:p>
          <a:p>
            <a:endParaRPr lang="en-US" dirty="0"/>
          </a:p>
        </p:txBody>
      </p:sp>
      <p:sp>
        <p:nvSpPr>
          <p:cNvPr id="4" name="Slide Number Placeholder 3">
            <a:extLst>
              <a:ext uri="{FF2B5EF4-FFF2-40B4-BE49-F238E27FC236}">
                <a16:creationId xmlns:a16="http://schemas.microsoft.com/office/drawing/2014/main" id="{0F512183-D25D-A83A-C846-C7989B2448AA}"/>
              </a:ext>
            </a:extLst>
          </p:cNvPr>
          <p:cNvSpPr>
            <a:spLocks noGrp="1"/>
          </p:cNvSpPr>
          <p:nvPr>
            <p:ph type="sldNum" sz="quarter" idx="12"/>
          </p:nvPr>
        </p:nvSpPr>
        <p:spPr/>
        <p:txBody>
          <a:bodyPr/>
          <a:lstStyle/>
          <a:p>
            <a:fld id="{69EBCB19-AEAE-0745-86F8-183BCF9A79B0}" type="slidenum">
              <a:rPr lang="en-US" smtClean="0"/>
              <a:pPr/>
              <a:t>13</a:t>
            </a:fld>
            <a:endParaRPr lang="en-US" dirty="0"/>
          </a:p>
        </p:txBody>
      </p:sp>
    </p:spTree>
    <p:extLst>
      <p:ext uri="{BB962C8B-B14F-4D97-AF65-F5344CB8AC3E}">
        <p14:creationId xmlns:p14="http://schemas.microsoft.com/office/powerpoint/2010/main" val="3272424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D8E82-E589-542C-942C-76DE5A09F6FD}"/>
              </a:ext>
            </a:extLst>
          </p:cNvPr>
          <p:cNvSpPr>
            <a:spLocks noGrp="1"/>
          </p:cNvSpPr>
          <p:nvPr>
            <p:ph type="title"/>
          </p:nvPr>
        </p:nvSpPr>
        <p:spPr/>
        <p:txBody>
          <a:bodyPr/>
          <a:lstStyle/>
          <a:p>
            <a:r>
              <a:rPr lang="en-US" dirty="0"/>
              <a:t>Case Example (2 of 4)</a:t>
            </a:r>
          </a:p>
        </p:txBody>
      </p:sp>
      <p:sp>
        <p:nvSpPr>
          <p:cNvPr id="3" name="Content Placeholder 2">
            <a:extLst>
              <a:ext uri="{FF2B5EF4-FFF2-40B4-BE49-F238E27FC236}">
                <a16:creationId xmlns:a16="http://schemas.microsoft.com/office/drawing/2014/main" id="{D3F47568-8A81-4D59-5A9E-422E0A786741}"/>
              </a:ext>
            </a:extLst>
          </p:cNvPr>
          <p:cNvSpPr>
            <a:spLocks noGrp="1"/>
          </p:cNvSpPr>
          <p:nvPr>
            <p:ph sz="half" idx="1"/>
          </p:nvPr>
        </p:nvSpPr>
        <p:spPr>
          <a:xfrm>
            <a:off x="691895" y="1618361"/>
            <a:ext cx="5181600" cy="4351338"/>
          </a:xfrm>
        </p:spPr>
        <p:txBody>
          <a:bodyPr/>
          <a:lstStyle/>
          <a:p>
            <a:r>
              <a:rPr lang="en-US" dirty="0"/>
              <a:t>Alex’s parents have decided to call her primary teacher, her ABA therapist, her speech therapist, and the psychologist who evaluated Alex. Alex’s mom will also provide testimony. What types of questions should each person be asked?</a:t>
            </a:r>
          </a:p>
          <a:p>
            <a:pPr lvl="1"/>
            <a:r>
              <a:rPr lang="en-US" sz="2400" dirty="0"/>
              <a:t>Primary teacher?</a:t>
            </a:r>
          </a:p>
          <a:p>
            <a:pPr lvl="1"/>
            <a:r>
              <a:rPr lang="en-US" sz="2400" dirty="0"/>
              <a:t>ABA therapist?</a:t>
            </a:r>
          </a:p>
          <a:p>
            <a:pPr lvl="1"/>
            <a:r>
              <a:rPr lang="en-US" sz="2400" dirty="0"/>
              <a:t>Speech Therapist?</a:t>
            </a:r>
          </a:p>
          <a:p>
            <a:pPr lvl="1"/>
            <a:r>
              <a:rPr lang="en-US" sz="2400" dirty="0"/>
              <a:t>Psychologist?</a:t>
            </a:r>
          </a:p>
          <a:p>
            <a:pPr lvl="1"/>
            <a:r>
              <a:rPr lang="en-US" sz="2400" dirty="0"/>
              <a:t>Mother?</a:t>
            </a:r>
          </a:p>
        </p:txBody>
      </p:sp>
      <p:sp>
        <p:nvSpPr>
          <p:cNvPr id="5" name="Content Placeholder 4">
            <a:extLst>
              <a:ext uri="{FF2B5EF4-FFF2-40B4-BE49-F238E27FC236}">
                <a16:creationId xmlns:a16="http://schemas.microsoft.com/office/drawing/2014/main" id="{CF3CBB8D-2F5B-5F0F-7668-5939CF100758}"/>
              </a:ext>
            </a:extLst>
          </p:cNvPr>
          <p:cNvSpPr>
            <a:spLocks noGrp="1"/>
          </p:cNvSpPr>
          <p:nvPr>
            <p:ph sz="half" idx="13"/>
          </p:nvPr>
        </p:nvSpPr>
        <p:spPr>
          <a:xfrm>
            <a:off x="6403851" y="1639460"/>
            <a:ext cx="5181600" cy="4351338"/>
          </a:xfrm>
        </p:spPr>
        <p:txBody>
          <a:bodyPr/>
          <a:lstStyle/>
          <a:p>
            <a:r>
              <a:rPr lang="en-US" dirty="0"/>
              <a:t>Look to the denial:</a:t>
            </a:r>
          </a:p>
          <a:p>
            <a:pPr lvl="1"/>
            <a:r>
              <a:rPr lang="en-US" sz="2400" dirty="0"/>
              <a:t>There is </a:t>
            </a:r>
            <a:r>
              <a:rPr lang="en-US" sz="2400" b="1" u="sng" dirty="0"/>
              <a:t>not enough evidence</a:t>
            </a:r>
            <a:r>
              <a:rPr lang="en-US" sz="2400" b="1" dirty="0"/>
              <a:t> </a:t>
            </a:r>
            <a:r>
              <a:rPr lang="en-US" sz="2400" dirty="0"/>
              <a:t>to show Alex’s autism is severe and pervasive. </a:t>
            </a:r>
          </a:p>
          <a:p>
            <a:pPr lvl="1"/>
            <a:r>
              <a:rPr lang="en-US" sz="2400" b="1" u="sng" dirty="0"/>
              <a:t>IEPs</a:t>
            </a:r>
            <a:r>
              <a:rPr lang="en-US" sz="2400" dirty="0"/>
              <a:t> say Alex is friendly, engaging, and loves to learn.</a:t>
            </a:r>
          </a:p>
          <a:p>
            <a:pPr lvl="1"/>
            <a:r>
              <a:rPr lang="en-US" sz="2400" dirty="0"/>
              <a:t>Alex’s behaviors and symptoms associated with her Autism </a:t>
            </a:r>
            <a:r>
              <a:rPr lang="en-US" sz="2400" b="1" u="sng" dirty="0"/>
              <a:t>may improve with services</a:t>
            </a:r>
            <a:r>
              <a:rPr lang="en-US" sz="2400" dirty="0"/>
              <a:t> available through the school or community.</a:t>
            </a:r>
          </a:p>
          <a:p>
            <a:r>
              <a:rPr lang="en-US" dirty="0"/>
              <a:t>Also, look to the facts you need to prove.</a:t>
            </a:r>
          </a:p>
          <a:p>
            <a:pPr lvl="1"/>
            <a:endParaRPr lang="en-US" sz="2400" dirty="0"/>
          </a:p>
          <a:p>
            <a:endParaRPr lang="en-US" dirty="0"/>
          </a:p>
        </p:txBody>
      </p:sp>
      <p:sp>
        <p:nvSpPr>
          <p:cNvPr id="4" name="Slide Number Placeholder 3">
            <a:extLst>
              <a:ext uri="{FF2B5EF4-FFF2-40B4-BE49-F238E27FC236}">
                <a16:creationId xmlns:a16="http://schemas.microsoft.com/office/drawing/2014/main" id="{6A90AC7E-7C95-89D5-2CE7-63B2A1936B51}"/>
              </a:ext>
            </a:extLst>
          </p:cNvPr>
          <p:cNvSpPr>
            <a:spLocks noGrp="1"/>
          </p:cNvSpPr>
          <p:nvPr>
            <p:ph type="sldNum" sz="quarter" idx="12"/>
          </p:nvPr>
        </p:nvSpPr>
        <p:spPr/>
        <p:txBody>
          <a:bodyPr/>
          <a:lstStyle/>
          <a:p>
            <a:fld id="{69EBCB19-AEAE-0745-86F8-183BCF9A79B0}" type="slidenum">
              <a:rPr lang="en-US" smtClean="0"/>
              <a:pPr/>
              <a:t>14</a:t>
            </a:fld>
            <a:endParaRPr lang="en-US" dirty="0"/>
          </a:p>
        </p:txBody>
      </p:sp>
    </p:spTree>
    <p:extLst>
      <p:ext uri="{BB962C8B-B14F-4D97-AF65-F5344CB8AC3E}">
        <p14:creationId xmlns:p14="http://schemas.microsoft.com/office/powerpoint/2010/main" val="2764283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A35C-ECC2-3C2A-0483-A3A0AF14C87E}"/>
              </a:ext>
            </a:extLst>
          </p:cNvPr>
          <p:cNvSpPr>
            <a:spLocks noGrp="1"/>
          </p:cNvSpPr>
          <p:nvPr>
            <p:ph type="title"/>
          </p:nvPr>
        </p:nvSpPr>
        <p:spPr/>
        <p:txBody>
          <a:bodyPr/>
          <a:lstStyle/>
          <a:p>
            <a:r>
              <a:rPr lang="en-US" dirty="0"/>
              <a:t>Cross Examination: Basics</a:t>
            </a:r>
          </a:p>
        </p:txBody>
      </p:sp>
      <p:sp>
        <p:nvSpPr>
          <p:cNvPr id="6" name="Content Placeholder 5">
            <a:extLst>
              <a:ext uri="{FF2B5EF4-FFF2-40B4-BE49-F238E27FC236}">
                <a16:creationId xmlns:a16="http://schemas.microsoft.com/office/drawing/2014/main" id="{887E7642-73B1-7208-C70D-324D34328DE2}"/>
              </a:ext>
            </a:extLst>
          </p:cNvPr>
          <p:cNvSpPr>
            <a:spLocks noGrp="1"/>
          </p:cNvSpPr>
          <p:nvPr>
            <p:ph idx="1"/>
          </p:nvPr>
        </p:nvSpPr>
        <p:spPr/>
        <p:txBody>
          <a:bodyPr/>
          <a:lstStyle/>
          <a:p>
            <a:r>
              <a:rPr lang="en-US" sz="2800" dirty="0"/>
              <a:t>You will be allowed to cross examine the agency’s witnesses and they will cross examine your witnesses. BUT, you are not required to cross every witness.</a:t>
            </a:r>
          </a:p>
          <a:p>
            <a:r>
              <a:rPr lang="en-US" sz="2800" dirty="0"/>
              <a:t>Question on cross are limited to the subjects discussed on direct.</a:t>
            </a:r>
          </a:p>
          <a:p>
            <a:r>
              <a:rPr lang="en-US" sz="2800" dirty="0"/>
              <a:t>You are allowed to ask leading questions on cross examination.</a:t>
            </a:r>
          </a:p>
          <a:p>
            <a:endParaRPr lang="en-US" dirty="0"/>
          </a:p>
        </p:txBody>
      </p:sp>
      <p:sp>
        <p:nvSpPr>
          <p:cNvPr id="5" name="Slide Number Placeholder 4">
            <a:extLst>
              <a:ext uri="{FF2B5EF4-FFF2-40B4-BE49-F238E27FC236}">
                <a16:creationId xmlns:a16="http://schemas.microsoft.com/office/drawing/2014/main" id="{79644573-5884-4DBC-A2EE-4C6D8E034D37}"/>
              </a:ext>
            </a:extLst>
          </p:cNvPr>
          <p:cNvSpPr>
            <a:spLocks noGrp="1"/>
          </p:cNvSpPr>
          <p:nvPr>
            <p:ph type="sldNum" sz="quarter" idx="12"/>
          </p:nvPr>
        </p:nvSpPr>
        <p:spPr/>
        <p:txBody>
          <a:bodyPr/>
          <a:lstStyle/>
          <a:p>
            <a:fld id="{69EBCB19-AEAE-0745-86F8-183BCF9A79B0}" type="slidenum">
              <a:rPr lang="en-US" smtClean="0"/>
              <a:pPr/>
              <a:t>15</a:t>
            </a:fld>
            <a:endParaRPr lang="en-US"/>
          </a:p>
        </p:txBody>
      </p:sp>
    </p:spTree>
    <p:extLst>
      <p:ext uri="{BB962C8B-B14F-4D97-AF65-F5344CB8AC3E}">
        <p14:creationId xmlns:p14="http://schemas.microsoft.com/office/powerpoint/2010/main" val="1366114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0B3CC-506E-A0CC-6E6F-C98EEDF9D8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79C7D-F4F2-71F2-C92F-C95B07288B5F}"/>
              </a:ext>
            </a:extLst>
          </p:cNvPr>
          <p:cNvSpPr>
            <a:spLocks noGrp="1"/>
          </p:cNvSpPr>
          <p:nvPr>
            <p:ph type="title"/>
          </p:nvPr>
        </p:nvSpPr>
        <p:spPr/>
        <p:txBody>
          <a:bodyPr/>
          <a:lstStyle/>
          <a:p>
            <a:r>
              <a:rPr lang="en-US" dirty="0"/>
              <a:t>Cross Examination: Strategy</a:t>
            </a:r>
          </a:p>
        </p:txBody>
      </p:sp>
      <p:sp>
        <p:nvSpPr>
          <p:cNvPr id="6" name="Content Placeholder 5">
            <a:extLst>
              <a:ext uri="{FF2B5EF4-FFF2-40B4-BE49-F238E27FC236}">
                <a16:creationId xmlns:a16="http://schemas.microsoft.com/office/drawing/2014/main" id="{169FFCD7-173E-F427-0F1A-48B83CA16AC8}"/>
              </a:ext>
            </a:extLst>
          </p:cNvPr>
          <p:cNvSpPr>
            <a:spLocks noGrp="1"/>
          </p:cNvSpPr>
          <p:nvPr>
            <p:ph idx="1"/>
          </p:nvPr>
        </p:nvSpPr>
        <p:spPr/>
        <p:txBody>
          <a:bodyPr/>
          <a:lstStyle/>
          <a:p>
            <a:r>
              <a:rPr lang="en-US" sz="2600" dirty="0"/>
              <a:t>Ask questions that attack parts of their testimony you think were wrong or poorly done. </a:t>
            </a:r>
          </a:p>
          <a:p>
            <a:r>
              <a:rPr lang="en-US" sz="2600" dirty="0"/>
              <a:t>Did they rely on outdated or incorrect information? If so, ask them whether, if they had seen the new or correct information, would that have impacted their opinion.</a:t>
            </a:r>
          </a:p>
          <a:p>
            <a:r>
              <a:rPr lang="en-US" sz="2600" dirty="0"/>
              <a:t>Did they base their opinion on very little information or very little time spent? If so, ask questions to point that out.</a:t>
            </a:r>
          </a:p>
          <a:p>
            <a:r>
              <a:rPr lang="en-US" sz="2600" dirty="0"/>
              <a:t>You might choose to attack their credentials or experience if they are irrelevant or if they are a new practitioner compared to your experts.</a:t>
            </a:r>
          </a:p>
          <a:p>
            <a:r>
              <a:rPr lang="en-US" sz="2600" dirty="0"/>
              <a:t>Remember, be careful asking questions you do not already know the answer to.</a:t>
            </a:r>
          </a:p>
          <a:p>
            <a:endParaRPr lang="en-US" dirty="0"/>
          </a:p>
        </p:txBody>
      </p:sp>
      <p:sp>
        <p:nvSpPr>
          <p:cNvPr id="5" name="Slide Number Placeholder 4">
            <a:extLst>
              <a:ext uri="{FF2B5EF4-FFF2-40B4-BE49-F238E27FC236}">
                <a16:creationId xmlns:a16="http://schemas.microsoft.com/office/drawing/2014/main" id="{F3F664CA-1E8C-99B7-0058-3B813E42F9FA}"/>
              </a:ext>
            </a:extLst>
          </p:cNvPr>
          <p:cNvSpPr>
            <a:spLocks noGrp="1"/>
          </p:cNvSpPr>
          <p:nvPr>
            <p:ph type="sldNum" sz="quarter" idx="12"/>
          </p:nvPr>
        </p:nvSpPr>
        <p:spPr/>
        <p:txBody>
          <a:bodyPr/>
          <a:lstStyle/>
          <a:p>
            <a:fld id="{69EBCB19-AEAE-0745-86F8-183BCF9A79B0}" type="slidenum">
              <a:rPr lang="en-US" smtClean="0"/>
              <a:pPr/>
              <a:t>16</a:t>
            </a:fld>
            <a:endParaRPr lang="en-US"/>
          </a:p>
        </p:txBody>
      </p:sp>
    </p:spTree>
    <p:extLst>
      <p:ext uri="{BB962C8B-B14F-4D97-AF65-F5344CB8AC3E}">
        <p14:creationId xmlns:p14="http://schemas.microsoft.com/office/powerpoint/2010/main" val="2266473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4CC8E-CB3B-D46E-F598-DE43F9EC5FED}"/>
              </a:ext>
            </a:extLst>
          </p:cNvPr>
          <p:cNvSpPr>
            <a:spLocks noGrp="1"/>
          </p:cNvSpPr>
          <p:nvPr>
            <p:ph type="title"/>
          </p:nvPr>
        </p:nvSpPr>
        <p:spPr/>
        <p:txBody>
          <a:bodyPr/>
          <a:lstStyle/>
          <a:p>
            <a:r>
              <a:rPr lang="en-US" dirty="0"/>
              <a:t>Case Example (3 of 4)</a:t>
            </a:r>
          </a:p>
        </p:txBody>
      </p:sp>
      <p:sp>
        <p:nvSpPr>
          <p:cNvPr id="3" name="Content Placeholder 2">
            <a:extLst>
              <a:ext uri="{FF2B5EF4-FFF2-40B4-BE49-F238E27FC236}">
                <a16:creationId xmlns:a16="http://schemas.microsoft.com/office/drawing/2014/main" id="{E6D3E03E-2F3E-649F-9A3C-3ECAE87A8A61}"/>
              </a:ext>
            </a:extLst>
          </p:cNvPr>
          <p:cNvSpPr>
            <a:spLocks noGrp="1"/>
          </p:cNvSpPr>
          <p:nvPr>
            <p:ph idx="1"/>
          </p:nvPr>
        </p:nvSpPr>
        <p:spPr/>
        <p:txBody>
          <a:bodyPr/>
          <a:lstStyle/>
          <a:p>
            <a:r>
              <a:rPr lang="en-US" dirty="0"/>
              <a:t>The agency’s only witness was their expert psychologist who reviewed Alex’s application package. The expert testified they never met or spoke with Alex or Alex’s parents; they only reviewed the documents provided. The expert said they based the decision to deny services to Alex on statements from the IEPs that say Alex is friendly and engaging and loves to learn. The expert asserted that Alex’s positive engagement in school means her Autism is not severe and pervasive and also that she is likely to improve through the services and education at school and through community providers.</a:t>
            </a:r>
          </a:p>
          <a:p>
            <a:endParaRPr lang="en-US" dirty="0"/>
          </a:p>
          <a:p>
            <a:r>
              <a:rPr lang="en-US" dirty="0"/>
              <a:t>What types of questions might you ask the agency’s expert on cross?</a:t>
            </a:r>
          </a:p>
          <a:p>
            <a:endParaRPr lang="en-US" dirty="0"/>
          </a:p>
        </p:txBody>
      </p:sp>
      <p:sp>
        <p:nvSpPr>
          <p:cNvPr id="4" name="Slide Number Placeholder 3">
            <a:extLst>
              <a:ext uri="{FF2B5EF4-FFF2-40B4-BE49-F238E27FC236}">
                <a16:creationId xmlns:a16="http://schemas.microsoft.com/office/drawing/2014/main" id="{AA5A8E60-8C82-7FB3-E184-D4C02E7D0758}"/>
              </a:ext>
            </a:extLst>
          </p:cNvPr>
          <p:cNvSpPr>
            <a:spLocks noGrp="1"/>
          </p:cNvSpPr>
          <p:nvPr>
            <p:ph type="sldNum" sz="quarter" idx="12"/>
          </p:nvPr>
        </p:nvSpPr>
        <p:spPr/>
        <p:txBody>
          <a:bodyPr/>
          <a:lstStyle/>
          <a:p>
            <a:fld id="{69EBCB19-AEAE-0745-86F8-183BCF9A79B0}" type="slidenum">
              <a:rPr lang="en-US" smtClean="0"/>
              <a:pPr/>
              <a:t>17</a:t>
            </a:fld>
            <a:endParaRPr lang="en-US" dirty="0"/>
          </a:p>
        </p:txBody>
      </p:sp>
    </p:spTree>
    <p:extLst>
      <p:ext uri="{BB962C8B-B14F-4D97-AF65-F5344CB8AC3E}">
        <p14:creationId xmlns:p14="http://schemas.microsoft.com/office/powerpoint/2010/main" val="1426915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6E114-CEE7-51BA-2641-14A53944204C}"/>
              </a:ext>
            </a:extLst>
          </p:cNvPr>
          <p:cNvSpPr>
            <a:spLocks noGrp="1"/>
          </p:cNvSpPr>
          <p:nvPr>
            <p:ph type="title"/>
          </p:nvPr>
        </p:nvSpPr>
        <p:spPr/>
        <p:txBody>
          <a:bodyPr/>
          <a:lstStyle/>
          <a:p>
            <a:r>
              <a:rPr lang="en-US" dirty="0"/>
              <a:t>Using Documents: Basics</a:t>
            </a:r>
          </a:p>
        </p:txBody>
      </p:sp>
      <p:sp>
        <p:nvSpPr>
          <p:cNvPr id="6" name="Content Placeholder 5">
            <a:extLst>
              <a:ext uri="{FF2B5EF4-FFF2-40B4-BE49-F238E27FC236}">
                <a16:creationId xmlns:a16="http://schemas.microsoft.com/office/drawing/2014/main" id="{7CBE577B-E110-EA52-005B-B73F0C5C74A3}"/>
              </a:ext>
            </a:extLst>
          </p:cNvPr>
          <p:cNvSpPr>
            <a:spLocks noGrp="1"/>
          </p:cNvSpPr>
          <p:nvPr>
            <p:ph idx="1"/>
          </p:nvPr>
        </p:nvSpPr>
        <p:spPr>
          <a:xfrm>
            <a:off x="838200" y="1645871"/>
            <a:ext cx="10515600" cy="4847004"/>
          </a:xfrm>
        </p:spPr>
        <p:txBody>
          <a:bodyPr/>
          <a:lstStyle/>
          <a:p>
            <a:r>
              <a:rPr lang="en-US" dirty="0"/>
              <a:t>You can use documents while questioning witnesses. </a:t>
            </a:r>
          </a:p>
          <a:p>
            <a:r>
              <a:rPr lang="en-US" dirty="0"/>
              <a:t>You can also submit documents without accompanying testimony and ask the presiding officer to take notice of them. This is usually done at the beginning of the hearing or at the beginning of your side’s turn to present witnesses.</a:t>
            </a:r>
          </a:p>
          <a:p>
            <a:r>
              <a:rPr lang="en-US" dirty="0"/>
              <a:t>You can use your own documents, documents provided by the Agency, or both.</a:t>
            </a:r>
          </a:p>
          <a:p>
            <a:r>
              <a:rPr lang="en-US" dirty="0"/>
              <a:t>You must submit your documents to your opponent and to the hearing officer prior to the hearing. You will not be able to use any documents not previously shared.</a:t>
            </a:r>
          </a:p>
          <a:p>
            <a:r>
              <a:rPr lang="en-US" dirty="0"/>
              <a:t>Parts of documents are allowed, but the other side can ask you to submit the whole document even if you only want to use part of it.</a:t>
            </a:r>
          </a:p>
          <a:p>
            <a:r>
              <a:rPr lang="en-US" dirty="0"/>
              <a:t>If your witness or the Agency witness references a document that has not been included in the evidence, then you or the Agency can request a copy of the document be provided. </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763C4153-A218-38B9-DED7-C372C4D91A35}"/>
              </a:ext>
            </a:extLst>
          </p:cNvPr>
          <p:cNvSpPr>
            <a:spLocks noGrp="1"/>
          </p:cNvSpPr>
          <p:nvPr>
            <p:ph type="sldNum" sz="quarter" idx="12"/>
          </p:nvPr>
        </p:nvSpPr>
        <p:spPr/>
        <p:txBody>
          <a:bodyPr/>
          <a:lstStyle/>
          <a:p>
            <a:fld id="{69EBCB19-AEAE-0745-86F8-183BCF9A79B0}" type="slidenum">
              <a:rPr lang="en-US" smtClean="0"/>
              <a:pPr/>
              <a:t>18</a:t>
            </a:fld>
            <a:endParaRPr lang="en-US"/>
          </a:p>
        </p:txBody>
      </p:sp>
    </p:spTree>
    <p:extLst>
      <p:ext uri="{BB962C8B-B14F-4D97-AF65-F5344CB8AC3E}">
        <p14:creationId xmlns:p14="http://schemas.microsoft.com/office/powerpoint/2010/main" val="1909269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3541D-717E-56EF-8555-96F375F0D1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604729-C321-3EE5-770B-595CD12B9480}"/>
              </a:ext>
            </a:extLst>
          </p:cNvPr>
          <p:cNvSpPr>
            <a:spLocks noGrp="1"/>
          </p:cNvSpPr>
          <p:nvPr>
            <p:ph type="title"/>
          </p:nvPr>
        </p:nvSpPr>
        <p:spPr/>
        <p:txBody>
          <a:bodyPr/>
          <a:lstStyle/>
          <a:p>
            <a:r>
              <a:rPr lang="en-US" dirty="0"/>
              <a:t>Which Documents Should You Use?</a:t>
            </a:r>
          </a:p>
        </p:txBody>
      </p:sp>
      <p:sp>
        <p:nvSpPr>
          <p:cNvPr id="6" name="Content Placeholder 5">
            <a:extLst>
              <a:ext uri="{FF2B5EF4-FFF2-40B4-BE49-F238E27FC236}">
                <a16:creationId xmlns:a16="http://schemas.microsoft.com/office/drawing/2014/main" id="{3DB4F1EE-62BE-839C-EF83-237CFFFB9685}"/>
              </a:ext>
            </a:extLst>
          </p:cNvPr>
          <p:cNvSpPr>
            <a:spLocks noGrp="1"/>
          </p:cNvSpPr>
          <p:nvPr>
            <p:ph idx="1"/>
          </p:nvPr>
        </p:nvSpPr>
        <p:spPr/>
        <p:txBody>
          <a:bodyPr/>
          <a:lstStyle/>
          <a:p>
            <a:r>
              <a:rPr lang="en-US" sz="2800" dirty="0"/>
              <a:t>Again, look to the denial and to the facts you must prove.</a:t>
            </a:r>
          </a:p>
          <a:p>
            <a:r>
              <a:rPr lang="en-US" sz="2800" dirty="0"/>
              <a:t>Are there documents that will help your witnesses explain their testimony?</a:t>
            </a:r>
          </a:p>
          <a:p>
            <a:pPr lvl="1"/>
            <a:r>
              <a:rPr lang="en-US" sz="2800" dirty="0"/>
              <a:t>E.g., Behavioral reports that the behavioral specialist authored or used, IEPs that the school representative authored or implemented, police reports that describe a situation that the witness experienced, etc.</a:t>
            </a:r>
          </a:p>
          <a:p>
            <a:r>
              <a:rPr lang="en-US" sz="2800" dirty="0"/>
              <a:t>You can use documents that also include weak evidence, just be ready to address, explain, or combat it. </a:t>
            </a:r>
          </a:p>
          <a:p>
            <a:pPr lvl="1"/>
            <a:endParaRPr lang="en-US" sz="2800" dirty="0"/>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66F4322B-FC33-7B38-EA4F-DFBF5D51919B}"/>
              </a:ext>
            </a:extLst>
          </p:cNvPr>
          <p:cNvSpPr>
            <a:spLocks noGrp="1"/>
          </p:cNvSpPr>
          <p:nvPr>
            <p:ph type="sldNum" sz="quarter" idx="12"/>
          </p:nvPr>
        </p:nvSpPr>
        <p:spPr/>
        <p:txBody>
          <a:bodyPr/>
          <a:lstStyle/>
          <a:p>
            <a:fld id="{69EBCB19-AEAE-0745-86F8-183BCF9A79B0}" type="slidenum">
              <a:rPr lang="en-US" smtClean="0"/>
              <a:pPr/>
              <a:t>19</a:t>
            </a:fld>
            <a:endParaRPr lang="en-US"/>
          </a:p>
        </p:txBody>
      </p:sp>
    </p:spTree>
    <p:extLst>
      <p:ext uri="{BB962C8B-B14F-4D97-AF65-F5344CB8AC3E}">
        <p14:creationId xmlns:p14="http://schemas.microsoft.com/office/powerpoint/2010/main" val="955609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E85D37-A3D5-480A-DB15-E2C59704F368}"/>
              </a:ext>
            </a:extLst>
          </p:cNvPr>
          <p:cNvSpPr>
            <a:spLocks noGrp="1"/>
          </p:cNvSpPr>
          <p:nvPr>
            <p:ph type="ctrTitle"/>
          </p:nvPr>
        </p:nvSpPr>
        <p:spPr/>
        <p:txBody>
          <a:bodyPr/>
          <a:lstStyle/>
          <a:p>
            <a:r>
              <a:rPr lang="en-US" dirty="0"/>
              <a:t>Accessibility</a:t>
            </a:r>
          </a:p>
        </p:txBody>
      </p:sp>
      <p:sp>
        <p:nvSpPr>
          <p:cNvPr id="6" name="Subtitle 5">
            <a:extLst>
              <a:ext uri="{FF2B5EF4-FFF2-40B4-BE49-F238E27FC236}">
                <a16:creationId xmlns:a16="http://schemas.microsoft.com/office/drawing/2014/main" id="{B3AFCE88-F507-D127-E72E-03DD169ABF0D}"/>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6B5B4A74-1BAE-4615-B0C3-A1002C702371}"/>
              </a:ext>
            </a:extLst>
          </p:cNvPr>
          <p:cNvSpPr>
            <a:spLocks noGrp="1"/>
          </p:cNvSpPr>
          <p:nvPr>
            <p:ph type="sldNum" sz="quarter" idx="12"/>
          </p:nvPr>
        </p:nvSpPr>
        <p:spPr/>
        <p:txBody>
          <a:bodyPr/>
          <a:lstStyle/>
          <a:p>
            <a:fld id="{69EBCB19-AEAE-0745-86F8-183BCF9A79B0}" type="slidenum">
              <a:rPr lang="en-US" smtClean="0"/>
              <a:pPr/>
              <a:t>2</a:t>
            </a:fld>
            <a:endParaRPr lang="en-US"/>
          </a:p>
        </p:txBody>
      </p:sp>
    </p:spTree>
    <p:extLst>
      <p:ext uri="{BB962C8B-B14F-4D97-AF65-F5344CB8AC3E}">
        <p14:creationId xmlns:p14="http://schemas.microsoft.com/office/powerpoint/2010/main" val="1281827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18E65-EFE4-2359-2673-CF114D0AE3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680BE0-21AE-A657-E66C-88788D78C1A3}"/>
              </a:ext>
            </a:extLst>
          </p:cNvPr>
          <p:cNvSpPr>
            <a:spLocks noGrp="1"/>
          </p:cNvSpPr>
          <p:nvPr>
            <p:ph type="title"/>
          </p:nvPr>
        </p:nvSpPr>
        <p:spPr/>
        <p:txBody>
          <a:bodyPr/>
          <a:lstStyle/>
          <a:p>
            <a:r>
              <a:rPr lang="en-US" dirty="0"/>
              <a:t>Case Example (4 of 4)</a:t>
            </a:r>
          </a:p>
        </p:txBody>
      </p:sp>
      <p:sp>
        <p:nvSpPr>
          <p:cNvPr id="3" name="Content Placeholder 2">
            <a:extLst>
              <a:ext uri="{FF2B5EF4-FFF2-40B4-BE49-F238E27FC236}">
                <a16:creationId xmlns:a16="http://schemas.microsoft.com/office/drawing/2014/main" id="{578532D1-E5FE-D65F-B954-A707A96688D0}"/>
              </a:ext>
            </a:extLst>
          </p:cNvPr>
          <p:cNvSpPr>
            <a:spLocks noGrp="1"/>
          </p:cNvSpPr>
          <p:nvPr>
            <p:ph idx="1"/>
          </p:nvPr>
        </p:nvSpPr>
        <p:spPr/>
        <p:txBody>
          <a:bodyPr/>
          <a:lstStyle/>
          <a:p>
            <a:r>
              <a:rPr lang="en-US" sz="2800" dirty="0"/>
              <a:t>Alex’s parents have decided to call her primary teacher, her ABA therapist, her speech therapist, and the psychologist who evaluated Alex. </a:t>
            </a:r>
          </a:p>
          <a:p>
            <a:pPr lvl="1"/>
            <a:r>
              <a:rPr lang="en-US" sz="2800" dirty="0"/>
              <a:t>What documents might Alex’s parents use for each of these witnesses?</a:t>
            </a:r>
          </a:p>
          <a:p>
            <a:r>
              <a:rPr lang="en-US" sz="2800" dirty="0"/>
              <a:t>Alex’s mom will also provide testimony.</a:t>
            </a:r>
          </a:p>
          <a:p>
            <a:pPr lvl="1"/>
            <a:r>
              <a:rPr lang="en-US" sz="2800" dirty="0"/>
              <a:t>Since Alex’s mom is not a professional, can we use documents during her testimony?</a:t>
            </a:r>
          </a:p>
          <a:p>
            <a:pPr lvl="1"/>
            <a:r>
              <a:rPr lang="en-US" sz="2800" dirty="0"/>
              <a:t>If so, what documents might be used?</a:t>
            </a:r>
          </a:p>
        </p:txBody>
      </p:sp>
      <p:sp>
        <p:nvSpPr>
          <p:cNvPr id="4" name="Slide Number Placeholder 3">
            <a:extLst>
              <a:ext uri="{FF2B5EF4-FFF2-40B4-BE49-F238E27FC236}">
                <a16:creationId xmlns:a16="http://schemas.microsoft.com/office/drawing/2014/main" id="{D4B50286-6110-E21D-0628-D62E7D92E451}"/>
              </a:ext>
            </a:extLst>
          </p:cNvPr>
          <p:cNvSpPr>
            <a:spLocks noGrp="1"/>
          </p:cNvSpPr>
          <p:nvPr>
            <p:ph type="sldNum" sz="quarter" idx="12"/>
          </p:nvPr>
        </p:nvSpPr>
        <p:spPr/>
        <p:txBody>
          <a:bodyPr/>
          <a:lstStyle/>
          <a:p>
            <a:fld id="{69EBCB19-AEAE-0745-86F8-183BCF9A79B0}" type="slidenum">
              <a:rPr lang="en-US" smtClean="0"/>
              <a:pPr/>
              <a:t>20</a:t>
            </a:fld>
            <a:endParaRPr lang="en-US" dirty="0"/>
          </a:p>
        </p:txBody>
      </p:sp>
    </p:spTree>
    <p:extLst>
      <p:ext uri="{BB962C8B-B14F-4D97-AF65-F5344CB8AC3E}">
        <p14:creationId xmlns:p14="http://schemas.microsoft.com/office/powerpoint/2010/main" val="1785866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2D042-726D-FB1E-B3B4-72E0E57EA90F}"/>
              </a:ext>
            </a:extLst>
          </p:cNvPr>
          <p:cNvSpPr>
            <a:spLocks noGrp="1"/>
          </p:cNvSpPr>
          <p:nvPr>
            <p:ph type="title"/>
          </p:nvPr>
        </p:nvSpPr>
        <p:spPr/>
        <p:txBody>
          <a:bodyPr/>
          <a:lstStyle/>
          <a:p>
            <a:r>
              <a:rPr lang="en-US" dirty="0"/>
              <a:t>Requesting Documents </a:t>
            </a:r>
          </a:p>
        </p:txBody>
      </p:sp>
      <p:sp>
        <p:nvSpPr>
          <p:cNvPr id="3" name="Content Placeholder 2">
            <a:extLst>
              <a:ext uri="{FF2B5EF4-FFF2-40B4-BE49-F238E27FC236}">
                <a16:creationId xmlns:a16="http://schemas.microsoft.com/office/drawing/2014/main" id="{64E01303-0865-8F9E-BC47-7404FC6A8083}"/>
              </a:ext>
            </a:extLst>
          </p:cNvPr>
          <p:cNvSpPr>
            <a:spLocks noGrp="1"/>
          </p:cNvSpPr>
          <p:nvPr>
            <p:ph idx="1"/>
          </p:nvPr>
        </p:nvSpPr>
        <p:spPr/>
        <p:txBody>
          <a:bodyPr/>
          <a:lstStyle/>
          <a:p>
            <a:r>
              <a:rPr lang="en-US" dirty="0"/>
              <a:t>There may be documents that the Agency or other parties have that would be helpful for you to have to help prepare for your Hearing or to bring to the Hearing.</a:t>
            </a:r>
          </a:p>
          <a:p>
            <a:r>
              <a:rPr lang="en-US" dirty="0"/>
              <a:t>You can make a request for documents to the Agency representative/attorney.</a:t>
            </a:r>
          </a:p>
          <a:p>
            <a:r>
              <a:rPr lang="en-US" dirty="0"/>
              <a:t>The request may include both broad and specific requests for documents.</a:t>
            </a:r>
          </a:p>
          <a:p>
            <a:pPr lvl="1"/>
            <a:r>
              <a:rPr lang="en-US" dirty="0"/>
              <a:t>Case example broad requests: </a:t>
            </a:r>
          </a:p>
          <a:p>
            <a:pPr lvl="2"/>
            <a:r>
              <a:rPr lang="en-US" dirty="0"/>
              <a:t>All documents the Agency reviewed in making its determination for Alex’s eligibility request. </a:t>
            </a:r>
          </a:p>
          <a:p>
            <a:pPr lvl="2"/>
            <a:r>
              <a:rPr lang="en-US" dirty="0"/>
              <a:t>All Rules, Policies, Manuals, or Training Guides that the Agency used to make the determination.</a:t>
            </a:r>
          </a:p>
          <a:p>
            <a:pPr lvl="1"/>
            <a:r>
              <a:rPr lang="en-US" dirty="0"/>
              <a:t>Case example specific request: </a:t>
            </a:r>
          </a:p>
          <a:p>
            <a:pPr lvl="2"/>
            <a:r>
              <a:rPr lang="en-US" dirty="0"/>
              <a:t>Any notes created by the “Agency psychologist” during their review of Alex’s eligibility application. </a:t>
            </a:r>
          </a:p>
          <a:p>
            <a:pPr lvl="2"/>
            <a:r>
              <a:rPr lang="en-US" dirty="0"/>
              <a:t>All IEPs the Agency received from “School Name”. </a:t>
            </a:r>
          </a:p>
          <a:p>
            <a:pPr lvl="2"/>
            <a:endParaRPr lang="en-US" dirty="0"/>
          </a:p>
        </p:txBody>
      </p:sp>
      <p:sp>
        <p:nvSpPr>
          <p:cNvPr id="4" name="Slide Number Placeholder 3">
            <a:extLst>
              <a:ext uri="{FF2B5EF4-FFF2-40B4-BE49-F238E27FC236}">
                <a16:creationId xmlns:a16="http://schemas.microsoft.com/office/drawing/2014/main" id="{67F0587E-A0F2-4C58-1470-675D5FC60800}"/>
              </a:ext>
            </a:extLst>
          </p:cNvPr>
          <p:cNvSpPr>
            <a:spLocks noGrp="1"/>
          </p:cNvSpPr>
          <p:nvPr>
            <p:ph type="sldNum" sz="quarter" idx="12"/>
          </p:nvPr>
        </p:nvSpPr>
        <p:spPr/>
        <p:txBody>
          <a:bodyPr/>
          <a:lstStyle/>
          <a:p>
            <a:fld id="{69EBCB19-AEAE-0745-86F8-183BCF9A79B0}" type="slidenum">
              <a:rPr lang="en-US" smtClean="0"/>
              <a:pPr/>
              <a:t>21</a:t>
            </a:fld>
            <a:endParaRPr lang="en-US" dirty="0"/>
          </a:p>
        </p:txBody>
      </p:sp>
    </p:spTree>
    <p:extLst>
      <p:ext uri="{BB962C8B-B14F-4D97-AF65-F5344CB8AC3E}">
        <p14:creationId xmlns:p14="http://schemas.microsoft.com/office/powerpoint/2010/main" val="2804908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64A38-17C4-1273-02EF-BC0664DEBC59}"/>
              </a:ext>
            </a:extLst>
          </p:cNvPr>
          <p:cNvSpPr>
            <a:spLocks noGrp="1"/>
          </p:cNvSpPr>
          <p:nvPr>
            <p:ph type="ctrTitle"/>
          </p:nvPr>
        </p:nvSpPr>
        <p:spPr>
          <a:xfrm>
            <a:off x="1906954" y="1367693"/>
            <a:ext cx="8456246" cy="1655924"/>
          </a:xfrm>
        </p:spPr>
        <p:txBody>
          <a:bodyPr>
            <a:normAutofit fontScale="90000"/>
          </a:bodyPr>
          <a:lstStyle/>
          <a:p>
            <a:r>
              <a:rPr lang="en-US" dirty="0"/>
              <a:t>Questions?</a:t>
            </a:r>
            <a:br>
              <a:rPr lang="en-US" dirty="0"/>
            </a:br>
            <a:br>
              <a:rPr lang="en-US" dirty="0"/>
            </a:br>
            <a:r>
              <a:rPr lang="en-US" sz="3600" dirty="0"/>
              <a:t>Please contact Disability Rights Florida at:</a:t>
            </a:r>
          </a:p>
        </p:txBody>
      </p:sp>
      <p:sp>
        <p:nvSpPr>
          <p:cNvPr id="6" name="Subtitle 5">
            <a:extLst>
              <a:ext uri="{FF2B5EF4-FFF2-40B4-BE49-F238E27FC236}">
                <a16:creationId xmlns:a16="http://schemas.microsoft.com/office/drawing/2014/main" id="{A9196F36-F5FB-59AF-4194-7D59E0B039E6}"/>
              </a:ext>
            </a:extLst>
          </p:cNvPr>
          <p:cNvSpPr>
            <a:spLocks noGrp="1"/>
          </p:cNvSpPr>
          <p:nvPr>
            <p:ph type="subTitle" idx="1"/>
          </p:nvPr>
        </p:nvSpPr>
        <p:spPr>
          <a:xfrm>
            <a:off x="1906954" y="3133344"/>
            <a:ext cx="7534031" cy="1757136"/>
          </a:xfrm>
        </p:spPr>
        <p:txBody>
          <a:bodyPr>
            <a:normAutofit fontScale="92500" lnSpcReduction="20000"/>
          </a:bodyPr>
          <a:lstStyle/>
          <a:p>
            <a:r>
              <a:rPr lang="en-US" sz="2600" dirty="0"/>
              <a:t>2473 Care Drive, Suite 200</a:t>
            </a:r>
            <a:br>
              <a:rPr lang="en-US" sz="2600" dirty="0"/>
            </a:br>
            <a:r>
              <a:rPr lang="en-US" sz="2600" dirty="0"/>
              <a:t>Tallahassee, Florida 32308</a:t>
            </a:r>
            <a:br>
              <a:rPr lang="en-US" sz="2600" dirty="0"/>
            </a:br>
            <a:br>
              <a:rPr lang="en-US" sz="2600" dirty="0"/>
            </a:br>
            <a:r>
              <a:rPr lang="en-US" sz="2600" dirty="0"/>
              <a:t>800.342.0823 • TDD 800.346.4127</a:t>
            </a:r>
            <a:br>
              <a:rPr lang="en-US" sz="2600" dirty="0"/>
            </a:br>
            <a:br>
              <a:rPr lang="en-US" sz="2600" dirty="0"/>
            </a:br>
            <a:r>
              <a:rPr lang="en-US" sz="2600" dirty="0"/>
              <a:t>www.DisabilityRightsFlorida.org</a:t>
            </a:r>
          </a:p>
          <a:p>
            <a:endParaRPr lang="en-US" dirty="0"/>
          </a:p>
        </p:txBody>
      </p:sp>
      <p:sp>
        <p:nvSpPr>
          <p:cNvPr id="4" name="Slide Number Placeholder 3">
            <a:extLst>
              <a:ext uri="{FF2B5EF4-FFF2-40B4-BE49-F238E27FC236}">
                <a16:creationId xmlns:a16="http://schemas.microsoft.com/office/drawing/2014/main" id="{BBC5FA79-7706-C76E-9A3B-B7E728237AEF}"/>
              </a:ext>
            </a:extLst>
          </p:cNvPr>
          <p:cNvSpPr>
            <a:spLocks noGrp="1"/>
          </p:cNvSpPr>
          <p:nvPr>
            <p:ph type="sldNum" sz="quarter" idx="12"/>
          </p:nvPr>
        </p:nvSpPr>
        <p:spPr/>
        <p:txBody>
          <a:bodyPr/>
          <a:lstStyle/>
          <a:p>
            <a:fld id="{69EBCB19-AEAE-0745-86F8-183BCF9A79B0}" type="slidenum">
              <a:rPr lang="en-US" smtClean="0"/>
              <a:pPr/>
              <a:t>22</a:t>
            </a:fld>
            <a:endParaRPr lang="en-US" dirty="0"/>
          </a:p>
        </p:txBody>
      </p:sp>
    </p:spTree>
    <p:extLst>
      <p:ext uri="{BB962C8B-B14F-4D97-AF65-F5344CB8AC3E}">
        <p14:creationId xmlns:p14="http://schemas.microsoft.com/office/powerpoint/2010/main" val="1580646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902F-3186-3479-F9C3-6B4007E18366}"/>
              </a:ext>
            </a:extLst>
          </p:cNvPr>
          <p:cNvSpPr>
            <a:spLocks noGrp="1"/>
          </p:cNvSpPr>
          <p:nvPr>
            <p:ph type="title"/>
          </p:nvPr>
        </p:nvSpPr>
        <p:spPr/>
        <p:txBody>
          <a:bodyPr/>
          <a:lstStyle/>
          <a:p>
            <a:r>
              <a:rPr lang="en-US" dirty="0"/>
              <a:t>Feedback Survey</a:t>
            </a:r>
          </a:p>
        </p:txBody>
      </p:sp>
      <p:sp>
        <p:nvSpPr>
          <p:cNvPr id="3" name="Content Placeholder 2">
            <a:extLst>
              <a:ext uri="{FF2B5EF4-FFF2-40B4-BE49-F238E27FC236}">
                <a16:creationId xmlns:a16="http://schemas.microsoft.com/office/drawing/2014/main" id="{7331AFA5-0CB3-2A72-46D2-604B0222D4FE}"/>
              </a:ext>
            </a:extLst>
          </p:cNvPr>
          <p:cNvSpPr>
            <a:spLocks noGrp="1"/>
          </p:cNvSpPr>
          <p:nvPr>
            <p:ph sz="half" idx="1"/>
          </p:nvPr>
        </p:nvSpPr>
        <p:spPr>
          <a:xfrm>
            <a:off x="838199" y="1825625"/>
            <a:ext cx="5535223" cy="4351338"/>
          </a:xfrm>
        </p:spPr>
        <p:txBody>
          <a:bodyPr/>
          <a:lstStyle/>
          <a:p>
            <a:pPr marL="0" indent="0">
              <a:buNone/>
            </a:pPr>
            <a:r>
              <a:rPr lang="en-US" sz="3200" b="1" dirty="0"/>
              <a:t>Tell us how we did!</a:t>
            </a:r>
          </a:p>
          <a:p>
            <a:pPr marL="0" indent="0">
              <a:buNone/>
            </a:pPr>
            <a:endParaRPr lang="en-US" dirty="0"/>
          </a:p>
          <a:p>
            <a:pPr marL="0" indent="0">
              <a:buNone/>
            </a:pPr>
            <a:r>
              <a:rPr lang="en-US" dirty="0"/>
              <a:t>Scan the QR code or visit</a:t>
            </a:r>
          </a:p>
          <a:p>
            <a:pPr marL="0" indent="0">
              <a:buNone/>
            </a:pPr>
            <a:r>
              <a:rPr lang="en-US" b="1" dirty="0"/>
              <a:t>http://bit.ly/drf_training</a:t>
            </a:r>
          </a:p>
          <a:p>
            <a:pPr marL="0" indent="0">
              <a:buNone/>
            </a:pPr>
            <a:r>
              <a:rPr lang="en-US" dirty="0"/>
              <a:t>to take our Presentation Feedback Survey</a:t>
            </a:r>
          </a:p>
          <a:p>
            <a:pPr marL="0" indent="0">
              <a:buNone/>
            </a:pPr>
            <a:endParaRPr lang="en-US" dirty="0"/>
          </a:p>
          <a:p>
            <a:pPr marL="0" indent="0">
              <a:buNone/>
            </a:pPr>
            <a:r>
              <a:rPr lang="en-US" dirty="0"/>
              <a:t>Use presentation code: </a:t>
            </a:r>
            <a:r>
              <a:rPr lang="en-US" b="1" dirty="0"/>
              <a:t>ZW3</a:t>
            </a:r>
          </a:p>
        </p:txBody>
      </p:sp>
      <p:pic>
        <p:nvPicPr>
          <p:cNvPr id="7" name="Content Placeholder 6" descr="QR code that takes the user to our Presentation Feedback Survey at http://bit.ly/drf_training">
            <a:extLst>
              <a:ext uri="{FF2B5EF4-FFF2-40B4-BE49-F238E27FC236}">
                <a16:creationId xmlns:a16="http://schemas.microsoft.com/office/drawing/2014/main" id="{0C3A192A-3355-A94D-F36A-D2D67730CDFE}"/>
              </a:ext>
            </a:extLst>
          </p:cNvPr>
          <p:cNvPicPr>
            <a:picLocks noGrp="1" noChangeAspect="1"/>
          </p:cNvPicPr>
          <p:nvPr>
            <p:ph sz="half" idx="13"/>
          </p:nvPr>
        </p:nvPicPr>
        <p:blipFill>
          <a:blip r:embed="rId2"/>
          <a:stretch>
            <a:fillRect/>
          </a:stretch>
        </p:blipFill>
        <p:spPr>
          <a:xfrm>
            <a:off x="6587331" y="1825625"/>
            <a:ext cx="4351338" cy="4351338"/>
          </a:xfrm>
        </p:spPr>
      </p:pic>
      <p:sp>
        <p:nvSpPr>
          <p:cNvPr id="4" name="Slide Number Placeholder 3">
            <a:extLst>
              <a:ext uri="{FF2B5EF4-FFF2-40B4-BE49-F238E27FC236}">
                <a16:creationId xmlns:a16="http://schemas.microsoft.com/office/drawing/2014/main" id="{F7F66BA4-1EC2-4983-1081-0865304DC3AE}"/>
              </a:ext>
            </a:extLst>
          </p:cNvPr>
          <p:cNvSpPr>
            <a:spLocks noGrp="1"/>
          </p:cNvSpPr>
          <p:nvPr>
            <p:ph type="sldNum" sz="quarter" idx="12"/>
          </p:nvPr>
        </p:nvSpPr>
        <p:spPr/>
        <p:txBody>
          <a:bodyPr/>
          <a:lstStyle/>
          <a:p>
            <a:fld id="{69EBCB19-AEAE-0745-86F8-183BCF9A79B0}" type="slidenum">
              <a:rPr lang="en-US" smtClean="0"/>
              <a:pPr/>
              <a:t>23</a:t>
            </a:fld>
            <a:endParaRPr lang="en-US" dirty="0"/>
          </a:p>
        </p:txBody>
      </p:sp>
    </p:spTree>
    <p:extLst>
      <p:ext uri="{BB962C8B-B14F-4D97-AF65-F5344CB8AC3E}">
        <p14:creationId xmlns:p14="http://schemas.microsoft.com/office/powerpoint/2010/main" val="506764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EDDA6-B335-6D84-DCBB-002605A04AC8}"/>
              </a:ext>
            </a:extLst>
          </p:cNvPr>
          <p:cNvSpPr>
            <a:spLocks noGrp="1"/>
          </p:cNvSpPr>
          <p:nvPr>
            <p:ph type="title"/>
          </p:nvPr>
        </p:nvSpPr>
        <p:spPr/>
        <p:txBody>
          <a:bodyPr/>
          <a:lstStyle/>
          <a:p>
            <a:r>
              <a:rPr lang="en-US" dirty="0"/>
              <a:t>Caption Options &amp; ASL</a:t>
            </a:r>
          </a:p>
        </p:txBody>
      </p:sp>
      <p:sp>
        <p:nvSpPr>
          <p:cNvPr id="3" name="Content Placeholder 2">
            <a:extLst>
              <a:ext uri="{FF2B5EF4-FFF2-40B4-BE49-F238E27FC236}">
                <a16:creationId xmlns:a16="http://schemas.microsoft.com/office/drawing/2014/main" id="{273603D1-0CF2-59DE-F503-4E7693390CE9}"/>
              </a:ext>
            </a:extLst>
          </p:cNvPr>
          <p:cNvSpPr>
            <a:spLocks noGrp="1"/>
          </p:cNvSpPr>
          <p:nvPr>
            <p:ph idx="1"/>
          </p:nvPr>
        </p:nvSpPr>
        <p:spPr/>
        <p:txBody>
          <a:bodyPr/>
          <a:lstStyle/>
          <a:p>
            <a:r>
              <a:rPr lang="en-US" sz="2800" dirty="0"/>
              <a:t>Closed Captions: CC button at the bottom of the screen</a:t>
            </a:r>
          </a:p>
          <a:p>
            <a:endParaRPr lang="en-US" sz="2800" dirty="0"/>
          </a:p>
          <a:p>
            <a:r>
              <a:rPr lang="en-US" sz="2800" dirty="0"/>
              <a:t>External Caption Viewer: Link provided in the chat</a:t>
            </a:r>
          </a:p>
          <a:p>
            <a:endParaRPr lang="en-US" sz="2800" dirty="0"/>
          </a:p>
          <a:p>
            <a:r>
              <a:rPr lang="en-US" sz="2800" dirty="0"/>
              <a:t>ASL Interpreters: Spotlighted on your screen</a:t>
            </a:r>
          </a:p>
        </p:txBody>
      </p:sp>
      <p:sp>
        <p:nvSpPr>
          <p:cNvPr id="4" name="Slide Number Placeholder 3">
            <a:extLst>
              <a:ext uri="{FF2B5EF4-FFF2-40B4-BE49-F238E27FC236}">
                <a16:creationId xmlns:a16="http://schemas.microsoft.com/office/drawing/2014/main" id="{B592DB21-C728-DC56-E6D0-CA4D477B6382}"/>
              </a:ext>
            </a:extLst>
          </p:cNvPr>
          <p:cNvSpPr>
            <a:spLocks noGrp="1"/>
          </p:cNvSpPr>
          <p:nvPr>
            <p:ph type="sldNum" sz="quarter" idx="12"/>
          </p:nvPr>
        </p:nvSpPr>
        <p:spPr/>
        <p:txBody>
          <a:bodyPr/>
          <a:lstStyle/>
          <a:p>
            <a:fld id="{69EBCB19-AEAE-0745-86F8-183BCF9A79B0}" type="slidenum">
              <a:rPr lang="en-US" smtClean="0"/>
              <a:pPr/>
              <a:t>3</a:t>
            </a:fld>
            <a:endParaRPr lang="en-US" dirty="0"/>
          </a:p>
        </p:txBody>
      </p:sp>
    </p:spTree>
    <p:extLst>
      <p:ext uri="{BB962C8B-B14F-4D97-AF65-F5344CB8AC3E}">
        <p14:creationId xmlns:p14="http://schemas.microsoft.com/office/powerpoint/2010/main" val="817432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DA3F9-FA7E-615E-A869-D50183AF7B8C}"/>
              </a:ext>
            </a:extLst>
          </p:cNvPr>
          <p:cNvSpPr>
            <a:spLocks noGrp="1"/>
          </p:cNvSpPr>
          <p:nvPr>
            <p:ph type="title"/>
          </p:nvPr>
        </p:nvSpPr>
        <p:spPr/>
        <p:txBody>
          <a:bodyPr/>
          <a:lstStyle/>
          <a:p>
            <a:r>
              <a:rPr lang="en-US" dirty="0"/>
              <a:t>Submitting Questions &amp; Recording</a:t>
            </a:r>
          </a:p>
        </p:txBody>
      </p:sp>
      <p:sp>
        <p:nvSpPr>
          <p:cNvPr id="3" name="Content Placeholder 2">
            <a:extLst>
              <a:ext uri="{FF2B5EF4-FFF2-40B4-BE49-F238E27FC236}">
                <a16:creationId xmlns:a16="http://schemas.microsoft.com/office/drawing/2014/main" id="{3FCC0EEC-CDC7-03C1-3D31-454E3295CF57}"/>
              </a:ext>
            </a:extLst>
          </p:cNvPr>
          <p:cNvSpPr>
            <a:spLocks noGrp="1"/>
          </p:cNvSpPr>
          <p:nvPr>
            <p:ph idx="1"/>
          </p:nvPr>
        </p:nvSpPr>
        <p:spPr/>
        <p:txBody>
          <a:bodyPr/>
          <a:lstStyle/>
          <a:p>
            <a:r>
              <a:rPr lang="en-US" sz="2800" dirty="0">
                <a:latin typeface="Aptos Display"/>
                <a:ea typeface="Tahoma"/>
                <a:cs typeface="Tahoma"/>
              </a:rPr>
              <a:t>Q and A button: Located at the bottom of the screen </a:t>
            </a:r>
          </a:p>
          <a:p>
            <a:pPr lvl="1">
              <a:buFont typeface="Courier New" panose="020B0604020202020204" pitchFamily="34" charset="0"/>
              <a:buChar char="o"/>
            </a:pPr>
            <a:r>
              <a:rPr lang="en-US" sz="2800" dirty="0">
                <a:latin typeface="Aptos Display"/>
                <a:ea typeface="Tahoma"/>
                <a:cs typeface="Tahoma"/>
              </a:rPr>
              <a:t>Email: </a:t>
            </a:r>
            <a:r>
              <a:rPr lang="en-US" sz="2800" dirty="0">
                <a:latin typeface="Aptos Display"/>
                <a:ea typeface="Tahoma"/>
                <a:cs typeface="Tahoma"/>
                <a:hlinkClick r:id="rId2">
                  <a:extLst>
                    <a:ext uri="{A12FA001-AC4F-418D-AE19-62706E023703}">
                      <ahyp:hlinkClr xmlns:ahyp="http://schemas.microsoft.com/office/drawing/2018/hyperlinkcolor" val="tx"/>
                    </a:ext>
                  </a:extLst>
                </a:hlinkClick>
              </a:rPr>
              <a:t>Webinar@DisabilityRightsFlorida.org</a:t>
            </a:r>
            <a:r>
              <a:rPr lang="en-US" sz="2800" dirty="0">
                <a:latin typeface="Aptos Display"/>
                <a:ea typeface="Tahoma"/>
                <a:cs typeface="Tahoma"/>
              </a:rPr>
              <a:t> </a:t>
            </a:r>
          </a:p>
          <a:p>
            <a:pPr lvl="1">
              <a:buFont typeface="Courier New" panose="020B0604020202020204" pitchFamily="34" charset="0"/>
              <a:buChar char="o"/>
            </a:pPr>
            <a:endParaRPr lang="en-US" sz="2800" dirty="0"/>
          </a:p>
          <a:p>
            <a:r>
              <a:rPr lang="en-US" sz="2800" dirty="0">
                <a:latin typeface="Aptos Display"/>
                <a:ea typeface="Tahoma"/>
                <a:cs typeface="Tahoma"/>
              </a:rPr>
              <a:t>You can submit questions at any time. We will answer them throughout the webinar. </a:t>
            </a:r>
          </a:p>
          <a:p>
            <a:r>
              <a:rPr lang="en-US" sz="2800" dirty="0">
                <a:latin typeface="Aptos Display"/>
                <a:ea typeface="Tahoma"/>
                <a:cs typeface="Tahoma"/>
              </a:rPr>
              <a:t>Please try to limit sharing your personal information in the chat or questions. You can reach out to our Agency if you have more specific questions related to your Fair Hearing. </a:t>
            </a:r>
          </a:p>
          <a:p>
            <a:r>
              <a:rPr lang="en-US" sz="2800" dirty="0">
                <a:latin typeface="Aptos Display"/>
                <a:ea typeface="Tahoma"/>
                <a:cs typeface="Tahoma"/>
              </a:rPr>
              <a:t>This webinar will be recorded and posted on our website and YouTube channel. </a:t>
            </a:r>
            <a:endParaRPr lang="en-US" sz="2800" dirty="0"/>
          </a:p>
          <a:p>
            <a:endParaRPr lang="en-US" dirty="0"/>
          </a:p>
        </p:txBody>
      </p:sp>
      <p:sp>
        <p:nvSpPr>
          <p:cNvPr id="4" name="Slide Number Placeholder 3">
            <a:extLst>
              <a:ext uri="{FF2B5EF4-FFF2-40B4-BE49-F238E27FC236}">
                <a16:creationId xmlns:a16="http://schemas.microsoft.com/office/drawing/2014/main" id="{959398C6-B034-991F-538B-7DE1EE5F3A1F}"/>
              </a:ext>
            </a:extLst>
          </p:cNvPr>
          <p:cNvSpPr>
            <a:spLocks noGrp="1"/>
          </p:cNvSpPr>
          <p:nvPr>
            <p:ph type="sldNum" sz="quarter" idx="12"/>
          </p:nvPr>
        </p:nvSpPr>
        <p:spPr/>
        <p:txBody>
          <a:bodyPr/>
          <a:lstStyle/>
          <a:p>
            <a:fld id="{69EBCB19-AEAE-0745-86F8-183BCF9A79B0}" type="slidenum">
              <a:rPr lang="en-US" smtClean="0"/>
              <a:pPr/>
              <a:t>4</a:t>
            </a:fld>
            <a:endParaRPr lang="en-US" dirty="0"/>
          </a:p>
        </p:txBody>
      </p:sp>
    </p:spTree>
    <p:extLst>
      <p:ext uri="{BB962C8B-B14F-4D97-AF65-F5344CB8AC3E}">
        <p14:creationId xmlns:p14="http://schemas.microsoft.com/office/powerpoint/2010/main" val="4130664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7970-F325-05F3-1949-2BD7D9500D46}"/>
              </a:ext>
            </a:extLst>
          </p:cNvPr>
          <p:cNvSpPr>
            <a:spLocks noGrp="1"/>
          </p:cNvSpPr>
          <p:nvPr>
            <p:ph type="ctrTitle"/>
          </p:nvPr>
        </p:nvSpPr>
        <p:spPr/>
        <p:txBody>
          <a:bodyPr/>
          <a:lstStyle/>
          <a:p>
            <a:r>
              <a:rPr lang="en-US" dirty="0"/>
              <a:t>About DRF &amp; Learning Objectives</a:t>
            </a:r>
          </a:p>
        </p:txBody>
      </p:sp>
      <p:sp>
        <p:nvSpPr>
          <p:cNvPr id="3" name="Subtitle 2">
            <a:extLst>
              <a:ext uri="{FF2B5EF4-FFF2-40B4-BE49-F238E27FC236}">
                <a16:creationId xmlns:a16="http://schemas.microsoft.com/office/drawing/2014/main" id="{5984DB1A-C784-BB31-B1A2-A12828AD477B}"/>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4739CFB2-7B8E-8D09-1D9B-79C435047C34}"/>
              </a:ext>
            </a:extLst>
          </p:cNvPr>
          <p:cNvSpPr>
            <a:spLocks noGrp="1"/>
          </p:cNvSpPr>
          <p:nvPr>
            <p:ph type="sldNum" sz="quarter" idx="12"/>
          </p:nvPr>
        </p:nvSpPr>
        <p:spPr/>
        <p:txBody>
          <a:bodyPr/>
          <a:lstStyle/>
          <a:p>
            <a:fld id="{69EBCB19-AEAE-0745-86F8-183BCF9A79B0}" type="slidenum">
              <a:rPr lang="en-US" smtClean="0"/>
              <a:pPr/>
              <a:t>5</a:t>
            </a:fld>
            <a:endParaRPr lang="en-US"/>
          </a:p>
        </p:txBody>
      </p:sp>
    </p:spTree>
    <p:extLst>
      <p:ext uri="{BB962C8B-B14F-4D97-AF65-F5344CB8AC3E}">
        <p14:creationId xmlns:p14="http://schemas.microsoft.com/office/powerpoint/2010/main" val="3369996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C418E6-C10E-9F51-680E-28A3F2C646F7}"/>
              </a:ext>
            </a:extLst>
          </p:cNvPr>
          <p:cNvSpPr>
            <a:spLocks noGrp="1"/>
          </p:cNvSpPr>
          <p:nvPr>
            <p:ph type="title"/>
          </p:nvPr>
        </p:nvSpPr>
        <p:spPr/>
        <p:txBody>
          <a:bodyPr/>
          <a:lstStyle/>
          <a:p>
            <a:r>
              <a:rPr lang="en-US" dirty="0"/>
              <a:t>Disability Rights Florida</a:t>
            </a:r>
          </a:p>
        </p:txBody>
      </p:sp>
      <p:sp>
        <p:nvSpPr>
          <p:cNvPr id="6" name="Content Placeholder 5">
            <a:extLst>
              <a:ext uri="{FF2B5EF4-FFF2-40B4-BE49-F238E27FC236}">
                <a16:creationId xmlns:a16="http://schemas.microsoft.com/office/drawing/2014/main" id="{268087C9-45CC-82DF-C5F0-701989ADF2C3}"/>
              </a:ext>
            </a:extLst>
          </p:cNvPr>
          <p:cNvSpPr>
            <a:spLocks noGrp="1"/>
          </p:cNvSpPr>
          <p:nvPr>
            <p:ph idx="1"/>
          </p:nvPr>
        </p:nvSpPr>
        <p:spPr/>
        <p:txBody>
          <a:bodyPr/>
          <a:lstStyle/>
          <a:p>
            <a:r>
              <a:rPr lang="en-US" sz="2800" dirty="0"/>
              <a:t>Funding, responsibility, and authority under nine  federal programs to protect the rights of Floridians with disabilities.</a:t>
            </a:r>
          </a:p>
          <a:p>
            <a:endParaRPr lang="en-US" sz="2800" dirty="0"/>
          </a:p>
          <a:p>
            <a:r>
              <a:rPr lang="en-US" sz="2800" dirty="0"/>
              <a:t>A not-for-profit corporation since 1987. </a:t>
            </a:r>
          </a:p>
          <a:p>
            <a:endParaRPr lang="en-US" sz="2800" dirty="0"/>
          </a:p>
          <a:p>
            <a:r>
              <a:rPr lang="en-US" sz="2800" dirty="0"/>
              <a:t>Offices in Tallahassee, Tampa, Gainesville and Fort Lauderdale.</a:t>
            </a:r>
          </a:p>
          <a:p>
            <a:endParaRPr lang="en-US" dirty="0"/>
          </a:p>
        </p:txBody>
      </p:sp>
      <p:sp>
        <p:nvSpPr>
          <p:cNvPr id="4" name="Slide Number Placeholder 3">
            <a:extLst>
              <a:ext uri="{FF2B5EF4-FFF2-40B4-BE49-F238E27FC236}">
                <a16:creationId xmlns:a16="http://schemas.microsoft.com/office/drawing/2014/main" id="{8733F1D9-CE37-32C4-A4C1-2A8587DBCDD5}"/>
              </a:ext>
            </a:extLst>
          </p:cNvPr>
          <p:cNvSpPr>
            <a:spLocks noGrp="1"/>
          </p:cNvSpPr>
          <p:nvPr>
            <p:ph type="sldNum" sz="quarter" idx="12"/>
          </p:nvPr>
        </p:nvSpPr>
        <p:spPr/>
        <p:txBody>
          <a:bodyPr/>
          <a:lstStyle/>
          <a:p>
            <a:fld id="{69EBCB19-AEAE-0745-86F8-183BCF9A79B0}" type="slidenum">
              <a:rPr lang="en-US" smtClean="0"/>
              <a:pPr/>
              <a:t>6</a:t>
            </a:fld>
            <a:endParaRPr lang="en-US"/>
          </a:p>
        </p:txBody>
      </p:sp>
    </p:spTree>
    <p:extLst>
      <p:ext uri="{BB962C8B-B14F-4D97-AF65-F5344CB8AC3E}">
        <p14:creationId xmlns:p14="http://schemas.microsoft.com/office/powerpoint/2010/main" val="41215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6DA8-6DEB-F5C9-D750-74734CC267DB}"/>
              </a:ext>
            </a:extLst>
          </p:cNvPr>
          <p:cNvSpPr>
            <a:spLocks noGrp="1"/>
          </p:cNvSpPr>
          <p:nvPr>
            <p:ph type="title"/>
          </p:nvPr>
        </p:nvSpPr>
        <p:spPr/>
        <p:txBody>
          <a:bodyPr/>
          <a:lstStyle/>
          <a:p>
            <a:r>
              <a:rPr lang="en-US" dirty="0"/>
              <a:t>Our Mission</a:t>
            </a:r>
          </a:p>
        </p:txBody>
      </p:sp>
      <p:sp>
        <p:nvSpPr>
          <p:cNvPr id="3" name="Content Placeholder 2">
            <a:extLst>
              <a:ext uri="{FF2B5EF4-FFF2-40B4-BE49-F238E27FC236}">
                <a16:creationId xmlns:a16="http://schemas.microsoft.com/office/drawing/2014/main" id="{630DD870-7375-9DB2-56C8-A2AD8A5C8E3C}"/>
              </a:ext>
            </a:extLst>
          </p:cNvPr>
          <p:cNvSpPr>
            <a:spLocks noGrp="1"/>
          </p:cNvSpPr>
          <p:nvPr>
            <p:ph idx="1"/>
          </p:nvPr>
        </p:nvSpPr>
        <p:spPr/>
        <p:txBody>
          <a:bodyPr/>
          <a:lstStyle/>
          <a:p>
            <a:r>
              <a:rPr lang="en-US" sz="2800" dirty="0"/>
              <a:t>Disability Rights Florida advocates, educates, investigates, and litigates to protect and advance the rights, dignity, equal opportunities, self-determination, and choices for all people with disabilities.</a:t>
            </a:r>
          </a:p>
          <a:p>
            <a:endParaRPr lang="en-US" dirty="0"/>
          </a:p>
        </p:txBody>
      </p:sp>
      <p:sp>
        <p:nvSpPr>
          <p:cNvPr id="4" name="Slide Number Placeholder 3">
            <a:extLst>
              <a:ext uri="{FF2B5EF4-FFF2-40B4-BE49-F238E27FC236}">
                <a16:creationId xmlns:a16="http://schemas.microsoft.com/office/drawing/2014/main" id="{0D02E791-0109-AFB6-19E6-51E55A422298}"/>
              </a:ext>
            </a:extLst>
          </p:cNvPr>
          <p:cNvSpPr>
            <a:spLocks noGrp="1"/>
          </p:cNvSpPr>
          <p:nvPr>
            <p:ph type="sldNum" sz="quarter" idx="12"/>
          </p:nvPr>
        </p:nvSpPr>
        <p:spPr/>
        <p:txBody>
          <a:bodyPr/>
          <a:lstStyle/>
          <a:p>
            <a:fld id="{69EBCB19-AEAE-0745-86F8-183BCF9A79B0}" type="slidenum">
              <a:rPr lang="en-US" smtClean="0"/>
              <a:pPr/>
              <a:t>7</a:t>
            </a:fld>
            <a:endParaRPr lang="en-US" dirty="0"/>
          </a:p>
        </p:txBody>
      </p:sp>
    </p:spTree>
    <p:extLst>
      <p:ext uri="{BB962C8B-B14F-4D97-AF65-F5344CB8AC3E}">
        <p14:creationId xmlns:p14="http://schemas.microsoft.com/office/powerpoint/2010/main" val="504580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D2494-886C-283B-9CCD-41081056F78A}"/>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EE93ABA5-0BE3-3916-F308-9A781D18AB2B}"/>
              </a:ext>
            </a:extLst>
          </p:cNvPr>
          <p:cNvSpPr>
            <a:spLocks noGrp="1"/>
          </p:cNvSpPr>
          <p:nvPr>
            <p:ph idx="1"/>
          </p:nvPr>
        </p:nvSpPr>
        <p:spPr/>
        <p:txBody>
          <a:bodyPr/>
          <a:lstStyle/>
          <a:p>
            <a:pPr marL="342900" marR="0" lvl="0" indent="-342900">
              <a:buFont typeface="Symbol" panose="05050102010706020507" pitchFamily="18" charset="2"/>
              <a:buChar char=""/>
            </a:pPr>
            <a:r>
              <a:rPr lang="en-US" sz="2800" dirty="0">
                <a:effectLst/>
                <a:ea typeface="Times New Roman" panose="02020603050405020304" pitchFamily="18" charset="0"/>
                <a:cs typeface="Aptos" panose="020B0004020202020204" pitchFamily="34" charset="0"/>
              </a:rPr>
              <a:t>How to identify which witnesses to call to testify at your hearing.</a:t>
            </a:r>
          </a:p>
          <a:p>
            <a:pPr marL="342900" marR="0" lvl="0" indent="-342900">
              <a:buFont typeface="Symbol" panose="05050102010706020507" pitchFamily="18" charset="2"/>
              <a:buChar char=""/>
            </a:pPr>
            <a:endParaRPr lang="en-US" sz="2800" dirty="0">
              <a:effectLst/>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2800" dirty="0">
                <a:effectLst/>
                <a:ea typeface="Times New Roman" panose="02020603050405020304" pitchFamily="18" charset="0"/>
                <a:cs typeface="Aptos" panose="020B0004020202020204" pitchFamily="34" charset="0"/>
              </a:rPr>
              <a:t>How to craft questions for your witnesses.</a:t>
            </a:r>
          </a:p>
          <a:p>
            <a:pPr marL="342900" marR="0" lvl="0" indent="-342900">
              <a:buFont typeface="Symbol" panose="05050102010706020507" pitchFamily="18" charset="2"/>
              <a:buChar char=""/>
            </a:pPr>
            <a:endParaRPr lang="en-US" sz="2800" dirty="0">
              <a:ea typeface="Times New Roman" panose="02020603050405020304" pitchFamily="18" charset="0"/>
              <a:cs typeface="Aptos" panose="020B0004020202020204" pitchFamily="34" charset="0"/>
            </a:endParaRPr>
          </a:p>
          <a:p>
            <a:pPr marL="342900" indent="-342900">
              <a:buFont typeface="Symbol" panose="05050102010706020507" pitchFamily="18" charset="2"/>
              <a:buChar char=""/>
            </a:pPr>
            <a:r>
              <a:rPr lang="en-US" sz="2800" dirty="0">
                <a:effectLst/>
                <a:ea typeface="Times New Roman" panose="02020603050405020304" pitchFamily="18" charset="0"/>
                <a:cs typeface="Aptos" panose="020B0004020202020204" pitchFamily="34" charset="0"/>
              </a:rPr>
              <a:t>How to cross examine witnesses from the other side.</a:t>
            </a:r>
            <a:endParaRPr lang="en-US" sz="2800" dirty="0">
              <a:effectLst/>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endParaRPr lang="en-US" sz="2800" dirty="0">
              <a:effectLst/>
              <a:ea typeface="Aptos" panose="020B0004020202020204" pitchFamily="34" charset="0"/>
              <a:cs typeface="Aptos" panose="020B0004020202020204" pitchFamily="34" charset="0"/>
            </a:endParaRPr>
          </a:p>
          <a:p>
            <a:pPr marL="342900" marR="0" lvl="0" indent="-342900">
              <a:buFont typeface="Symbol" panose="05050102010706020507" pitchFamily="18" charset="2"/>
              <a:buChar char=""/>
            </a:pPr>
            <a:r>
              <a:rPr lang="en-US" sz="2800" dirty="0">
                <a:effectLst/>
                <a:ea typeface="Times New Roman" panose="02020603050405020304" pitchFamily="18" charset="0"/>
                <a:cs typeface="Aptos" panose="020B0004020202020204" pitchFamily="34" charset="0"/>
              </a:rPr>
              <a:t>How to identify which documents to use in your fair hearing.</a:t>
            </a:r>
          </a:p>
          <a:p>
            <a:pPr marL="342900" marR="0" lvl="0" indent="-342900">
              <a:buFont typeface="Symbol" panose="05050102010706020507" pitchFamily="18" charset="2"/>
              <a:buChar char=""/>
            </a:pPr>
            <a:endParaRPr lang="en-US" sz="2800" dirty="0">
              <a:effectLst/>
              <a:ea typeface="Aptos" panose="020B0004020202020204" pitchFamily="34" charset="0"/>
              <a:cs typeface="Aptos" panose="020B0004020202020204" pitchFamily="34" charset="0"/>
            </a:endParaRPr>
          </a:p>
          <a:p>
            <a:endParaRPr lang="en-US" dirty="0"/>
          </a:p>
        </p:txBody>
      </p:sp>
      <p:sp>
        <p:nvSpPr>
          <p:cNvPr id="4" name="Slide Number Placeholder 3">
            <a:extLst>
              <a:ext uri="{FF2B5EF4-FFF2-40B4-BE49-F238E27FC236}">
                <a16:creationId xmlns:a16="http://schemas.microsoft.com/office/drawing/2014/main" id="{B230D434-35D8-BCF8-3CED-E1630F1F4C9F}"/>
              </a:ext>
            </a:extLst>
          </p:cNvPr>
          <p:cNvSpPr>
            <a:spLocks noGrp="1"/>
          </p:cNvSpPr>
          <p:nvPr>
            <p:ph type="sldNum" sz="quarter" idx="12"/>
          </p:nvPr>
        </p:nvSpPr>
        <p:spPr/>
        <p:txBody>
          <a:bodyPr/>
          <a:lstStyle/>
          <a:p>
            <a:fld id="{69EBCB19-AEAE-0745-86F8-183BCF9A79B0}" type="slidenum">
              <a:rPr lang="en-US" smtClean="0"/>
              <a:pPr/>
              <a:t>8</a:t>
            </a:fld>
            <a:endParaRPr lang="en-US" dirty="0"/>
          </a:p>
        </p:txBody>
      </p:sp>
    </p:spTree>
    <p:extLst>
      <p:ext uri="{BB962C8B-B14F-4D97-AF65-F5344CB8AC3E}">
        <p14:creationId xmlns:p14="http://schemas.microsoft.com/office/powerpoint/2010/main" val="3266041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7A221-1F75-DB1C-3D25-9576EFC8BEA8}"/>
              </a:ext>
            </a:extLst>
          </p:cNvPr>
          <p:cNvSpPr>
            <a:spLocks noGrp="1"/>
          </p:cNvSpPr>
          <p:nvPr>
            <p:ph type="title"/>
          </p:nvPr>
        </p:nvSpPr>
        <p:spPr/>
        <p:txBody>
          <a:bodyPr/>
          <a:lstStyle/>
          <a:p>
            <a:r>
              <a:rPr lang="en-US" dirty="0"/>
              <a:t>Which Witnesses Should You Call?</a:t>
            </a:r>
          </a:p>
        </p:txBody>
      </p:sp>
      <p:sp>
        <p:nvSpPr>
          <p:cNvPr id="3" name="Content Placeholder 2">
            <a:extLst>
              <a:ext uri="{FF2B5EF4-FFF2-40B4-BE49-F238E27FC236}">
                <a16:creationId xmlns:a16="http://schemas.microsoft.com/office/drawing/2014/main" id="{37C2878B-BD03-0A66-CA9B-A10A002B963B}"/>
              </a:ext>
            </a:extLst>
          </p:cNvPr>
          <p:cNvSpPr>
            <a:spLocks noGrp="1"/>
          </p:cNvSpPr>
          <p:nvPr>
            <p:ph idx="1"/>
          </p:nvPr>
        </p:nvSpPr>
        <p:spPr/>
        <p:txBody>
          <a:bodyPr/>
          <a:lstStyle/>
          <a:p>
            <a:r>
              <a:rPr lang="en-US" sz="2800" dirty="0"/>
              <a:t>Depends on what you are trying to prove.</a:t>
            </a:r>
          </a:p>
          <a:p>
            <a:pPr lvl="1"/>
            <a:r>
              <a:rPr lang="en-US" sz="2800" dirty="0"/>
              <a:t>Your denial letter should give some basis for the denial. This is what you need to disprove. </a:t>
            </a:r>
          </a:p>
          <a:p>
            <a:pPr lvl="1"/>
            <a:r>
              <a:rPr lang="en-US" sz="2800" dirty="0"/>
              <a:t>Should also look to the requirements for approval for the service you seek.</a:t>
            </a:r>
          </a:p>
          <a:p>
            <a:r>
              <a:rPr lang="en-US" sz="2800" dirty="0"/>
              <a:t>Professionals are considered more “neutral” than family members or friends.</a:t>
            </a:r>
          </a:p>
          <a:p>
            <a:r>
              <a:rPr lang="en-US" sz="2800" dirty="0"/>
              <a:t>Longer history with the applicant is better.</a:t>
            </a:r>
          </a:p>
          <a:p>
            <a:pPr lvl="1"/>
            <a:endParaRPr lang="en-US" sz="2400" dirty="0"/>
          </a:p>
        </p:txBody>
      </p:sp>
      <p:sp>
        <p:nvSpPr>
          <p:cNvPr id="4" name="Slide Number Placeholder 3">
            <a:extLst>
              <a:ext uri="{FF2B5EF4-FFF2-40B4-BE49-F238E27FC236}">
                <a16:creationId xmlns:a16="http://schemas.microsoft.com/office/drawing/2014/main" id="{297F6FAF-5939-00F8-14B1-BDED3B391088}"/>
              </a:ext>
            </a:extLst>
          </p:cNvPr>
          <p:cNvSpPr>
            <a:spLocks noGrp="1"/>
          </p:cNvSpPr>
          <p:nvPr>
            <p:ph type="sldNum" sz="quarter" idx="12"/>
          </p:nvPr>
        </p:nvSpPr>
        <p:spPr/>
        <p:txBody>
          <a:bodyPr/>
          <a:lstStyle/>
          <a:p>
            <a:fld id="{69EBCB19-AEAE-0745-86F8-183BCF9A79B0}" type="slidenum">
              <a:rPr lang="en-US" smtClean="0"/>
              <a:pPr/>
              <a:t>9</a:t>
            </a:fld>
            <a:endParaRPr lang="en-US"/>
          </a:p>
        </p:txBody>
      </p:sp>
    </p:spTree>
    <p:extLst>
      <p:ext uri="{BB962C8B-B14F-4D97-AF65-F5344CB8AC3E}">
        <p14:creationId xmlns:p14="http://schemas.microsoft.com/office/powerpoint/2010/main" val="3840372096"/>
      </p:ext>
    </p:extLst>
  </p:cSld>
  <p:clrMapOvr>
    <a:masterClrMapping/>
  </p:clrMapOvr>
</p:sld>
</file>

<file path=ppt/theme/theme1.xml><?xml version="1.0" encoding="utf-8"?>
<a:theme xmlns:a="http://schemas.openxmlformats.org/drawingml/2006/main" name="2023 Dark Theme Test">
  <a:themeElements>
    <a:clrScheme name="DRF Colors">
      <a:dk1>
        <a:srgbClr val="000000"/>
      </a:dk1>
      <a:lt1>
        <a:srgbClr val="FFFFFF"/>
      </a:lt1>
      <a:dk2>
        <a:srgbClr val="272360"/>
      </a:dk2>
      <a:lt2>
        <a:srgbClr val="E7E6E6"/>
      </a:lt2>
      <a:accent1>
        <a:srgbClr val="272360"/>
      </a:accent1>
      <a:accent2>
        <a:srgbClr val="6F1B12"/>
      </a:accent2>
      <a:accent3>
        <a:srgbClr val="A33524"/>
      </a:accent3>
      <a:accent4>
        <a:srgbClr val="D2732C"/>
      </a:accent4>
      <a:accent5>
        <a:srgbClr val="EEA636"/>
      </a:accent5>
      <a:accent6>
        <a:srgbClr val="ECCA3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F5FC59C-75CC-4D58-9EB0-F396BD87A2FE}" vid="{87EC363F-141E-4864-9AFF-AC0C2CF9036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0d9ffda-975c-42ee-a862-455cc6236541" xsi:nil="true"/>
    <lcf76f155ced4ddcb4097134ff3c332f xmlns="837eb57d-61d6-42ab-96bb-35af98d3f070">
      <Terms xmlns="http://schemas.microsoft.com/office/infopath/2007/PartnerControls"/>
    </lcf76f155ced4ddcb4097134ff3c332f>
    <SharedWithUsers xmlns="e0d9ffda-975c-42ee-a862-455cc6236541">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D8DA1989574242A79E1BEDCC57FB85" ma:contentTypeVersion="18" ma:contentTypeDescription="Create a new document." ma:contentTypeScope="" ma:versionID="dcab1554e479a06a8ee7e0b2cfdd2aee">
  <xsd:schema xmlns:xsd="http://www.w3.org/2001/XMLSchema" xmlns:xs="http://www.w3.org/2001/XMLSchema" xmlns:p="http://schemas.microsoft.com/office/2006/metadata/properties" xmlns:ns2="837eb57d-61d6-42ab-96bb-35af98d3f070" xmlns:ns3="e0d9ffda-975c-42ee-a862-455cc6236541" targetNamespace="http://schemas.microsoft.com/office/2006/metadata/properties" ma:root="true" ma:fieldsID="6506a2e9bf9f27b1ce8caf91851acad6" ns2:_="" ns3:_="">
    <xsd:import namespace="837eb57d-61d6-42ab-96bb-35af98d3f070"/>
    <xsd:import namespace="e0d9ffda-975c-42ee-a862-455cc623654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DateTaken" minOccurs="0"/>
                <xsd:element ref="ns2:lcf76f155ced4ddcb4097134ff3c332f" minOccurs="0"/>
                <xsd:element ref="ns3:TaxCatchAll"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eb57d-61d6-42ab-96bb-35af98d3f0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e26e266-38c7-4f0c-8e9a-df479557fb66"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d9ffda-975c-42ee-a862-455cc623654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32d7dee8-bd64-4baa-8292-a65bff163f77}" ma:internalName="TaxCatchAll" ma:showField="CatchAllData" ma:web="e0d9ffda-975c-42ee-a862-455cc623654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057155-A9BF-4E6B-85DB-6865162053CB}">
  <ds:schemaRefs>
    <ds:schemaRef ds:uri="http://schemas.microsoft.com/sharepoint/v3/contenttype/forms"/>
  </ds:schemaRefs>
</ds:datastoreItem>
</file>

<file path=customXml/itemProps2.xml><?xml version="1.0" encoding="utf-8"?>
<ds:datastoreItem xmlns:ds="http://schemas.openxmlformats.org/officeDocument/2006/customXml" ds:itemID="{747B062C-9E18-4873-B3F0-C24AF1CDEF42}">
  <ds:schemaRefs>
    <ds:schemaRef ds:uri="http://purl.org/dc/terms/"/>
    <ds:schemaRef ds:uri="89b90368-3573-4568-9f30-3d897afe8880"/>
    <ds:schemaRef ds:uri="http://schemas.microsoft.com/office/2006/documentManagement/types"/>
    <ds:schemaRef ds:uri="http://purl.org/dc/dcmitype/"/>
    <ds:schemaRef ds:uri="http://schemas.openxmlformats.org/package/2006/metadata/core-properties"/>
    <ds:schemaRef ds:uri="http://schemas.microsoft.com/office/2006/metadata/properties"/>
    <ds:schemaRef ds:uri="0d79fbfe-9b4b-4505-a8c2-c2cb88c066da"/>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6E3AFD7-739B-4129-B0EA-94683B18D6C3}"/>
</file>

<file path=docProps/app.xml><?xml version="1.0" encoding="utf-8"?>
<Properties xmlns="http://schemas.openxmlformats.org/officeDocument/2006/extended-properties" xmlns:vt="http://schemas.openxmlformats.org/officeDocument/2006/docPropsVTypes">
  <Template>DRF 2024 Dark</Template>
  <TotalTime>4427</TotalTime>
  <Words>1787</Words>
  <Application>Microsoft Office PowerPoint</Application>
  <PresentationFormat>Widescreen</PresentationFormat>
  <Paragraphs>156</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vt:lpstr>
      <vt:lpstr>Aptos Display</vt:lpstr>
      <vt:lpstr>Arial</vt:lpstr>
      <vt:lpstr>Courier New</vt:lpstr>
      <vt:lpstr>Symbol</vt:lpstr>
      <vt:lpstr>Tahoma</vt:lpstr>
      <vt:lpstr>Times New Roman</vt:lpstr>
      <vt:lpstr>2023 Dark Theme Test</vt:lpstr>
      <vt:lpstr>Hearing Preparation: Witnesses &amp; Documents</vt:lpstr>
      <vt:lpstr>Accessibility</vt:lpstr>
      <vt:lpstr>Caption Options &amp; ASL</vt:lpstr>
      <vt:lpstr>Submitting Questions &amp; Recording</vt:lpstr>
      <vt:lpstr>About DRF &amp; Learning Objectives</vt:lpstr>
      <vt:lpstr>Disability Rights Florida</vt:lpstr>
      <vt:lpstr>Our Mission</vt:lpstr>
      <vt:lpstr>Learning Objectives</vt:lpstr>
      <vt:lpstr>Which Witnesses Should You Call?</vt:lpstr>
      <vt:lpstr>Case Example (1 of 4)</vt:lpstr>
      <vt:lpstr>Which witnesses should Alex’s parents call?</vt:lpstr>
      <vt:lpstr>Subpoenas for Witnesses </vt:lpstr>
      <vt:lpstr>What should you ask your witnesses?</vt:lpstr>
      <vt:lpstr>Case Example (2 of 4)</vt:lpstr>
      <vt:lpstr>Cross Examination: Basics</vt:lpstr>
      <vt:lpstr>Cross Examination: Strategy</vt:lpstr>
      <vt:lpstr>Case Example (3 of 4)</vt:lpstr>
      <vt:lpstr>Using Documents: Basics</vt:lpstr>
      <vt:lpstr>Which Documents Should You Use?</vt:lpstr>
      <vt:lpstr>Case Example (4 of 4)</vt:lpstr>
      <vt:lpstr>Requesting Documents </vt:lpstr>
      <vt:lpstr>Questions?  Please contact Disability Rights Florida at:</vt:lpstr>
      <vt:lpstr>Feedback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Caitlyn Clibbon</dc:creator>
  <cp:lastModifiedBy>Caitlyn Clibbon</cp:lastModifiedBy>
  <cp:revision>2</cp:revision>
  <dcterms:created xsi:type="dcterms:W3CDTF">2024-11-19T19:08:07Z</dcterms:created>
  <dcterms:modified xsi:type="dcterms:W3CDTF">2024-12-03T13:45:06Z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0x01010004D8DA1989574242A79E1BEDCC57FB85</vt:lpwstr>
  </property>
  <property fmtid="{D5CDD505-2E9C-101B-9397-08002B2CF9AE}" pid="3" name="Order">
    <vt:r8>5338800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