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sldIdLst>
    <p:sldId id="256" r:id="rId5"/>
    <p:sldId id="258" r:id="rId6"/>
    <p:sldId id="259" r:id="rId7"/>
    <p:sldId id="260" r:id="rId8"/>
    <p:sldId id="261" r:id="rId9"/>
    <p:sldId id="262" r:id="rId10"/>
    <p:sldId id="263" r:id="rId11"/>
    <p:sldId id="264" r:id="rId12"/>
    <p:sldId id="330" r:id="rId13"/>
    <p:sldId id="301" r:id="rId14"/>
    <p:sldId id="304" r:id="rId15"/>
    <p:sldId id="310" r:id="rId16"/>
    <p:sldId id="305" r:id="rId17"/>
    <p:sldId id="303" r:id="rId18"/>
    <p:sldId id="302" r:id="rId19"/>
    <p:sldId id="311" r:id="rId20"/>
    <p:sldId id="306" r:id="rId21"/>
    <p:sldId id="318" r:id="rId22"/>
    <p:sldId id="309" r:id="rId23"/>
    <p:sldId id="312" r:id="rId24"/>
    <p:sldId id="307" r:id="rId25"/>
    <p:sldId id="308" r:id="rId26"/>
    <p:sldId id="315" r:id="rId27"/>
    <p:sldId id="319" r:id="rId28"/>
    <p:sldId id="314" r:id="rId29"/>
    <p:sldId id="320" r:id="rId30"/>
    <p:sldId id="317" r:id="rId31"/>
    <p:sldId id="321" r:id="rId32"/>
    <p:sldId id="322" r:id="rId33"/>
    <p:sldId id="316" r:id="rId34"/>
    <p:sldId id="313" r:id="rId35"/>
    <p:sldId id="323" r:id="rId36"/>
    <p:sldId id="324" r:id="rId37"/>
    <p:sldId id="326" r:id="rId38"/>
    <p:sldId id="325" r:id="rId39"/>
    <p:sldId id="327" r:id="rId40"/>
    <p:sldId id="329" r:id="rId41"/>
    <p:sldId id="333" r:id="rId42"/>
    <p:sldId id="328" r:id="rId43"/>
    <p:sldId id="332" r:id="rId44"/>
    <p:sldId id="340" r:id="rId45"/>
    <p:sldId id="331" r:id="rId46"/>
    <p:sldId id="344" r:id="rId47"/>
    <p:sldId id="341" r:id="rId48"/>
    <p:sldId id="342" r:id="rId49"/>
    <p:sldId id="345" r:id="rId50"/>
    <p:sldId id="343" r:id="rId51"/>
    <p:sldId id="346" r:id="rId52"/>
    <p:sldId id="338" r:id="rId53"/>
    <p:sldId id="337" r:id="rId54"/>
    <p:sldId id="277" r:id="rId55"/>
    <p:sldId id="347" r:id="rId5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Casebonne" userId="fc17ed03-54f1-4f92-ae97-a54058eba7be" providerId="ADAL" clId="{CF3DA865-48AB-41F1-8BAC-3AD806B81E92}"/>
    <pc:docChg chg="undo custSel modSld">
      <pc:chgData name="Keith Casebonne" userId="fc17ed03-54f1-4f92-ae97-a54058eba7be" providerId="ADAL" clId="{CF3DA865-48AB-41F1-8BAC-3AD806B81E92}" dt="2025-01-14T14:34:29.107" v="9" actId="207"/>
      <pc:docMkLst>
        <pc:docMk/>
      </pc:docMkLst>
      <pc:sldChg chg="modSp mod">
        <pc:chgData name="Keith Casebonne" userId="fc17ed03-54f1-4f92-ae97-a54058eba7be" providerId="ADAL" clId="{CF3DA865-48AB-41F1-8BAC-3AD806B81E92}" dt="2025-01-14T14:34:29.107" v="9" actId="207"/>
        <pc:sldMkLst>
          <pc:docMk/>
          <pc:sldMk cId="1988740058" sldId="328"/>
        </pc:sldMkLst>
        <pc:spChg chg="mod">
          <ac:chgData name="Keith Casebonne" userId="fc17ed03-54f1-4f92-ae97-a54058eba7be" providerId="ADAL" clId="{CF3DA865-48AB-41F1-8BAC-3AD806B81E92}" dt="2025-01-14T14:34:29.107" v="9" actId="207"/>
          <ac:spMkLst>
            <pc:docMk/>
            <pc:sldMk cId="1988740058" sldId="328"/>
            <ac:spMk id="3" creationId="{73A46396-BB17-6CD8-8F1F-EFC2887ECEAA}"/>
          </ac:spMkLst>
        </pc:spChg>
      </pc:sldChg>
      <pc:sldChg chg="modSp mod">
        <pc:chgData name="Keith Casebonne" userId="fc17ed03-54f1-4f92-ae97-a54058eba7be" providerId="ADAL" clId="{CF3DA865-48AB-41F1-8BAC-3AD806B81E92}" dt="2025-01-14T14:34:06.414" v="7" actId="207"/>
        <pc:sldMkLst>
          <pc:docMk/>
          <pc:sldMk cId="3838659006" sldId="329"/>
        </pc:sldMkLst>
        <pc:spChg chg="mod">
          <ac:chgData name="Keith Casebonne" userId="fc17ed03-54f1-4f92-ae97-a54058eba7be" providerId="ADAL" clId="{CF3DA865-48AB-41F1-8BAC-3AD806B81E92}" dt="2025-01-14T14:34:06.414" v="7" actId="207"/>
          <ac:spMkLst>
            <pc:docMk/>
            <pc:sldMk cId="3838659006" sldId="329"/>
            <ac:spMk id="3" creationId="{4CB32A8F-7DE6-5D0C-6397-BDBC9A7CA1D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l">
              <a:defRPr sz="4000" b="1"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611815" y="3420330"/>
            <a:ext cx="4337540" cy="1655762"/>
          </a:xfrm>
          <a:prstGeom prst="rect">
            <a:avLst/>
          </a:prstGeom>
        </p:spPr>
        <p:txBody>
          <a:bodyPr>
            <a:normAutofit/>
          </a:bodyPr>
          <a:lstStyle>
            <a:lvl1pPr marL="0" indent="0" algn="l">
              <a:buNone/>
              <a:defRPr sz="2400" b="0"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a:xfrm>
            <a:off x="1066800" y="6356350"/>
            <a:ext cx="2743200" cy="365125"/>
          </a:xfrm>
        </p:spPr>
        <p:txBody>
          <a:bodyPr/>
          <a:lstStyle>
            <a:lvl1pPr>
              <a:defRPr>
                <a:solidFill>
                  <a:schemeClr val="bg1"/>
                </a:solidFill>
                <a:latin typeface="Aptos Display" panose="020B0004020202020204" pitchFamily="34" charset="0"/>
              </a:defRPr>
            </a:lvl1pPr>
          </a:lstStyle>
          <a:p>
            <a:fld id="{66CA6902-4017-4F1C-B09C-2D4EF8897F80}" type="datetime1">
              <a:rPr lang="en-US" smtClean="0"/>
              <a:t>1/15/2025</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chemeClr val="bg1"/>
                </a:solidFill>
                <a:latin typeface="Aptos Display" panose="020B0004020202020204" pitchFamily="34" charset="0"/>
              </a:defRPr>
            </a:lvl1pPr>
          </a:lstStyle>
          <a:p>
            <a:r>
              <a:rPr lang="en-US"/>
              <a:t>Test Footer Info</a:t>
            </a:r>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chemeClr val="bg1"/>
                </a:solidFill>
                <a:latin typeface="Aptos Display" panose="020B0004020202020204" pitchFamily="34" charset="0"/>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93430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defRPr sz="4000" b="1"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a:prstGeom prst="rect">
            <a:avLst/>
          </a:prstGeom>
        </p:spPr>
        <p:txBody>
          <a:bodyPr>
            <a:normAutofit/>
          </a:bodyPr>
          <a:lstStyle>
            <a:lvl1pPr marL="0" indent="0" algn="l">
              <a:buNone/>
              <a:defRPr sz="2400" b="0"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lvl1pPr>
              <a:defRPr>
                <a:solidFill>
                  <a:schemeClr val="bg1"/>
                </a:solidFill>
              </a:defRPr>
            </a:lvl1pPr>
          </a:lstStyle>
          <a:p>
            <a:fld id="{38B4B65B-A3DF-43D2-B67E-C272936EAAE4}" type="datetime1">
              <a:rPr lang="en-US" smtClean="0"/>
              <a:t>1/15/2025</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51195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chemeClr val="bg1"/>
                </a:solidFill>
              </a:defRPr>
            </a:lvl1pPr>
          </a:lstStyle>
          <a:p>
            <a:fld id="{863D8ECF-BA30-468D-A873-AF4FDD52988E}" type="datetime1">
              <a:rPr lang="en-US" smtClean="0"/>
              <a:t>1/15/2025</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90113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lvl1pPr>
              <a:defRPr>
                <a:solidFill>
                  <a:schemeClr val="bg1"/>
                </a:solidFill>
              </a:defRPr>
            </a:lvl1pPr>
          </a:lstStyle>
          <a:p>
            <a:fld id="{E2314007-652A-4F51-82A6-A88039AE10E9}" type="datetime1">
              <a:rPr lang="en-US" smtClean="0"/>
              <a:t>1/15/2025</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80182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20642C92-2431-3E4A-6113-2AB5FF465924}"/>
              </a:ext>
            </a:extLst>
          </p:cNvPr>
          <p:cNvSpPr>
            <a:spLocks noGrp="1"/>
          </p:cNvSpPr>
          <p:nvPr>
            <p:ph sz="half" idx="13"/>
          </p:nvPr>
        </p:nvSpPr>
        <p:spPr>
          <a:xfrm>
            <a:off x="6172202"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lvl1pPr>
              <a:defRPr>
                <a:solidFill>
                  <a:schemeClr val="bg1"/>
                </a:solidFill>
              </a:defRPr>
            </a:lvl1pPr>
          </a:lstStyle>
          <a:p>
            <a:fld id="{275561E5-8594-4E70-8DBD-DC11E0765D48}" type="datetime1">
              <a:rPr lang="en-US" smtClean="0"/>
              <a:t>1/15/2025</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26812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chemeClr val="bg1"/>
                </a:solidFill>
              </a:defRPr>
            </a:lvl1pPr>
          </a:lstStyle>
          <a:p>
            <a:fld id="{D9972454-8BB3-4322-8866-846A40E8721E}" type="datetime1">
              <a:rPr lang="en-US" smtClean="0"/>
              <a:t>1/15/2025</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cxnSp>
        <p:nvCxnSpPr>
          <p:cNvPr id="8" name="Straight Connector 7">
            <a:extLst>
              <a:ext uri="{FF2B5EF4-FFF2-40B4-BE49-F238E27FC236}">
                <a16:creationId xmlns:a16="http://schemas.microsoft.com/office/drawing/2014/main" id="{09EFD235-9A73-624F-9C6B-2C965BAAD0E4}"/>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44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a:prstGeom prst="rect">
            <a:avLst/>
          </a:prstGeom>
        </p:spPr>
        <p:txBody>
          <a:bodyPr anchor="b"/>
          <a:lstStyle>
            <a:lvl1pPr marL="0" indent="0">
              <a:buNone/>
              <a:defRPr sz="2400" b="1">
                <a:solidFill>
                  <a:schemeClr val="bg1"/>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a:prstGeom prst="rect">
            <a:avLst/>
          </a:prstGeom>
        </p:spPr>
        <p:txBody>
          <a:bodyPr anchor="b"/>
          <a:lstStyle>
            <a:lvl1pPr marL="0" indent="0">
              <a:buNone/>
              <a:defRPr sz="2400" b="1">
                <a:solidFill>
                  <a:schemeClr val="bg1"/>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lvl1pPr>
              <a:defRPr>
                <a:solidFill>
                  <a:schemeClr val="bg1"/>
                </a:solidFill>
              </a:defRPr>
            </a:lvl1pPr>
          </a:lstStyle>
          <a:p>
            <a:fld id="{3CAF9193-01A8-4ECC-A727-E0761D7BB8A2}" type="datetime1">
              <a:rPr lang="en-US" smtClean="0"/>
              <a:t>1/15/2025</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cxnSp>
        <p:nvCxnSpPr>
          <p:cNvPr id="14" name="Straight Connector 13">
            <a:extLst>
              <a:ext uri="{FF2B5EF4-FFF2-40B4-BE49-F238E27FC236}">
                <a16:creationId xmlns:a16="http://schemas.microsoft.com/office/drawing/2014/main" id="{67098B7F-4054-2D4B-8750-39161BE6343F}"/>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42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bg1"/>
                </a:solidFill>
                <a:latin typeface="Aptos Display"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3188" y="987425"/>
            <a:ext cx="6172200" cy="4873625"/>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lvl1pPr>
              <a:defRPr>
                <a:solidFill>
                  <a:schemeClr val="bg1"/>
                </a:solidFill>
              </a:defRPr>
            </a:lvl1pPr>
          </a:lstStyle>
          <a:p>
            <a:fld id="{F668AB94-B8E2-4DEB-A450-E1B0DC2139D5}" type="datetime1">
              <a:rPr lang="en-US" smtClean="0"/>
              <a:t>1/15/2025</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163929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34686706-6ADC-4A69-8822-A5C6ED341A19}" type="datetime1">
              <a:rPr lang="en-US" smtClean="0"/>
              <a:t>1/15/2025</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A2B5A"/>
                </a:solidFill>
                <a:latin typeface="Aptos Display" panose="020B0004020202020204" pitchFamily="34" charset="0"/>
              </a:defRPr>
            </a:lvl1pPr>
          </a:lstStyle>
          <a:p>
            <a:r>
              <a:rPr lang="en-US"/>
              <a:t>Test Footer Info</a:t>
            </a:r>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663719938"/>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50" r:id="rId3"/>
    <p:sldLayoutId id="2147483660" r:id="rId4"/>
    <p:sldLayoutId id="2147483652" r:id="rId5"/>
    <p:sldLayoutId id="2147483658" r:id="rId6"/>
    <p:sldLayoutId id="2147483653" r:id="rId7"/>
    <p:sldLayoutId id="2147483656" r:id="rId8"/>
  </p:sldLayoutIdLst>
  <p:hf hdr="0" ftr="0" dt="0"/>
  <p:txStyles>
    <p:titleStyle>
      <a:lvl1pPr algn="l" defTabSz="914400" rtl="0" eaLnBrk="1" latinLnBrk="0" hangingPunct="1">
        <a:lnSpc>
          <a:spcPct val="90000"/>
        </a:lnSpc>
        <a:spcBef>
          <a:spcPct val="0"/>
        </a:spcBef>
        <a:buNone/>
        <a:defRPr sz="3200" b="1" i="0" kern="1200">
          <a:solidFill>
            <a:schemeClr val="bg1"/>
          </a:solidFill>
          <a:latin typeface="Aptos" panose="020B000402020202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disabilityrightsflorida.org/resources/webinars_and_trainings"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apd.myflorida.com/customers/application/" TargetMode="External"/><Relationship Id="rId2" Type="http://schemas.openxmlformats.org/officeDocument/2006/relationships/hyperlink" Target="https://applynow.apd.myflorida.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Webinar@DisabilityRightsFlorida.org"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0F73-C5D4-5A0A-E77F-0B529F5219FE}"/>
              </a:ext>
            </a:extLst>
          </p:cNvPr>
          <p:cNvSpPr>
            <a:spLocks noGrp="1"/>
          </p:cNvSpPr>
          <p:nvPr>
            <p:ph type="ctrTitle"/>
          </p:nvPr>
        </p:nvSpPr>
        <p:spPr/>
        <p:txBody>
          <a:bodyPr/>
          <a:lstStyle/>
          <a:p>
            <a:r>
              <a:rPr lang="en-US"/>
              <a:t>Medicaid </a:t>
            </a:r>
            <a:r>
              <a:rPr lang="en-US" err="1"/>
              <a:t>iBudget</a:t>
            </a:r>
            <a:r>
              <a:rPr lang="en-US"/>
              <a:t> Waiver Eligibility and Crisis Applications</a:t>
            </a:r>
          </a:p>
        </p:txBody>
      </p:sp>
      <p:sp>
        <p:nvSpPr>
          <p:cNvPr id="3" name="Subtitle 2">
            <a:extLst>
              <a:ext uri="{FF2B5EF4-FFF2-40B4-BE49-F238E27FC236}">
                <a16:creationId xmlns:a16="http://schemas.microsoft.com/office/drawing/2014/main" id="{6CFB22A6-5C43-055B-A419-5BB96828381B}"/>
              </a:ext>
            </a:extLst>
          </p:cNvPr>
          <p:cNvSpPr>
            <a:spLocks noGrp="1"/>
          </p:cNvSpPr>
          <p:nvPr>
            <p:ph type="subTitle" idx="1"/>
          </p:nvPr>
        </p:nvSpPr>
        <p:spPr/>
        <p:txBody>
          <a:bodyPr/>
          <a:lstStyle/>
          <a:p>
            <a:r>
              <a:rPr lang="en-US"/>
              <a:t>Caitlyn Clibbon, Director of Community and Healthcare Services</a:t>
            </a:r>
          </a:p>
        </p:txBody>
      </p:sp>
      <p:sp>
        <p:nvSpPr>
          <p:cNvPr id="4" name="TextBox 3">
            <a:extLst>
              <a:ext uri="{FF2B5EF4-FFF2-40B4-BE49-F238E27FC236}">
                <a16:creationId xmlns:a16="http://schemas.microsoft.com/office/drawing/2014/main" id="{F431DC22-29FA-91A8-0937-8A9B09D9F8C6}"/>
              </a:ext>
            </a:extLst>
          </p:cNvPr>
          <p:cNvSpPr txBox="1"/>
          <p:nvPr/>
        </p:nvSpPr>
        <p:spPr>
          <a:xfrm>
            <a:off x="600364" y="6040581"/>
            <a:ext cx="11185236" cy="523220"/>
          </a:xfrm>
          <a:prstGeom prst="rect">
            <a:avLst/>
          </a:prstGeom>
          <a:noFill/>
        </p:spPr>
        <p:txBody>
          <a:bodyPr wrap="square" rtlCol="0">
            <a:spAutoFit/>
          </a:bodyPr>
          <a:lstStyle/>
          <a:p>
            <a:pPr algn="ctr"/>
            <a:r>
              <a:rPr lang="en-US" sz="1400">
                <a:solidFill>
                  <a:schemeClr val="bg1"/>
                </a:solidFill>
                <a:latin typeface="Aptos Display" panose="020B0004020202020204" pitchFamily="34" charset="0"/>
              </a:rPr>
              <a:t>Social Security funded creation of this slideshow under a grant. Although Social Security reviewed this document for accuracy, it does not constitute an official Social Security communication. This communication is printed, published, or produced and disseminated at U.S. taxpayer expense.</a:t>
            </a:r>
          </a:p>
        </p:txBody>
      </p:sp>
    </p:spTree>
    <p:extLst>
      <p:ext uri="{BB962C8B-B14F-4D97-AF65-F5344CB8AC3E}">
        <p14:creationId xmlns:p14="http://schemas.microsoft.com/office/powerpoint/2010/main" val="396502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9448-28F1-367E-E382-673BBA9DF7B5}"/>
              </a:ext>
            </a:extLst>
          </p:cNvPr>
          <p:cNvSpPr>
            <a:spLocks noGrp="1"/>
          </p:cNvSpPr>
          <p:nvPr>
            <p:ph type="title"/>
          </p:nvPr>
        </p:nvSpPr>
        <p:spPr/>
        <p:txBody>
          <a:bodyPr/>
          <a:lstStyle/>
          <a:p>
            <a:r>
              <a:rPr lang="en-US" err="1"/>
              <a:t>iBudget</a:t>
            </a:r>
            <a:r>
              <a:rPr lang="en-US"/>
              <a:t> Waiver Eligibility – Basic Criteria</a:t>
            </a:r>
          </a:p>
        </p:txBody>
      </p:sp>
      <p:sp>
        <p:nvSpPr>
          <p:cNvPr id="3" name="Content Placeholder 2">
            <a:extLst>
              <a:ext uri="{FF2B5EF4-FFF2-40B4-BE49-F238E27FC236}">
                <a16:creationId xmlns:a16="http://schemas.microsoft.com/office/drawing/2014/main" id="{A1A93B0E-776F-7F50-4141-1B623FD0EDAA}"/>
              </a:ext>
            </a:extLst>
          </p:cNvPr>
          <p:cNvSpPr>
            <a:spLocks noGrp="1"/>
          </p:cNvSpPr>
          <p:nvPr>
            <p:ph idx="1"/>
          </p:nvPr>
        </p:nvSpPr>
        <p:spPr/>
        <p:txBody>
          <a:bodyPr/>
          <a:lstStyle/>
          <a:p>
            <a:r>
              <a:rPr lang="en-US" sz="2800"/>
              <a:t>Basic Criteria</a:t>
            </a:r>
          </a:p>
          <a:p>
            <a:pPr lvl="1"/>
            <a:r>
              <a:rPr lang="en-US" sz="2800"/>
              <a:t>Be eligible for Medicaid under any category</a:t>
            </a:r>
          </a:p>
          <a:p>
            <a:pPr lvl="1"/>
            <a:r>
              <a:rPr lang="en-US" sz="2800"/>
              <a:t>Meet the Level of Care criteria for ICF/IDD placement</a:t>
            </a:r>
          </a:p>
          <a:p>
            <a:pPr lvl="1"/>
            <a:r>
              <a:rPr lang="en-US" sz="2800"/>
              <a:t>Be diagnosed with one or more qualifying disabilities.</a:t>
            </a:r>
          </a:p>
          <a:p>
            <a:pPr lvl="1"/>
            <a:r>
              <a:rPr lang="en-US" sz="2800"/>
              <a:t>Meet the eligibility requirements set forth under Ch. 393, Fla. Stat.</a:t>
            </a:r>
          </a:p>
        </p:txBody>
      </p:sp>
      <p:sp>
        <p:nvSpPr>
          <p:cNvPr id="4" name="Slide Number Placeholder 3">
            <a:extLst>
              <a:ext uri="{FF2B5EF4-FFF2-40B4-BE49-F238E27FC236}">
                <a16:creationId xmlns:a16="http://schemas.microsoft.com/office/drawing/2014/main" id="{CE7FE1A0-E340-50DE-E195-8582E3E16970}"/>
              </a:ext>
            </a:extLst>
          </p:cNvPr>
          <p:cNvSpPr>
            <a:spLocks noGrp="1"/>
          </p:cNvSpPr>
          <p:nvPr>
            <p:ph type="sldNum" sz="quarter" idx="12"/>
          </p:nvPr>
        </p:nvSpPr>
        <p:spPr/>
        <p:txBody>
          <a:bodyPr/>
          <a:lstStyle/>
          <a:p>
            <a:fld id="{69EBCB19-AEAE-0745-86F8-183BCF9A79B0}" type="slidenum">
              <a:rPr lang="en-US" smtClean="0"/>
              <a:pPr/>
              <a:t>10</a:t>
            </a:fld>
            <a:endParaRPr lang="en-US"/>
          </a:p>
        </p:txBody>
      </p:sp>
    </p:spTree>
    <p:extLst>
      <p:ext uri="{BB962C8B-B14F-4D97-AF65-F5344CB8AC3E}">
        <p14:creationId xmlns:p14="http://schemas.microsoft.com/office/powerpoint/2010/main" val="153163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D5B1-ECE6-D620-5A98-E50EC4AA9A6A}"/>
              </a:ext>
            </a:extLst>
          </p:cNvPr>
          <p:cNvSpPr>
            <a:spLocks noGrp="1"/>
          </p:cNvSpPr>
          <p:nvPr>
            <p:ph type="title"/>
          </p:nvPr>
        </p:nvSpPr>
        <p:spPr/>
        <p:txBody>
          <a:bodyPr/>
          <a:lstStyle/>
          <a:p>
            <a:r>
              <a:rPr lang="en-US" err="1"/>
              <a:t>iBudget</a:t>
            </a:r>
            <a:r>
              <a:rPr lang="en-US"/>
              <a:t> Waiver Eligibility – Medicaid (1 of 2)</a:t>
            </a:r>
          </a:p>
        </p:txBody>
      </p:sp>
      <p:sp>
        <p:nvSpPr>
          <p:cNvPr id="3" name="Content Placeholder 2">
            <a:extLst>
              <a:ext uri="{FF2B5EF4-FFF2-40B4-BE49-F238E27FC236}">
                <a16:creationId xmlns:a16="http://schemas.microsoft.com/office/drawing/2014/main" id="{53C5CFA4-9139-1706-5B22-4737228BE6F1}"/>
              </a:ext>
            </a:extLst>
          </p:cNvPr>
          <p:cNvSpPr>
            <a:spLocks noGrp="1"/>
          </p:cNvSpPr>
          <p:nvPr>
            <p:ph idx="1"/>
          </p:nvPr>
        </p:nvSpPr>
        <p:spPr/>
        <p:txBody>
          <a:bodyPr/>
          <a:lstStyle/>
          <a:p>
            <a:r>
              <a:rPr lang="en-US" sz="2800"/>
              <a:t>The following groups are eligible, assuming they meet income and asset limits:</a:t>
            </a:r>
          </a:p>
          <a:p>
            <a:pPr lvl="1"/>
            <a:r>
              <a:rPr lang="en-US" sz="2400"/>
              <a:t>Low-income families with children</a:t>
            </a:r>
          </a:p>
          <a:p>
            <a:pPr lvl="1"/>
            <a:r>
              <a:rPr lang="en-US" sz="2400"/>
              <a:t>Pregnant women</a:t>
            </a:r>
          </a:p>
          <a:p>
            <a:pPr lvl="1"/>
            <a:r>
              <a:rPr lang="en-US" sz="2400"/>
              <a:t>Children in foster care and certain children adopted from foster care</a:t>
            </a:r>
          </a:p>
          <a:p>
            <a:pPr lvl="1"/>
            <a:r>
              <a:rPr lang="en-US" sz="2400"/>
              <a:t>Social Security Income Recipients</a:t>
            </a:r>
          </a:p>
          <a:p>
            <a:pPr lvl="1"/>
            <a:r>
              <a:rPr lang="en-US" sz="2400"/>
              <a:t>Low-income seniors age 65 or older </a:t>
            </a:r>
          </a:p>
          <a:p>
            <a:pPr lvl="1"/>
            <a:r>
              <a:rPr lang="en-US" sz="2400"/>
              <a:t>Low-income people who are Blind or have a qualifying disability</a:t>
            </a:r>
          </a:p>
          <a:p>
            <a:pPr lvl="1"/>
            <a:r>
              <a:rPr lang="en-US" sz="2400"/>
              <a:t>Low-income people who need hospice or institutional care</a:t>
            </a:r>
          </a:p>
          <a:p>
            <a:pPr lvl="1"/>
            <a:endParaRPr lang="en-US"/>
          </a:p>
        </p:txBody>
      </p:sp>
      <p:sp>
        <p:nvSpPr>
          <p:cNvPr id="4" name="Slide Number Placeholder 3">
            <a:extLst>
              <a:ext uri="{FF2B5EF4-FFF2-40B4-BE49-F238E27FC236}">
                <a16:creationId xmlns:a16="http://schemas.microsoft.com/office/drawing/2014/main" id="{7EB547D4-FB57-06C5-129D-A535E26199E6}"/>
              </a:ext>
            </a:extLst>
          </p:cNvPr>
          <p:cNvSpPr>
            <a:spLocks noGrp="1"/>
          </p:cNvSpPr>
          <p:nvPr>
            <p:ph type="sldNum" sz="quarter" idx="12"/>
          </p:nvPr>
        </p:nvSpPr>
        <p:spPr/>
        <p:txBody>
          <a:bodyPr/>
          <a:lstStyle/>
          <a:p>
            <a:fld id="{69EBCB19-AEAE-0745-86F8-183BCF9A79B0}" type="slidenum">
              <a:rPr lang="en-US" smtClean="0"/>
              <a:pPr/>
              <a:t>11</a:t>
            </a:fld>
            <a:endParaRPr lang="en-US"/>
          </a:p>
        </p:txBody>
      </p:sp>
    </p:spTree>
    <p:extLst>
      <p:ext uri="{BB962C8B-B14F-4D97-AF65-F5344CB8AC3E}">
        <p14:creationId xmlns:p14="http://schemas.microsoft.com/office/powerpoint/2010/main" val="339010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1F34F-BF72-C999-4139-378056977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72E72D-970E-8BAD-E780-5E8FE64DF945}"/>
              </a:ext>
            </a:extLst>
          </p:cNvPr>
          <p:cNvSpPr>
            <a:spLocks noGrp="1"/>
          </p:cNvSpPr>
          <p:nvPr>
            <p:ph type="title"/>
          </p:nvPr>
        </p:nvSpPr>
        <p:spPr/>
        <p:txBody>
          <a:bodyPr/>
          <a:lstStyle/>
          <a:p>
            <a:r>
              <a:rPr lang="en-US" err="1"/>
              <a:t>iBudget</a:t>
            </a:r>
            <a:r>
              <a:rPr lang="en-US"/>
              <a:t> Waiver Eligibility – Medicaid (2 of 2)</a:t>
            </a:r>
          </a:p>
        </p:txBody>
      </p:sp>
      <p:sp>
        <p:nvSpPr>
          <p:cNvPr id="3" name="Content Placeholder 2">
            <a:extLst>
              <a:ext uri="{FF2B5EF4-FFF2-40B4-BE49-F238E27FC236}">
                <a16:creationId xmlns:a16="http://schemas.microsoft.com/office/drawing/2014/main" id="{8CD93751-0586-3B6A-4CB9-6D8BB251EFBD}"/>
              </a:ext>
            </a:extLst>
          </p:cNvPr>
          <p:cNvSpPr>
            <a:spLocks noGrp="1"/>
          </p:cNvSpPr>
          <p:nvPr>
            <p:ph idx="1"/>
          </p:nvPr>
        </p:nvSpPr>
        <p:spPr/>
        <p:txBody>
          <a:bodyPr/>
          <a:lstStyle/>
          <a:p>
            <a:r>
              <a:rPr lang="en-US" sz="2800"/>
              <a:t>For the </a:t>
            </a:r>
            <a:r>
              <a:rPr lang="en-US" sz="2800" err="1"/>
              <a:t>iBudget</a:t>
            </a:r>
            <a:r>
              <a:rPr lang="en-US" sz="2800"/>
              <a:t> Waiver, applicants are considered a “household of one”.</a:t>
            </a:r>
          </a:p>
          <a:p>
            <a:pPr lvl="1"/>
            <a:r>
              <a:rPr lang="en-US" sz="2400"/>
              <a:t>Family income, even if the applicant resides with family, is not considered.</a:t>
            </a:r>
          </a:p>
          <a:p>
            <a:pPr marL="457200" lvl="1" indent="0">
              <a:buNone/>
            </a:pPr>
            <a:endParaRPr lang="en-US" sz="2400"/>
          </a:p>
          <a:p>
            <a:r>
              <a:rPr lang="en-US" sz="2800"/>
              <a:t>Medicaid eligibility must be established within one year of notice of </a:t>
            </a:r>
            <a:r>
              <a:rPr lang="en-US" sz="2800" err="1"/>
              <a:t>iBudget</a:t>
            </a:r>
            <a:r>
              <a:rPr lang="en-US" sz="2800"/>
              <a:t> waiver eligibility or else you will have to re-apply.</a:t>
            </a:r>
          </a:p>
          <a:p>
            <a:pPr lvl="1"/>
            <a:endParaRPr lang="en-US"/>
          </a:p>
        </p:txBody>
      </p:sp>
      <p:sp>
        <p:nvSpPr>
          <p:cNvPr id="4" name="Slide Number Placeholder 3">
            <a:extLst>
              <a:ext uri="{FF2B5EF4-FFF2-40B4-BE49-F238E27FC236}">
                <a16:creationId xmlns:a16="http://schemas.microsoft.com/office/drawing/2014/main" id="{FDB418AC-4202-EC7B-6AA4-B5D5FCAE0A92}"/>
              </a:ext>
            </a:extLst>
          </p:cNvPr>
          <p:cNvSpPr>
            <a:spLocks noGrp="1"/>
          </p:cNvSpPr>
          <p:nvPr>
            <p:ph type="sldNum" sz="quarter" idx="12"/>
          </p:nvPr>
        </p:nvSpPr>
        <p:spPr/>
        <p:txBody>
          <a:bodyPr/>
          <a:lstStyle/>
          <a:p>
            <a:fld id="{69EBCB19-AEAE-0745-86F8-183BCF9A79B0}" type="slidenum">
              <a:rPr lang="en-US" smtClean="0"/>
              <a:pPr/>
              <a:t>12</a:t>
            </a:fld>
            <a:endParaRPr lang="en-US"/>
          </a:p>
        </p:txBody>
      </p:sp>
    </p:spTree>
    <p:extLst>
      <p:ext uri="{BB962C8B-B14F-4D97-AF65-F5344CB8AC3E}">
        <p14:creationId xmlns:p14="http://schemas.microsoft.com/office/powerpoint/2010/main" val="606669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1F95-812A-AA23-E61E-A21253CA683F}"/>
              </a:ext>
            </a:extLst>
          </p:cNvPr>
          <p:cNvSpPr>
            <a:spLocks noGrp="1"/>
          </p:cNvSpPr>
          <p:nvPr>
            <p:ph type="title"/>
          </p:nvPr>
        </p:nvSpPr>
        <p:spPr/>
        <p:txBody>
          <a:bodyPr/>
          <a:lstStyle/>
          <a:p>
            <a:r>
              <a:rPr lang="en-US" err="1"/>
              <a:t>iBudget</a:t>
            </a:r>
            <a:r>
              <a:rPr lang="en-US"/>
              <a:t> Waiver Eligibility – Level of Care</a:t>
            </a:r>
          </a:p>
        </p:txBody>
      </p:sp>
      <p:sp>
        <p:nvSpPr>
          <p:cNvPr id="3" name="Content Placeholder 2">
            <a:extLst>
              <a:ext uri="{FF2B5EF4-FFF2-40B4-BE49-F238E27FC236}">
                <a16:creationId xmlns:a16="http://schemas.microsoft.com/office/drawing/2014/main" id="{4163F85A-6EE3-7B24-8E63-2DA400A77523}"/>
              </a:ext>
            </a:extLst>
          </p:cNvPr>
          <p:cNvSpPr>
            <a:spLocks noGrp="1"/>
          </p:cNvSpPr>
          <p:nvPr>
            <p:ph sz="half" idx="1"/>
          </p:nvPr>
        </p:nvSpPr>
        <p:spPr/>
        <p:txBody>
          <a:bodyPr/>
          <a:lstStyle/>
          <a:p>
            <a:r>
              <a:rPr lang="en-US"/>
              <a:t>Determination made by APD.</a:t>
            </a:r>
          </a:p>
          <a:p>
            <a:r>
              <a:rPr lang="en-US"/>
              <a:t>Agency documents “major life activities” and “handicapping conditions” to determine LOC.</a:t>
            </a:r>
          </a:p>
          <a:p>
            <a:endParaRPr lang="en-US"/>
          </a:p>
          <a:p>
            <a:r>
              <a:rPr lang="en-US"/>
              <a:t>Categories of deficits considered:</a:t>
            </a:r>
          </a:p>
          <a:p>
            <a:pPr lvl="1"/>
            <a:r>
              <a:rPr lang="en-US"/>
              <a:t>Ambulatory</a:t>
            </a:r>
          </a:p>
          <a:p>
            <a:pPr lvl="1"/>
            <a:r>
              <a:rPr lang="en-US"/>
              <a:t>Sensory</a:t>
            </a:r>
          </a:p>
          <a:p>
            <a:pPr lvl="1"/>
            <a:r>
              <a:rPr lang="en-US"/>
              <a:t>Chronic Health</a:t>
            </a:r>
          </a:p>
          <a:p>
            <a:pPr lvl="1"/>
            <a:r>
              <a:rPr lang="en-US"/>
              <a:t>Behavior</a:t>
            </a:r>
          </a:p>
          <a:p>
            <a:pPr lvl="1"/>
            <a:endParaRPr lang="en-US"/>
          </a:p>
        </p:txBody>
      </p:sp>
      <p:sp>
        <p:nvSpPr>
          <p:cNvPr id="5" name="Content Placeholder 4">
            <a:extLst>
              <a:ext uri="{FF2B5EF4-FFF2-40B4-BE49-F238E27FC236}">
                <a16:creationId xmlns:a16="http://schemas.microsoft.com/office/drawing/2014/main" id="{AB285E7A-2760-7FF7-D73E-4EF6E42CB5FD}"/>
              </a:ext>
            </a:extLst>
          </p:cNvPr>
          <p:cNvSpPr>
            <a:spLocks noGrp="1"/>
          </p:cNvSpPr>
          <p:nvPr>
            <p:ph sz="half" idx="13"/>
          </p:nvPr>
        </p:nvSpPr>
        <p:spPr/>
        <p:txBody>
          <a:bodyPr/>
          <a:lstStyle/>
          <a:p>
            <a:r>
              <a:rPr lang="en-US"/>
              <a:t>Major Life Activities:</a:t>
            </a:r>
          </a:p>
          <a:p>
            <a:pPr lvl="1"/>
            <a:r>
              <a:rPr lang="en-US"/>
              <a:t>Self-Care</a:t>
            </a:r>
          </a:p>
          <a:p>
            <a:pPr lvl="1"/>
            <a:r>
              <a:rPr lang="en-US"/>
              <a:t>Understanding and Use of Language</a:t>
            </a:r>
          </a:p>
          <a:p>
            <a:pPr lvl="1"/>
            <a:r>
              <a:rPr lang="en-US"/>
              <a:t>Learning</a:t>
            </a:r>
          </a:p>
          <a:p>
            <a:pPr lvl="1"/>
            <a:r>
              <a:rPr lang="en-US"/>
              <a:t>Mobility</a:t>
            </a:r>
          </a:p>
          <a:p>
            <a:pPr lvl="1"/>
            <a:r>
              <a:rPr lang="en-US"/>
              <a:t>Self-Direction</a:t>
            </a:r>
          </a:p>
          <a:p>
            <a:pPr lvl="1"/>
            <a:r>
              <a:rPr lang="en-US"/>
              <a:t>Capacity for Independent Living</a:t>
            </a:r>
          </a:p>
          <a:p>
            <a:endParaRPr lang="en-US"/>
          </a:p>
          <a:p>
            <a:endParaRPr lang="en-US"/>
          </a:p>
        </p:txBody>
      </p:sp>
      <p:sp>
        <p:nvSpPr>
          <p:cNvPr id="4" name="Slide Number Placeholder 3">
            <a:extLst>
              <a:ext uri="{FF2B5EF4-FFF2-40B4-BE49-F238E27FC236}">
                <a16:creationId xmlns:a16="http://schemas.microsoft.com/office/drawing/2014/main" id="{B3CC7FCB-6D59-72CB-E103-5900F0030277}"/>
              </a:ext>
            </a:extLst>
          </p:cNvPr>
          <p:cNvSpPr>
            <a:spLocks noGrp="1"/>
          </p:cNvSpPr>
          <p:nvPr>
            <p:ph type="sldNum" sz="quarter" idx="12"/>
          </p:nvPr>
        </p:nvSpPr>
        <p:spPr/>
        <p:txBody>
          <a:bodyPr/>
          <a:lstStyle/>
          <a:p>
            <a:fld id="{69EBCB19-AEAE-0745-86F8-183BCF9A79B0}" type="slidenum">
              <a:rPr lang="en-US" smtClean="0"/>
              <a:pPr/>
              <a:t>13</a:t>
            </a:fld>
            <a:endParaRPr lang="en-US"/>
          </a:p>
        </p:txBody>
      </p:sp>
    </p:spTree>
    <p:extLst>
      <p:ext uri="{BB962C8B-B14F-4D97-AF65-F5344CB8AC3E}">
        <p14:creationId xmlns:p14="http://schemas.microsoft.com/office/powerpoint/2010/main" val="23821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9BC7-D073-9975-649A-EF107F8A6E15}"/>
              </a:ext>
            </a:extLst>
          </p:cNvPr>
          <p:cNvSpPr>
            <a:spLocks noGrp="1"/>
          </p:cNvSpPr>
          <p:nvPr>
            <p:ph type="title"/>
          </p:nvPr>
        </p:nvSpPr>
        <p:spPr/>
        <p:txBody>
          <a:bodyPr/>
          <a:lstStyle/>
          <a:p>
            <a:r>
              <a:rPr lang="en-US" err="1"/>
              <a:t>iBudget</a:t>
            </a:r>
            <a:r>
              <a:rPr lang="en-US"/>
              <a:t> Waiver Eligibility – Qualifying Disabilities</a:t>
            </a:r>
          </a:p>
        </p:txBody>
      </p:sp>
      <p:sp>
        <p:nvSpPr>
          <p:cNvPr id="3" name="Content Placeholder 2">
            <a:extLst>
              <a:ext uri="{FF2B5EF4-FFF2-40B4-BE49-F238E27FC236}">
                <a16:creationId xmlns:a16="http://schemas.microsoft.com/office/drawing/2014/main" id="{5BDA9912-ABC4-C04E-5F97-EF0F25EE0667}"/>
              </a:ext>
            </a:extLst>
          </p:cNvPr>
          <p:cNvSpPr>
            <a:spLocks noGrp="1"/>
          </p:cNvSpPr>
          <p:nvPr>
            <p:ph idx="1"/>
          </p:nvPr>
        </p:nvSpPr>
        <p:spPr/>
        <p:txBody>
          <a:bodyPr/>
          <a:lstStyle/>
          <a:p>
            <a:r>
              <a:rPr lang="en-US" sz="2800"/>
              <a:t>Qualifying Disabilities for </a:t>
            </a:r>
            <a:r>
              <a:rPr lang="en-US" sz="2800" err="1"/>
              <a:t>iBudget</a:t>
            </a:r>
            <a:r>
              <a:rPr lang="en-US" sz="2800"/>
              <a:t> Waiver Eligibility:</a:t>
            </a:r>
          </a:p>
          <a:p>
            <a:pPr lvl="1"/>
            <a:r>
              <a:rPr lang="en-US" sz="2400"/>
              <a:t>Autism</a:t>
            </a:r>
          </a:p>
          <a:p>
            <a:pPr lvl="1"/>
            <a:r>
              <a:rPr lang="en-US" sz="2400"/>
              <a:t>Cerebral Palsy</a:t>
            </a:r>
          </a:p>
          <a:p>
            <a:pPr lvl="1"/>
            <a:r>
              <a:rPr lang="en-US" sz="2400"/>
              <a:t>Intellectual Disability</a:t>
            </a:r>
          </a:p>
          <a:p>
            <a:pPr lvl="1"/>
            <a:r>
              <a:rPr lang="en-US" sz="2400"/>
              <a:t>Prader-Willi Syndrome</a:t>
            </a:r>
          </a:p>
          <a:p>
            <a:pPr lvl="1"/>
            <a:r>
              <a:rPr lang="en-US" sz="2400"/>
              <a:t>Spina Bifida</a:t>
            </a:r>
          </a:p>
          <a:p>
            <a:pPr lvl="1"/>
            <a:r>
              <a:rPr lang="en-US" sz="2400"/>
              <a:t>Down Syndrome</a:t>
            </a:r>
          </a:p>
          <a:p>
            <a:pPr lvl="1"/>
            <a:r>
              <a:rPr lang="en-US" sz="2400"/>
              <a:t>Phelan McDermid Syndrome</a:t>
            </a:r>
          </a:p>
          <a:p>
            <a:pPr lvl="1"/>
            <a:r>
              <a:rPr lang="en-US" sz="2400"/>
              <a:t>**Children between 3 and 5 years of age at high risk of later diagnosis of one of the above listed disabilities</a:t>
            </a:r>
          </a:p>
        </p:txBody>
      </p:sp>
      <p:sp>
        <p:nvSpPr>
          <p:cNvPr id="4" name="Slide Number Placeholder 3">
            <a:extLst>
              <a:ext uri="{FF2B5EF4-FFF2-40B4-BE49-F238E27FC236}">
                <a16:creationId xmlns:a16="http://schemas.microsoft.com/office/drawing/2014/main" id="{8849F9E3-8E23-C439-320B-0BB2282F10DE}"/>
              </a:ext>
            </a:extLst>
          </p:cNvPr>
          <p:cNvSpPr>
            <a:spLocks noGrp="1"/>
          </p:cNvSpPr>
          <p:nvPr>
            <p:ph type="sldNum" sz="quarter" idx="12"/>
          </p:nvPr>
        </p:nvSpPr>
        <p:spPr/>
        <p:txBody>
          <a:bodyPr/>
          <a:lstStyle/>
          <a:p>
            <a:fld id="{69EBCB19-AEAE-0745-86F8-183BCF9A79B0}" type="slidenum">
              <a:rPr lang="en-US" smtClean="0"/>
              <a:pPr/>
              <a:t>14</a:t>
            </a:fld>
            <a:endParaRPr lang="en-US"/>
          </a:p>
        </p:txBody>
      </p:sp>
    </p:spTree>
    <p:extLst>
      <p:ext uri="{BB962C8B-B14F-4D97-AF65-F5344CB8AC3E}">
        <p14:creationId xmlns:p14="http://schemas.microsoft.com/office/powerpoint/2010/main" val="151423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0741-A727-6EF4-EE3A-79705074B0E0}"/>
              </a:ext>
            </a:extLst>
          </p:cNvPr>
          <p:cNvSpPr>
            <a:spLocks noGrp="1"/>
          </p:cNvSpPr>
          <p:nvPr>
            <p:ph type="title"/>
          </p:nvPr>
        </p:nvSpPr>
        <p:spPr/>
        <p:txBody>
          <a:bodyPr/>
          <a:lstStyle/>
          <a:p>
            <a:r>
              <a:rPr lang="en-US" err="1"/>
              <a:t>iBudget</a:t>
            </a:r>
            <a:r>
              <a:rPr lang="en-US"/>
              <a:t> Waiver Eligibility – Ch. 393</a:t>
            </a:r>
          </a:p>
        </p:txBody>
      </p:sp>
      <p:sp>
        <p:nvSpPr>
          <p:cNvPr id="3" name="Content Placeholder 2">
            <a:extLst>
              <a:ext uri="{FF2B5EF4-FFF2-40B4-BE49-F238E27FC236}">
                <a16:creationId xmlns:a16="http://schemas.microsoft.com/office/drawing/2014/main" id="{20FB7165-08BE-8839-6514-959F6363D6DF}"/>
              </a:ext>
            </a:extLst>
          </p:cNvPr>
          <p:cNvSpPr>
            <a:spLocks noGrp="1"/>
          </p:cNvSpPr>
          <p:nvPr>
            <p:ph idx="1"/>
          </p:nvPr>
        </p:nvSpPr>
        <p:spPr/>
        <p:txBody>
          <a:bodyPr/>
          <a:lstStyle/>
          <a:p>
            <a:r>
              <a:rPr lang="en-US" sz="2800"/>
              <a:t>Definitions</a:t>
            </a:r>
          </a:p>
          <a:p>
            <a:pPr lvl="1"/>
            <a:r>
              <a:rPr lang="en-US" sz="2400"/>
              <a:t>Each qualifying diagnosis is defined in Ch. 393.063, Fla. Stat.</a:t>
            </a:r>
          </a:p>
          <a:p>
            <a:r>
              <a:rPr lang="en-US" sz="2800"/>
              <a:t>Agency Authority</a:t>
            </a:r>
          </a:p>
          <a:p>
            <a:pPr lvl="1"/>
            <a:r>
              <a:rPr lang="en-US" sz="2400"/>
              <a:t>Ch. 393 delegates authority to APD create rules about eligibility procedures and criteria, as long as they comply with the statutes and other applicable state and federal law.</a:t>
            </a:r>
          </a:p>
          <a:p>
            <a:r>
              <a:rPr lang="en-US" sz="2800"/>
              <a:t>Agency Rules</a:t>
            </a:r>
          </a:p>
          <a:p>
            <a:pPr lvl="1"/>
            <a:r>
              <a:rPr lang="en-US" sz="2400"/>
              <a:t>65G-4.014: Provides further definition of each qualifying diagnosis and, for some diagnoses, factors that must be met to prove the qualifying diagnosis.</a:t>
            </a:r>
          </a:p>
          <a:p>
            <a:pPr lvl="1"/>
            <a:r>
              <a:rPr lang="en-US" sz="2400"/>
              <a:t>65G-4.017: Lays out who must make the diagnosis.</a:t>
            </a:r>
          </a:p>
          <a:p>
            <a:pPr lvl="1"/>
            <a:endParaRPr lang="en-US"/>
          </a:p>
        </p:txBody>
      </p:sp>
      <p:sp>
        <p:nvSpPr>
          <p:cNvPr id="4" name="Slide Number Placeholder 3">
            <a:extLst>
              <a:ext uri="{FF2B5EF4-FFF2-40B4-BE49-F238E27FC236}">
                <a16:creationId xmlns:a16="http://schemas.microsoft.com/office/drawing/2014/main" id="{D8656971-A728-E2FF-6959-BD0D38F755C3}"/>
              </a:ext>
            </a:extLst>
          </p:cNvPr>
          <p:cNvSpPr>
            <a:spLocks noGrp="1"/>
          </p:cNvSpPr>
          <p:nvPr>
            <p:ph type="sldNum" sz="quarter" idx="12"/>
          </p:nvPr>
        </p:nvSpPr>
        <p:spPr/>
        <p:txBody>
          <a:bodyPr/>
          <a:lstStyle/>
          <a:p>
            <a:fld id="{69EBCB19-AEAE-0745-86F8-183BCF9A79B0}" type="slidenum">
              <a:rPr lang="en-US" smtClean="0"/>
              <a:pPr/>
              <a:t>15</a:t>
            </a:fld>
            <a:endParaRPr lang="en-US"/>
          </a:p>
        </p:txBody>
      </p:sp>
    </p:spTree>
    <p:extLst>
      <p:ext uri="{BB962C8B-B14F-4D97-AF65-F5344CB8AC3E}">
        <p14:creationId xmlns:p14="http://schemas.microsoft.com/office/powerpoint/2010/main" val="399702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B2AC9-5877-EB19-F068-9F7351B98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24EF7-B40A-69E8-C538-10BAFBF04C69}"/>
              </a:ext>
            </a:extLst>
          </p:cNvPr>
          <p:cNvSpPr>
            <a:spLocks noGrp="1"/>
          </p:cNvSpPr>
          <p:nvPr>
            <p:ph type="title"/>
          </p:nvPr>
        </p:nvSpPr>
        <p:spPr/>
        <p:txBody>
          <a:bodyPr/>
          <a:lstStyle/>
          <a:p>
            <a:r>
              <a:rPr lang="en-US"/>
              <a:t>Autism Category (1 of 3)</a:t>
            </a:r>
          </a:p>
        </p:txBody>
      </p:sp>
      <p:sp>
        <p:nvSpPr>
          <p:cNvPr id="3" name="Content Placeholder 2">
            <a:extLst>
              <a:ext uri="{FF2B5EF4-FFF2-40B4-BE49-F238E27FC236}">
                <a16:creationId xmlns:a16="http://schemas.microsoft.com/office/drawing/2014/main" id="{7B6CF1DF-4315-AF2B-5530-33AFF4AB1B9C}"/>
              </a:ext>
            </a:extLst>
          </p:cNvPr>
          <p:cNvSpPr>
            <a:spLocks noGrp="1"/>
          </p:cNvSpPr>
          <p:nvPr>
            <p:ph idx="1"/>
          </p:nvPr>
        </p:nvSpPr>
        <p:spPr/>
        <p:txBody>
          <a:bodyPr/>
          <a:lstStyle/>
          <a:p>
            <a:r>
              <a:rPr lang="en-US" sz="2800"/>
              <a:t>Ch. 393: </a:t>
            </a:r>
            <a:r>
              <a:rPr lang="en-US" sz="2800" b="0" i="0">
                <a:effectLst/>
              </a:rPr>
              <a:t>“Autism” means a </a:t>
            </a:r>
            <a:r>
              <a:rPr lang="en-US" sz="2800" b="0" i="0" u="sng">
                <a:effectLst/>
              </a:rPr>
              <a:t>pervasive</a:t>
            </a:r>
            <a:r>
              <a:rPr lang="en-US" sz="2800" b="0" i="0">
                <a:effectLst/>
              </a:rPr>
              <a:t>, </a:t>
            </a:r>
            <a:r>
              <a:rPr lang="en-US" sz="2800" b="0" i="0" u="sng">
                <a:effectLst/>
              </a:rPr>
              <a:t>neurologically based </a:t>
            </a:r>
            <a:r>
              <a:rPr lang="en-US" sz="2800" b="0" i="0">
                <a:effectLst/>
              </a:rPr>
              <a:t>developmental disability of </a:t>
            </a:r>
            <a:r>
              <a:rPr lang="en-US" sz="2800" b="0" i="0" u="sng">
                <a:effectLst/>
              </a:rPr>
              <a:t>extended duration </a:t>
            </a:r>
            <a:r>
              <a:rPr lang="en-US" sz="2800" b="0" i="0">
                <a:effectLst/>
              </a:rPr>
              <a:t>which causes </a:t>
            </a:r>
            <a:r>
              <a:rPr lang="en-US" sz="2800" b="0" i="0" u="sng">
                <a:effectLst/>
              </a:rPr>
              <a:t>severe learning, communication, and behavior disorders </a:t>
            </a:r>
            <a:r>
              <a:rPr lang="en-US" sz="2800" b="0" i="0">
                <a:effectLst/>
              </a:rPr>
              <a:t>with </a:t>
            </a:r>
            <a:r>
              <a:rPr lang="en-US" sz="2800" b="0" i="0" u="sng">
                <a:effectLst/>
              </a:rPr>
              <a:t>age of onset </a:t>
            </a:r>
            <a:r>
              <a:rPr lang="en-US" sz="2800" b="0" i="0">
                <a:effectLst/>
              </a:rPr>
              <a:t>during infancy or childhood. </a:t>
            </a:r>
          </a:p>
          <a:p>
            <a:endParaRPr lang="en-US" sz="2800"/>
          </a:p>
          <a:p>
            <a:r>
              <a:rPr lang="en-US" sz="2800" b="0" i="0">
                <a:effectLst/>
              </a:rPr>
              <a:t>Individuals with autism exhibit impairment in </a:t>
            </a:r>
            <a:r>
              <a:rPr lang="en-US" sz="2800" b="0" i="0" u="sng">
                <a:effectLst/>
              </a:rPr>
              <a:t>reciprocal social interaction</a:t>
            </a:r>
            <a:r>
              <a:rPr lang="en-US" sz="2800" b="0" i="0">
                <a:effectLst/>
              </a:rPr>
              <a:t>, </a:t>
            </a:r>
            <a:r>
              <a:rPr lang="en-US" sz="2800" b="0" i="0" u="sng">
                <a:effectLst/>
              </a:rPr>
              <a:t>impairment in verbal and nonverbal communication and imaginative ability</a:t>
            </a:r>
            <a:r>
              <a:rPr lang="en-US" sz="2800" b="0" i="0">
                <a:effectLst/>
              </a:rPr>
              <a:t>, and a </a:t>
            </a:r>
            <a:r>
              <a:rPr lang="en-US" sz="2800" b="0" i="0" u="sng">
                <a:effectLst/>
              </a:rPr>
              <a:t>markedly restricted repertoire of activities and interests</a:t>
            </a:r>
            <a:r>
              <a:rPr lang="en-US" sz="2800" b="0" i="0">
                <a:effectLst/>
              </a:rPr>
              <a:t>.</a:t>
            </a:r>
            <a:endParaRPr lang="en-US" sz="2800"/>
          </a:p>
        </p:txBody>
      </p:sp>
      <p:sp>
        <p:nvSpPr>
          <p:cNvPr id="4" name="Slide Number Placeholder 3">
            <a:extLst>
              <a:ext uri="{FF2B5EF4-FFF2-40B4-BE49-F238E27FC236}">
                <a16:creationId xmlns:a16="http://schemas.microsoft.com/office/drawing/2014/main" id="{F5A6DA9B-5133-A214-8543-C066208C186A}"/>
              </a:ext>
            </a:extLst>
          </p:cNvPr>
          <p:cNvSpPr>
            <a:spLocks noGrp="1"/>
          </p:cNvSpPr>
          <p:nvPr>
            <p:ph type="sldNum" sz="quarter" idx="12"/>
          </p:nvPr>
        </p:nvSpPr>
        <p:spPr/>
        <p:txBody>
          <a:bodyPr/>
          <a:lstStyle/>
          <a:p>
            <a:fld id="{69EBCB19-AEAE-0745-86F8-183BCF9A79B0}" type="slidenum">
              <a:rPr lang="en-US" smtClean="0"/>
              <a:pPr/>
              <a:t>16</a:t>
            </a:fld>
            <a:endParaRPr lang="en-US"/>
          </a:p>
        </p:txBody>
      </p:sp>
    </p:spTree>
    <p:extLst>
      <p:ext uri="{BB962C8B-B14F-4D97-AF65-F5344CB8AC3E}">
        <p14:creationId xmlns:p14="http://schemas.microsoft.com/office/powerpoint/2010/main" val="2453367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C25E-6BCA-D79C-0E83-2E85BED242E7}"/>
              </a:ext>
            </a:extLst>
          </p:cNvPr>
          <p:cNvSpPr>
            <a:spLocks noGrp="1"/>
          </p:cNvSpPr>
          <p:nvPr>
            <p:ph type="title"/>
          </p:nvPr>
        </p:nvSpPr>
        <p:spPr/>
        <p:txBody>
          <a:bodyPr/>
          <a:lstStyle/>
          <a:p>
            <a:r>
              <a:rPr lang="en-US"/>
              <a:t>Autism Category (2 of 3)</a:t>
            </a:r>
          </a:p>
        </p:txBody>
      </p:sp>
      <p:sp>
        <p:nvSpPr>
          <p:cNvPr id="3" name="Content Placeholder 2">
            <a:extLst>
              <a:ext uri="{FF2B5EF4-FFF2-40B4-BE49-F238E27FC236}">
                <a16:creationId xmlns:a16="http://schemas.microsoft.com/office/drawing/2014/main" id="{C968F5FB-037A-9834-B52E-7B35FF241AF7}"/>
              </a:ext>
            </a:extLst>
          </p:cNvPr>
          <p:cNvSpPr>
            <a:spLocks noGrp="1"/>
          </p:cNvSpPr>
          <p:nvPr>
            <p:ph idx="1"/>
          </p:nvPr>
        </p:nvSpPr>
        <p:spPr/>
        <p:txBody>
          <a:bodyPr/>
          <a:lstStyle/>
          <a:p>
            <a:r>
              <a:rPr lang="en-US" sz="2800"/>
              <a:t>Rule 65G-4.014:</a:t>
            </a:r>
          </a:p>
          <a:p>
            <a:pPr lvl="1"/>
            <a:r>
              <a:rPr lang="en-US" sz="2400"/>
              <a:t>Pervasive: always present and without interruption.</a:t>
            </a:r>
          </a:p>
          <a:p>
            <a:pPr lvl="1"/>
            <a:r>
              <a:rPr lang="en-US" sz="2400"/>
              <a:t>Neurologically based: not the result of physical impairment.</a:t>
            </a:r>
          </a:p>
          <a:p>
            <a:pPr lvl="1"/>
            <a:r>
              <a:rPr lang="en-US" sz="2400"/>
              <a:t>Extended duration: condition reasonably can be expected to continue indefinitely into the future.</a:t>
            </a:r>
          </a:p>
          <a:p>
            <a:pPr lvl="1"/>
            <a:r>
              <a:rPr lang="en-US" sz="2400"/>
              <a:t>Causes severe learning disorders resulting in both (1) severe communication disorders affecting both verbal and nonverbal skills, and (2) severe behavioral disorders. </a:t>
            </a:r>
          </a:p>
          <a:p>
            <a:pPr lvl="2"/>
            <a:r>
              <a:rPr lang="en-US" sz="2400"/>
              <a:t>This is proven through meeting 6 of 12 factors laid out in the rule. The factors are broken into two parts and at least one factor from part 2 must be met.</a:t>
            </a:r>
          </a:p>
        </p:txBody>
      </p:sp>
      <p:sp>
        <p:nvSpPr>
          <p:cNvPr id="4" name="Slide Number Placeholder 3">
            <a:extLst>
              <a:ext uri="{FF2B5EF4-FFF2-40B4-BE49-F238E27FC236}">
                <a16:creationId xmlns:a16="http://schemas.microsoft.com/office/drawing/2014/main" id="{6FB3B21E-A7B7-E5BB-1904-027A08C390D5}"/>
              </a:ext>
            </a:extLst>
          </p:cNvPr>
          <p:cNvSpPr>
            <a:spLocks noGrp="1"/>
          </p:cNvSpPr>
          <p:nvPr>
            <p:ph type="sldNum" sz="quarter" idx="12"/>
          </p:nvPr>
        </p:nvSpPr>
        <p:spPr/>
        <p:txBody>
          <a:bodyPr/>
          <a:lstStyle/>
          <a:p>
            <a:fld id="{69EBCB19-AEAE-0745-86F8-183BCF9A79B0}" type="slidenum">
              <a:rPr lang="en-US" smtClean="0"/>
              <a:pPr/>
              <a:t>17</a:t>
            </a:fld>
            <a:endParaRPr lang="en-US"/>
          </a:p>
        </p:txBody>
      </p:sp>
    </p:spTree>
    <p:extLst>
      <p:ext uri="{BB962C8B-B14F-4D97-AF65-F5344CB8AC3E}">
        <p14:creationId xmlns:p14="http://schemas.microsoft.com/office/powerpoint/2010/main" val="2554401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A9847-3295-EF79-2A30-0051C3062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48B33-D488-6E15-CF50-C0CD56B91D0C}"/>
              </a:ext>
            </a:extLst>
          </p:cNvPr>
          <p:cNvSpPr>
            <a:spLocks noGrp="1"/>
          </p:cNvSpPr>
          <p:nvPr>
            <p:ph type="title"/>
          </p:nvPr>
        </p:nvSpPr>
        <p:spPr/>
        <p:txBody>
          <a:bodyPr/>
          <a:lstStyle/>
          <a:p>
            <a:r>
              <a:rPr lang="en-US"/>
              <a:t>Autism Category (3 of 3)</a:t>
            </a:r>
          </a:p>
        </p:txBody>
      </p:sp>
      <p:sp>
        <p:nvSpPr>
          <p:cNvPr id="3" name="Content Placeholder 2">
            <a:extLst>
              <a:ext uri="{FF2B5EF4-FFF2-40B4-BE49-F238E27FC236}">
                <a16:creationId xmlns:a16="http://schemas.microsoft.com/office/drawing/2014/main" id="{A2A13D51-A09C-FECD-CCB6-9260372ED435}"/>
              </a:ext>
            </a:extLst>
          </p:cNvPr>
          <p:cNvSpPr>
            <a:spLocks noGrp="1"/>
          </p:cNvSpPr>
          <p:nvPr>
            <p:ph idx="1"/>
          </p:nvPr>
        </p:nvSpPr>
        <p:spPr/>
        <p:txBody>
          <a:bodyPr/>
          <a:lstStyle/>
          <a:p>
            <a:r>
              <a:rPr lang="en-US" sz="2800"/>
              <a:t>Rule 65G-4.014:</a:t>
            </a:r>
          </a:p>
          <a:p>
            <a:pPr lvl="1"/>
            <a:r>
              <a:rPr lang="en-US" sz="2400"/>
              <a:t>Diagnosis must be made by:</a:t>
            </a:r>
          </a:p>
          <a:p>
            <a:pPr lvl="2"/>
            <a:r>
              <a:rPr lang="en-US" sz="2400">
                <a:effectLst/>
                <a:ea typeface="Times New Roman" panose="02020603050405020304" pitchFamily="18" charset="0"/>
              </a:rPr>
              <a:t>A Florida-licensed psychiatrist;</a:t>
            </a:r>
          </a:p>
          <a:p>
            <a:pPr lvl="2"/>
            <a:r>
              <a:rPr lang="en-US" sz="2400">
                <a:effectLst/>
                <a:ea typeface="Times New Roman" panose="02020603050405020304" pitchFamily="18" charset="0"/>
              </a:rPr>
              <a:t>A Florida-licensed psychologist;</a:t>
            </a:r>
          </a:p>
          <a:p>
            <a:pPr lvl="2"/>
            <a:r>
              <a:rPr lang="en-US" sz="2400">
                <a:effectLst/>
                <a:ea typeface="Times New Roman" panose="02020603050405020304" pitchFamily="18" charset="0"/>
              </a:rPr>
              <a:t>A board-certified pediatric neurologist who is qualified by training and experience to make a diagnosis of autism;</a:t>
            </a:r>
          </a:p>
          <a:p>
            <a:pPr lvl="2"/>
            <a:r>
              <a:rPr lang="en-US" sz="2400">
                <a:effectLst/>
                <a:ea typeface="Times New Roman" panose="02020603050405020304" pitchFamily="18" charset="0"/>
              </a:rPr>
              <a:t>A board-certified developmental pediatrician, or</a:t>
            </a:r>
          </a:p>
          <a:p>
            <a:pPr lvl="2"/>
            <a:r>
              <a:rPr lang="en-US" sz="2400">
                <a:effectLst/>
                <a:ea typeface="Times New Roman" panose="02020603050405020304" pitchFamily="18" charset="0"/>
              </a:rPr>
              <a:t>Collateral information received from another state may be accepted if the evaluator is licensed through the same credentials required for licensure in Florida for the professions listed in paragraph (1)(a), above.</a:t>
            </a:r>
          </a:p>
          <a:p>
            <a:pPr lvl="2"/>
            <a:endParaRPr lang="en-US" sz="2200"/>
          </a:p>
        </p:txBody>
      </p:sp>
      <p:sp>
        <p:nvSpPr>
          <p:cNvPr id="4" name="Slide Number Placeholder 3">
            <a:extLst>
              <a:ext uri="{FF2B5EF4-FFF2-40B4-BE49-F238E27FC236}">
                <a16:creationId xmlns:a16="http://schemas.microsoft.com/office/drawing/2014/main" id="{810B02D8-C9BC-BC0B-3FDE-4BE4273F41A8}"/>
              </a:ext>
            </a:extLst>
          </p:cNvPr>
          <p:cNvSpPr>
            <a:spLocks noGrp="1"/>
          </p:cNvSpPr>
          <p:nvPr>
            <p:ph type="sldNum" sz="quarter" idx="12"/>
          </p:nvPr>
        </p:nvSpPr>
        <p:spPr/>
        <p:txBody>
          <a:bodyPr/>
          <a:lstStyle/>
          <a:p>
            <a:fld id="{69EBCB19-AEAE-0745-86F8-183BCF9A79B0}" type="slidenum">
              <a:rPr lang="en-US" smtClean="0"/>
              <a:pPr/>
              <a:t>18</a:t>
            </a:fld>
            <a:endParaRPr lang="en-US"/>
          </a:p>
        </p:txBody>
      </p:sp>
    </p:spTree>
    <p:extLst>
      <p:ext uri="{BB962C8B-B14F-4D97-AF65-F5344CB8AC3E}">
        <p14:creationId xmlns:p14="http://schemas.microsoft.com/office/powerpoint/2010/main" val="406853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45D9-F8D0-A547-AC62-35BFE4D2CED0}"/>
              </a:ext>
            </a:extLst>
          </p:cNvPr>
          <p:cNvSpPr>
            <a:spLocks noGrp="1"/>
          </p:cNvSpPr>
          <p:nvPr>
            <p:ph type="title"/>
          </p:nvPr>
        </p:nvSpPr>
        <p:spPr/>
        <p:txBody>
          <a:bodyPr/>
          <a:lstStyle/>
          <a:p>
            <a:r>
              <a:rPr lang="en-US"/>
              <a:t>Autism Factors (1 of 3)</a:t>
            </a:r>
          </a:p>
        </p:txBody>
      </p:sp>
      <p:sp>
        <p:nvSpPr>
          <p:cNvPr id="3" name="Content Placeholder 2">
            <a:extLst>
              <a:ext uri="{FF2B5EF4-FFF2-40B4-BE49-F238E27FC236}">
                <a16:creationId xmlns:a16="http://schemas.microsoft.com/office/drawing/2014/main" id="{49D5519D-6BB6-F654-BB5E-EB31B391B6D5}"/>
              </a:ext>
            </a:extLst>
          </p:cNvPr>
          <p:cNvSpPr>
            <a:spLocks noGrp="1"/>
          </p:cNvSpPr>
          <p:nvPr>
            <p:ph idx="1"/>
          </p:nvPr>
        </p:nvSpPr>
        <p:spPr/>
        <p:txBody>
          <a:bodyPr/>
          <a:lstStyle/>
          <a:p>
            <a:pPr>
              <a:lnSpc>
                <a:spcPct val="100000"/>
              </a:lnSpc>
            </a:pPr>
            <a:r>
              <a:rPr lang="en-US" sz="2800"/>
              <a:t>Part 1: Severe communication disorders</a:t>
            </a:r>
          </a:p>
          <a:p>
            <a:pPr lvl="1">
              <a:lnSpc>
                <a:spcPct val="100000"/>
              </a:lnSpc>
            </a:pPr>
            <a:r>
              <a:rPr lang="en-US" sz="2400">
                <a:effectLst/>
                <a:ea typeface="Times New Roman" panose="02020603050405020304" pitchFamily="18" charset="0"/>
              </a:rPr>
              <a:t>A delay in, or total lack of, the development of spoken language (not accompanied by an attempt to compensate through alternative modes of communication such as gesture or mime),</a:t>
            </a:r>
          </a:p>
          <a:p>
            <a:pPr lvl="1">
              <a:lnSpc>
                <a:spcPct val="100000"/>
              </a:lnSpc>
            </a:pPr>
            <a:r>
              <a:rPr lang="en-US" sz="2400">
                <a:effectLst/>
                <a:ea typeface="Times New Roman" panose="02020603050405020304" pitchFamily="18" charset="0"/>
              </a:rPr>
              <a:t>Stereotyped and repetitive use of language or idiosyncratic language,</a:t>
            </a:r>
          </a:p>
          <a:p>
            <a:pPr lvl="1">
              <a:lnSpc>
                <a:spcPct val="100000"/>
              </a:lnSpc>
            </a:pPr>
            <a:r>
              <a:rPr lang="en-US" sz="2400">
                <a:effectLst/>
                <a:ea typeface="Times New Roman" panose="02020603050405020304" pitchFamily="18" charset="0"/>
              </a:rPr>
              <a:t>For those applicants with speech, marked impairment in the use of multiple nonverbal behaviors such as eye-to-eye gaze, facial expression, body postures, and gestures to regulate social interaction,</a:t>
            </a:r>
          </a:p>
          <a:p>
            <a:pPr lvl="1">
              <a:lnSpc>
                <a:spcPct val="100000"/>
              </a:lnSpc>
            </a:pPr>
            <a:r>
              <a:rPr lang="en-US" sz="2400">
                <a:effectLst/>
                <a:ea typeface="Times New Roman" panose="02020603050405020304" pitchFamily="18" charset="0"/>
              </a:rPr>
              <a:t>Failure to develop peer relationships appropriate to developmental level,</a:t>
            </a:r>
          </a:p>
          <a:p>
            <a:pPr lvl="1"/>
            <a:endParaRPr lang="en-US"/>
          </a:p>
        </p:txBody>
      </p:sp>
      <p:sp>
        <p:nvSpPr>
          <p:cNvPr id="4" name="Slide Number Placeholder 3">
            <a:extLst>
              <a:ext uri="{FF2B5EF4-FFF2-40B4-BE49-F238E27FC236}">
                <a16:creationId xmlns:a16="http://schemas.microsoft.com/office/drawing/2014/main" id="{39FDCC4A-5145-E8B8-4CCC-A4E2D4A2DB74}"/>
              </a:ext>
            </a:extLst>
          </p:cNvPr>
          <p:cNvSpPr>
            <a:spLocks noGrp="1"/>
          </p:cNvSpPr>
          <p:nvPr>
            <p:ph type="sldNum" sz="quarter" idx="12"/>
          </p:nvPr>
        </p:nvSpPr>
        <p:spPr/>
        <p:txBody>
          <a:bodyPr/>
          <a:lstStyle/>
          <a:p>
            <a:fld id="{69EBCB19-AEAE-0745-86F8-183BCF9A79B0}" type="slidenum">
              <a:rPr lang="en-US" smtClean="0"/>
              <a:pPr/>
              <a:t>19</a:t>
            </a:fld>
            <a:endParaRPr lang="en-US"/>
          </a:p>
        </p:txBody>
      </p:sp>
    </p:spTree>
    <p:extLst>
      <p:ext uri="{BB962C8B-B14F-4D97-AF65-F5344CB8AC3E}">
        <p14:creationId xmlns:p14="http://schemas.microsoft.com/office/powerpoint/2010/main" val="389744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E85D37-A3D5-480A-DB15-E2C59704F368}"/>
              </a:ext>
            </a:extLst>
          </p:cNvPr>
          <p:cNvSpPr>
            <a:spLocks noGrp="1"/>
          </p:cNvSpPr>
          <p:nvPr>
            <p:ph type="ctrTitle"/>
          </p:nvPr>
        </p:nvSpPr>
        <p:spPr/>
        <p:txBody>
          <a:bodyPr/>
          <a:lstStyle/>
          <a:p>
            <a:r>
              <a:rPr lang="en-US"/>
              <a:t>Accessibility</a:t>
            </a:r>
          </a:p>
        </p:txBody>
      </p:sp>
      <p:sp>
        <p:nvSpPr>
          <p:cNvPr id="6" name="Subtitle 5">
            <a:extLst>
              <a:ext uri="{FF2B5EF4-FFF2-40B4-BE49-F238E27FC236}">
                <a16:creationId xmlns:a16="http://schemas.microsoft.com/office/drawing/2014/main" id="{B3AFCE88-F507-D127-E72E-03DD169ABF0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B5B4A74-1BAE-4615-B0C3-A1002C702371}"/>
              </a:ext>
            </a:extLst>
          </p:cNvPr>
          <p:cNvSpPr>
            <a:spLocks noGrp="1"/>
          </p:cNvSpPr>
          <p:nvPr>
            <p:ph type="sldNum" sz="quarter" idx="12"/>
          </p:nvPr>
        </p:nvSpPr>
        <p:spPr/>
        <p:txBody>
          <a:bodyPr/>
          <a:lstStyle/>
          <a:p>
            <a:fld id="{69EBCB19-AEAE-0745-86F8-183BCF9A79B0}" type="slidenum">
              <a:rPr lang="en-US" smtClean="0"/>
              <a:pPr/>
              <a:t>2</a:t>
            </a:fld>
            <a:endParaRPr lang="en-US"/>
          </a:p>
        </p:txBody>
      </p:sp>
    </p:spTree>
    <p:extLst>
      <p:ext uri="{BB962C8B-B14F-4D97-AF65-F5344CB8AC3E}">
        <p14:creationId xmlns:p14="http://schemas.microsoft.com/office/powerpoint/2010/main" val="1281827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39349-2640-C503-CA84-736CCAD9A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3EBDD3-3787-A215-0F76-9CE4988807D3}"/>
              </a:ext>
            </a:extLst>
          </p:cNvPr>
          <p:cNvSpPr>
            <a:spLocks noGrp="1"/>
          </p:cNvSpPr>
          <p:nvPr>
            <p:ph type="title"/>
          </p:nvPr>
        </p:nvSpPr>
        <p:spPr/>
        <p:txBody>
          <a:bodyPr/>
          <a:lstStyle/>
          <a:p>
            <a:r>
              <a:rPr lang="en-US"/>
              <a:t>Autism Factors (2 of 3)</a:t>
            </a:r>
          </a:p>
        </p:txBody>
      </p:sp>
      <p:sp>
        <p:nvSpPr>
          <p:cNvPr id="3" name="Content Placeholder 2">
            <a:extLst>
              <a:ext uri="{FF2B5EF4-FFF2-40B4-BE49-F238E27FC236}">
                <a16:creationId xmlns:a16="http://schemas.microsoft.com/office/drawing/2014/main" id="{685F8D40-3645-0BB1-EE02-95838DEDA352}"/>
              </a:ext>
            </a:extLst>
          </p:cNvPr>
          <p:cNvSpPr>
            <a:spLocks noGrp="1"/>
          </p:cNvSpPr>
          <p:nvPr>
            <p:ph idx="1"/>
          </p:nvPr>
        </p:nvSpPr>
        <p:spPr/>
        <p:txBody>
          <a:bodyPr/>
          <a:lstStyle/>
          <a:p>
            <a:pPr>
              <a:lnSpc>
                <a:spcPct val="100000"/>
              </a:lnSpc>
            </a:pPr>
            <a:r>
              <a:rPr lang="en-US" sz="2800"/>
              <a:t>Part 1: Severe communication disorders (cont.)</a:t>
            </a:r>
          </a:p>
          <a:p>
            <a:pPr lvl="1">
              <a:lnSpc>
                <a:spcPct val="100000"/>
              </a:lnSpc>
            </a:pPr>
            <a:r>
              <a:rPr lang="en-US" sz="2400">
                <a:effectLst/>
                <a:ea typeface="Times New Roman" panose="02020603050405020304" pitchFamily="18" charset="0"/>
              </a:rPr>
              <a:t>A lack of spontaneous seeking to share enjoyment, interests, or achievements with other people (e.g., by a lack of showing, bringing, pointing out objects of interest, or achievements to others),</a:t>
            </a:r>
          </a:p>
          <a:p>
            <a:pPr lvl="1">
              <a:lnSpc>
                <a:spcPct val="100000"/>
              </a:lnSpc>
            </a:pPr>
            <a:r>
              <a:rPr lang="en-US" sz="2400">
                <a:effectLst/>
                <a:ea typeface="Times New Roman" panose="02020603050405020304" pitchFamily="18" charset="0"/>
              </a:rPr>
              <a:t>Lack of social or emotional reciprocity,</a:t>
            </a:r>
          </a:p>
          <a:p>
            <a:pPr lvl="1">
              <a:lnSpc>
                <a:spcPct val="100000"/>
              </a:lnSpc>
            </a:pPr>
            <a:r>
              <a:rPr lang="en-US" sz="2400">
                <a:effectLst/>
                <a:ea typeface="Times New Roman" panose="02020603050405020304" pitchFamily="18" charset="0"/>
              </a:rPr>
              <a:t>Marked impairment in the ability to initiate or sustain a conversation with others in individuals with adequate speech, or</a:t>
            </a:r>
          </a:p>
          <a:p>
            <a:pPr lvl="1">
              <a:lnSpc>
                <a:spcPct val="100000"/>
              </a:lnSpc>
            </a:pPr>
            <a:r>
              <a:rPr lang="en-US" sz="2400">
                <a:effectLst/>
                <a:ea typeface="Times New Roman" panose="02020603050405020304" pitchFamily="18" charset="0"/>
              </a:rPr>
              <a:t>Impaired imaginative ability evidenced by a lack of varied, spontaneous make-believe play or social imitative play appropriate to developmental level.</a:t>
            </a:r>
          </a:p>
          <a:p>
            <a:pPr lvl="1"/>
            <a:endParaRPr lang="en-US"/>
          </a:p>
        </p:txBody>
      </p:sp>
      <p:sp>
        <p:nvSpPr>
          <p:cNvPr id="4" name="Slide Number Placeholder 3">
            <a:extLst>
              <a:ext uri="{FF2B5EF4-FFF2-40B4-BE49-F238E27FC236}">
                <a16:creationId xmlns:a16="http://schemas.microsoft.com/office/drawing/2014/main" id="{C367ACCB-6CE7-BD10-18B4-4FFD9F0D0D22}"/>
              </a:ext>
            </a:extLst>
          </p:cNvPr>
          <p:cNvSpPr>
            <a:spLocks noGrp="1"/>
          </p:cNvSpPr>
          <p:nvPr>
            <p:ph type="sldNum" sz="quarter" idx="12"/>
          </p:nvPr>
        </p:nvSpPr>
        <p:spPr/>
        <p:txBody>
          <a:bodyPr/>
          <a:lstStyle/>
          <a:p>
            <a:fld id="{69EBCB19-AEAE-0745-86F8-183BCF9A79B0}" type="slidenum">
              <a:rPr lang="en-US" smtClean="0"/>
              <a:pPr/>
              <a:t>20</a:t>
            </a:fld>
            <a:endParaRPr lang="en-US"/>
          </a:p>
        </p:txBody>
      </p:sp>
    </p:spTree>
    <p:extLst>
      <p:ext uri="{BB962C8B-B14F-4D97-AF65-F5344CB8AC3E}">
        <p14:creationId xmlns:p14="http://schemas.microsoft.com/office/powerpoint/2010/main" val="1247272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9A67-4C6D-72EF-AB6E-87386961BDFD}"/>
              </a:ext>
            </a:extLst>
          </p:cNvPr>
          <p:cNvSpPr>
            <a:spLocks noGrp="1"/>
          </p:cNvSpPr>
          <p:nvPr>
            <p:ph type="title"/>
          </p:nvPr>
        </p:nvSpPr>
        <p:spPr/>
        <p:txBody>
          <a:bodyPr/>
          <a:lstStyle/>
          <a:p>
            <a:r>
              <a:rPr lang="en-US"/>
              <a:t>Autism Factors (3 of 3)</a:t>
            </a:r>
          </a:p>
        </p:txBody>
      </p:sp>
      <p:sp>
        <p:nvSpPr>
          <p:cNvPr id="3" name="Content Placeholder 2">
            <a:extLst>
              <a:ext uri="{FF2B5EF4-FFF2-40B4-BE49-F238E27FC236}">
                <a16:creationId xmlns:a16="http://schemas.microsoft.com/office/drawing/2014/main" id="{295EC4F4-92BB-1892-6864-B15D6E24256C}"/>
              </a:ext>
            </a:extLst>
          </p:cNvPr>
          <p:cNvSpPr>
            <a:spLocks noGrp="1"/>
          </p:cNvSpPr>
          <p:nvPr>
            <p:ph idx="1"/>
          </p:nvPr>
        </p:nvSpPr>
        <p:spPr/>
        <p:txBody>
          <a:bodyPr/>
          <a:lstStyle/>
          <a:p>
            <a:r>
              <a:rPr lang="en-US" sz="2800"/>
              <a:t>Part 2: Severe behavior disorders (restricted, repetitive and stereotyped patterns of behavior, interests, and activities)</a:t>
            </a:r>
          </a:p>
          <a:p>
            <a:pPr lvl="1"/>
            <a:r>
              <a:rPr lang="en-US" sz="2400">
                <a:effectLst/>
                <a:ea typeface="Times New Roman" panose="02020603050405020304" pitchFamily="18" charset="0"/>
              </a:rPr>
              <a:t>Encompassing preoccupation with one or more stereotyped and restricted patterns of interest that is abnormal either in intensity or focus,</a:t>
            </a:r>
          </a:p>
          <a:p>
            <a:pPr lvl="1"/>
            <a:r>
              <a:rPr lang="en-US" sz="2400">
                <a:effectLst/>
                <a:ea typeface="Times New Roman" panose="02020603050405020304" pitchFamily="18" charset="0"/>
              </a:rPr>
              <a:t>Apparently inflexible adherence to specific, nonfunctional routines or rituals,</a:t>
            </a:r>
          </a:p>
          <a:p>
            <a:pPr lvl="1"/>
            <a:r>
              <a:rPr lang="en-US" sz="2400">
                <a:effectLst/>
                <a:ea typeface="Times New Roman" panose="02020603050405020304" pitchFamily="18" charset="0"/>
              </a:rPr>
              <a:t>Stereotyped and repetitive motor mannerisms (e.g., hand or finger flapping or twisting, or complex whole-body movements), or</a:t>
            </a:r>
          </a:p>
          <a:p>
            <a:pPr lvl="1"/>
            <a:r>
              <a:rPr lang="en-US" sz="2400">
                <a:effectLst/>
                <a:ea typeface="Times New Roman" panose="02020603050405020304" pitchFamily="18" charset="0"/>
              </a:rPr>
              <a:t>Persistent preoccupation with parts of objects.</a:t>
            </a:r>
          </a:p>
          <a:p>
            <a:pPr marL="457200" lvl="1" indent="0">
              <a:lnSpc>
                <a:spcPct val="100000"/>
              </a:lnSpc>
              <a:buNone/>
            </a:pPr>
            <a:r>
              <a:rPr lang="en-US" sz="2400"/>
              <a:t> </a:t>
            </a:r>
          </a:p>
          <a:p>
            <a:pPr lvl="1"/>
            <a:endParaRPr lang="en-US"/>
          </a:p>
        </p:txBody>
      </p:sp>
      <p:sp>
        <p:nvSpPr>
          <p:cNvPr id="4" name="Slide Number Placeholder 3">
            <a:extLst>
              <a:ext uri="{FF2B5EF4-FFF2-40B4-BE49-F238E27FC236}">
                <a16:creationId xmlns:a16="http://schemas.microsoft.com/office/drawing/2014/main" id="{3E411EAF-5CFC-86A3-3238-D3E7B43C25FA}"/>
              </a:ext>
            </a:extLst>
          </p:cNvPr>
          <p:cNvSpPr>
            <a:spLocks noGrp="1"/>
          </p:cNvSpPr>
          <p:nvPr>
            <p:ph type="sldNum" sz="quarter" idx="12"/>
          </p:nvPr>
        </p:nvSpPr>
        <p:spPr/>
        <p:txBody>
          <a:bodyPr/>
          <a:lstStyle/>
          <a:p>
            <a:fld id="{69EBCB19-AEAE-0745-86F8-183BCF9A79B0}" type="slidenum">
              <a:rPr lang="en-US" smtClean="0"/>
              <a:pPr/>
              <a:t>21</a:t>
            </a:fld>
            <a:endParaRPr lang="en-US"/>
          </a:p>
        </p:txBody>
      </p:sp>
    </p:spTree>
    <p:extLst>
      <p:ext uri="{BB962C8B-B14F-4D97-AF65-F5344CB8AC3E}">
        <p14:creationId xmlns:p14="http://schemas.microsoft.com/office/powerpoint/2010/main" val="1692921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493D-A472-A505-9685-461DB2B49BFB}"/>
              </a:ext>
            </a:extLst>
          </p:cNvPr>
          <p:cNvSpPr>
            <a:spLocks noGrp="1"/>
          </p:cNvSpPr>
          <p:nvPr>
            <p:ph type="title"/>
          </p:nvPr>
        </p:nvSpPr>
        <p:spPr/>
        <p:txBody>
          <a:bodyPr/>
          <a:lstStyle/>
          <a:p>
            <a:r>
              <a:rPr lang="en-US"/>
              <a:t>Intellectual Disability Category (1 of 3)</a:t>
            </a:r>
          </a:p>
        </p:txBody>
      </p:sp>
      <p:sp>
        <p:nvSpPr>
          <p:cNvPr id="3" name="Content Placeholder 2">
            <a:extLst>
              <a:ext uri="{FF2B5EF4-FFF2-40B4-BE49-F238E27FC236}">
                <a16:creationId xmlns:a16="http://schemas.microsoft.com/office/drawing/2014/main" id="{BCC3F51A-B9ED-B4B9-546A-EAFFF659095C}"/>
              </a:ext>
            </a:extLst>
          </p:cNvPr>
          <p:cNvSpPr>
            <a:spLocks noGrp="1"/>
          </p:cNvSpPr>
          <p:nvPr>
            <p:ph idx="1"/>
          </p:nvPr>
        </p:nvSpPr>
        <p:spPr/>
        <p:txBody>
          <a:bodyPr/>
          <a:lstStyle/>
          <a:p>
            <a:pPr algn="l"/>
            <a:r>
              <a:rPr lang="en-US" sz="2800"/>
              <a:t>Ch. 393: </a:t>
            </a:r>
            <a:r>
              <a:rPr lang="en-US" sz="2800" b="0" i="0">
                <a:effectLst/>
              </a:rPr>
              <a:t>“Intellectual disability” </a:t>
            </a:r>
            <a:r>
              <a:rPr lang="en-US" sz="2800" b="0" i="0" u="sng">
                <a:effectLst/>
              </a:rPr>
              <a:t>means significantly subaverage general intellectual functioning </a:t>
            </a:r>
            <a:r>
              <a:rPr lang="en-US" sz="2800" b="0" i="0">
                <a:effectLst/>
              </a:rPr>
              <a:t>existing concurrently with </a:t>
            </a:r>
            <a:r>
              <a:rPr lang="en-US" sz="2800" b="0" i="0" u="sng">
                <a:effectLst/>
              </a:rPr>
              <a:t>deficits in adaptive behavior </a:t>
            </a:r>
            <a:r>
              <a:rPr lang="en-US" sz="2800" b="0" i="0">
                <a:effectLst/>
              </a:rPr>
              <a:t>which </a:t>
            </a:r>
            <a:r>
              <a:rPr lang="en-US" sz="2800" b="0" i="0" u="sng">
                <a:effectLst/>
              </a:rPr>
              <a:t>manifests before the age of 18 </a:t>
            </a:r>
            <a:r>
              <a:rPr lang="en-US" sz="2800" b="0" i="0">
                <a:effectLst/>
              </a:rPr>
              <a:t>and can reasonably be expected to continue indefinitely. </a:t>
            </a:r>
          </a:p>
          <a:p>
            <a:pPr lvl="1"/>
            <a:r>
              <a:rPr lang="en-US" sz="2400" b="0" i="0">
                <a:effectLst/>
              </a:rPr>
              <a:t>“Adaptive behavior” means the effectiveness or degree with which an individual meets the standards of personal independence and social responsibility expected of his or her age, cultural group, and community.</a:t>
            </a:r>
          </a:p>
          <a:p>
            <a:pPr lvl="1"/>
            <a:r>
              <a:rPr lang="en-US" sz="2400" b="0" i="0">
                <a:effectLst/>
              </a:rPr>
              <a:t>“Significantly subaverage general intellectual functioning” means performance that is two or more standard deviations from the mean score on a standardized intelligence test specified in the rules of the agency. This is generally a Full Scal</a:t>
            </a:r>
            <a:r>
              <a:rPr lang="en-US" sz="2400"/>
              <a:t>e IQ of 70 or below.</a:t>
            </a:r>
            <a:endParaRPr lang="en-US" sz="2400" b="0" i="0">
              <a:effectLst/>
            </a:endParaRPr>
          </a:p>
          <a:p>
            <a:endParaRPr lang="en-US"/>
          </a:p>
          <a:p>
            <a:endParaRPr lang="en-US"/>
          </a:p>
        </p:txBody>
      </p:sp>
      <p:sp>
        <p:nvSpPr>
          <p:cNvPr id="4" name="Slide Number Placeholder 3">
            <a:extLst>
              <a:ext uri="{FF2B5EF4-FFF2-40B4-BE49-F238E27FC236}">
                <a16:creationId xmlns:a16="http://schemas.microsoft.com/office/drawing/2014/main" id="{21F912A0-540F-CB49-FD30-27FC1CC24E8E}"/>
              </a:ext>
            </a:extLst>
          </p:cNvPr>
          <p:cNvSpPr>
            <a:spLocks noGrp="1"/>
          </p:cNvSpPr>
          <p:nvPr>
            <p:ph type="sldNum" sz="quarter" idx="12"/>
          </p:nvPr>
        </p:nvSpPr>
        <p:spPr/>
        <p:txBody>
          <a:bodyPr/>
          <a:lstStyle/>
          <a:p>
            <a:fld id="{69EBCB19-AEAE-0745-86F8-183BCF9A79B0}" type="slidenum">
              <a:rPr lang="en-US" smtClean="0"/>
              <a:pPr/>
              <a:t>22</a:t>
            </a:fld>
            <a:endParaRPr lang="en-US"/>
          </a:p>
        </p:txBody>
      </p:sp>
    </p:spTree>
    <p:extLst>
      <p:ext uri="{BB962C8B-B14F-4D97-AF65-F5344CB8AC3E}">
        <p14:creationId xmlns:p14="http://schemas.microsoft.com/office/powerpoint/2010/main" val="2905515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C1BE-73A5-8587-79D9-EED31BF8EFF1}"/>
              </a:ext>
            </a:extLst>
          </p:cNvPr>
          <p:cNvSpPr>
            <a:spLocks noGrp="1"/>
          </p:cNvSpPr>
          <p:nvPr>
            <p:ph type="title"/>
          </p:nvPr>
        </p:nvSpPr>
        <p:spPr/>
        <p:txBody>
          <a:bodyPr/>
          <a:lstStyle/>
          <a:p>
            <a:r>
              <a:rPr lang="en-US"/>
              <a:t>Intellectual Disability Category (2 of 3)</a:t>
            </a:r>
          </a:p>
        </p:txBody>
      </p:sp>
      <p:sp>
        <p:nvSpPr>
          <p:cNvPr id="3" name="Content Placeholder 2">
            <a:extLst>
              <a:ext uri="{FF2B5EF4-FFF2-40B4-BE49-F238E27FC236}">
                <a16:creationId xmlns:a16="http://schemas.microsoft.com/office/drawing/2014/main" id="{C79EE755-2734-EEF5-4DCB-844EDA99DB94}"/>
              </a:ext>
            </a:extLst>
          </p:cNvPr>
          <p:cNvSpPr>
            <a:spLocks noGrp="1"/>
          </p:cNvSpPr>
          <p:nvPr>
            <p:ph idx="1"/>
          </p:nvPr>
        </p:nvSpPr>
        <p:spPr/>
        <p:txBody>
          <a:bodyPr/>
          <a:lstStyle/>
          <a:p>
            <a:pPr>
              <a:lnSpc>
                <a:spcPct val="100000"/>
              </a:lnSpc>
            </a:pPr>
            <a:r>
              <a:rPr lang="en-US" sz="2800"/>
              <a:t>Rule 65G-4.014: </a:t>
            </a:r>
          </a:p>
          <a:p>
            <a:pPr lvl="1">
              <a:lnSpc>
                <a:spcPct val="100000"/>
              </a:lnSpc>
            </a:pPr>
            <a:r>
              <a:rPr lang="en-US" sz="2400"/>
              <a:t>Deficits in adaptive functioning must be in one or more of the following areas:</a:t>
            </a:r>
          </a:p>
          <a:p>
            <a:pPr marL="914400" lvl="2" indent="228600">
              <a:lnSpc>
                <a:spcPct val="100000"/>
              </a:lnSpc>
            </a:pPr>
            <a:r>
              <a:rPr lang="en-US" sz="2400">
                <a:effectLst/>
                <a:ea typeface="Times New Roman" panose="02020603050405020304" pitchFamily="18" charset="0"/>
              </a:rPr>
              <a:t>Communication skills,</a:t>
            </a:r>
          </a:p>
          <a:p>
            <a:pPr marL="914400" lvl="2" indent="228600">
              <a:lnSpc>
                <a:spcPct val="100000"/>
              </a:lnSpc>
            </a:pPr>
            <a:r>
              <a:rPr lang="en-US" sz="2400">
                <a:effectLst/>
                <a:ea typeface="Times New Roman" panose="02020603050405020304" pitchFamily="18" charset="0"/>
              </a:rPr>
              <a:t>Self-care, home living,</a:t>
            </a:r>
          </a:p>
          <a:p>
            <a:pPr marL="914400" lvl="2" indent="228600">
              <a:lnSpc>
                <a:spcPct val="100000"/>
              </a:lnSpc>
            </a:pPr>
            <a:r>
              <a:rPr lang="en-US" sz="2400">
                <a:effectLst/>
                <a:ea typeface="Times New Roman" panose="02020603050405020304" pitchFamily="18" charset="0"/>
              </a:rPr>
              <a:t>Social and interpersonal skills,</a:t>
            </a:r>
          </a:p>
          <a:p>
            <a:pPr marL="914400" lvl="2" indent="228600">
              <a:lnSpc>
                <a:spcPct val="100000"/>
              </a:lnSpc>
            </a:pPr>
            <a:r>
              <a:rPr lang="en-US" sz="2400">
                <a:effectLst/>
                <a:ea typeface="Times New Roman" panose="02020603050405020304" pitchFamily="18" charset="0"/>
              </a:rPr>
              <a:t>Use of community resources and self-direction,</a:t>
            </a:r>
          </a:p>
          <a:p>
            <a:pPr marL="914400" lvl="2" indent="228600">
              <a:lnSpc>
                <a:spcPct val="100000"/>
              </a:lnSpc>
            </a:pPr>
            <a:r>
              <a:rPr lang="en-US" sz="2400">
                <a:effectLst/>
                <a:ea typeface="Times New Roman" panose="02020603050405020304" pitchFamily="18" charset="0"/>
              </a:rPr>
              <a:t>Functional academic skills,</a:t>
            </a:r>
          </a:p>
          <a:p>
            <a:pPr marL="914400" lvl="2" indent="228600">
              <a:lnSpc>
                <a:spcPct val="100000"/>
              </a:lnSpc>
            </a:pPr>
            <a:r>
              <a:rPr lang="en-US" sz="2400">
                <a:effectLst/>
                <a:ea typeface="Times New Roman" panose="02020603050405020304" pitchFamily="18" charset="0"/>
              </a:rPr>
              <a:t>Work, leisure, health and safety awareness and skills.</a:t>
            </a:r>
          </a:p>
          <a:p>
            <a:pPr marL="692150" lvl="1" indent="-123825">
              <a:lnSpc>
                <a:spcPct val="100000"/>
              </a:lnSpc>
            </a:pPr>
            <a:r>
              <a:rPr lang="en-US" sz="2400">
                <a:ea typeface="Times New Roman" panose="02020603050405020304" pitchFamily="18" charset="0"/>
              </a:rPr>
              <a:t>These deficits must constitute a </a:t>
            </a:r>
            <a:r>
              <a:rPr lang="en-US" sz="2400" u="sng">
                <a:ea typeface="Times New Roman" panose="02020603050405020304" pitchFamily="18" charset="0"/>
              </a:rPr>
              <a:t>substantial</a:t>
            </a:r>
            <a:r>
              <a:rPr lang="en-US" sz="2400">
                <a:ea typeface="Times New Roman" panose="02020603050405020304" pitchFamily="18" charset="0"/>
              </a:rPr>
              <a:t> handicap which is reasonably expected to continue indefinitely.</a:t>
            </a:r>
            <a:endParaRPr lang="en-US" sz="2400">
              <a:effectLst/>
              <a:ea typeface="Times New Roman" panose="02020603050405020304" pitchFamily="18" charset="0"/>
            </a:endParaRPr>
          </a:p>
          <a:p>
            <a:endParaRPr lang="en-US" sz="2400"/>
          </a:p>
          <a:p>
            <a:endParaRPr lang="en-US"/>
          </a:p>
        </p:txBody>
      </p:sp>
      <p:sp>
        <p:nvSpPr>
          <p:cNvPr id="4" name="Slide Number Placeholder 3">
            <a:extLst>
              <a:ext uri="{FF2B5EF4-FFF2-40B4-BE49-F238E27FC236}">
                <a16:creationId xmlns:a16="http://schemas.microsoft.com/office/drawing/2014/main" id="{891E340B-FA10-CA18-12D3-1813C162FE29}"/>
              </a:ext>
            </a:extLst>
          </p:cNvPr>
          <p:cNvSpPr>
            <a:spLocks noGrp="1"/>
          </p:cNvSpPr>
          <p:nvPr>
            <p:ph type="sldNum" sz="quarter" idx="12"/>
          </p:nvPr>
        </p:nvSpPr>
        <p:spPr/>
        <p:txBody>
          <a:bodyPr/>
          <a:lstStyle/>
          <a:p>
            <a:fld id="{69EBCB19-AEAE-0745-86F8-183BCF9A79B0}" type="slidenum">
              <a:rPr lang="en-US" smtClean="0"/>
              <a:pPr/>
              <a:t>23</a:t>
            </a:fld>
            <a:endParaRPr lang="en-US"/>
          </a:p>
        </p:txBody>
      </p:sp>
    </p:spTree>
    <p:extLst>
      <p:ext uri="{BB962C8B-B14F-4D97-AF65-F5344CB8AC3E}">
        <p14:creationId xmlns:p14="http://schemas.microsoft.com/office/powerpoint/2010/main" val="2522289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0D654-F00B-EDFD-5805-E00D1062C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66F7B-8293-2C7C-A40F-D0C0C30A520A}"/>
              </a:ext>
            </a:extLst>
          </p:cNvPr>
          <p:cNvSpPr>
            <a:spLocks noGrp="1"/>
          </p:cNvSpPr>
          <p:nvPr>
            <p:ph type="title"/>
          </p:nvPr>
        </p:nvSpPr>
        <p:spPr/>
        <p:txBody>
          <a:bodyPr/>
          <a:lstStyle/>
          <a:p>
            <a:r>
              <a:rPr lang="en-US"/>
              <a:t>Intellectual Disability Category (3 of 3)</a:t>
            </a:r>
          </a:p>
        </p:txBody>
      </p:sp>
      <p:sp>
        <p:nvSpPr>
          <p:cNvPr id="3" name="Content Placeholder 2">
            <a:extLst>
              <a:ext uri="{FF2B5EF4-FFF2-40B4-BE49-F238E27FC236}">
                <a16:creationId xmlns:a16="http://schemas.microsoft.com/office/drawing/2014/main" id="{3E2555CB-A75C-5C4A-C9BE-FFA2BB84A780}"/>
              </a:ext>
            </a:extLst>
          </p:cNvPr>
          <p:cNvSpPr>
            <a:spLocks noGrp="1"/>
          </p:cNvSpPr>
          <p:nvPr>
            <p:ph idx="1"/>
          </p:nvPr>
        </p:nvSpPr>
        <p:spPr/>
        <p:txBody>
          <a:bodyPr/>
          <a:lstStyle/>
          <a:p>
            <a:pPr>
              <a:lnSpc>
                <a:spcPct val="100000"/>
              </a:lnSpc>
            </a:pPr>
            <a:r>
              <a:rPr lang="en-US" sz="2800"/>
              <a:t>Rule 65G-4.014:</a:t>
            </a:r>
          </a:p>
          <a:p>
            <a:pPr lvl="1">
              <a:lnSpc>
                <a:spcPct val="100000"/>
              </a:lnSpc>
            </a:pPr>
            <a:r>
              <a:rPr lang="en-US" sz="2800"/>
              <a:t>Performance measures must be:</a:t>
            </a:r>
          </a:p>
          <a:p>
            <a:pPr lvl="2">
              <a:lnSpc>
                <a:spcPct val="100000"/>
              </a:lnSpc>
            </a:pPr>
            <a:r>
              <a:rPr lang="en-US" sz="2800">
                <a:effectLst/>
                <a:ea typeface="Times New Roman" panose="02020603050405020304" pitchFamily="18" charset="0"/>
              </a:rPr>
              <a:t>Validated by the professional judgment of a psychologist who is experienced in working with people who have retardation, who has specific training and validation in the assessment instrument that is used, and who is one of the following:</a:t>
            </a:r>
          </a:p>
          <a:p>
            <a:pPr lvl="3">
              <a:lnSpc>
                <a:spcPct val="100000"/>
              </a:lnSpc>
            </a:pPr>
            <a:r>
              <a:rPr lang="en-US" sz="2800">
                <a:effectLst/>
                <a:ea typeface="Times New Roman" panose="02020603050405020304" pitchFamily="18" charset="0"/>
              </a:rPr>
              <a:t>A Florida-licensed psychologist,</a:t>
            </a:r>
          </a:p>
          <a:p>
            <a:pPr lvl="3">
              <a:lnSpc>
                <a:spcPct val="100000"/>
              </a:lnSpc>
            </a:pPr>
            <a:r>
              <a:rPr lang="en-US" sz="2800">
                <a:effectLst/>
                <a:ea typeface="Times New Roman" panose="02020603050405020304" pitchFamily="18" charset="0"/>
              </a:rPr>
              <a:t>A Florida-licensed school psychologist,</a:t>
            </a:r>
          </a:p>
          <a:p>
            <a:pPr lvl="3">
              <a:lnSpc>
                <a:spcPct val="100000"/>
              </a:lnSpc>
            </a:pPr>
            <a:r>
              <a:rPr lang="en-US" sz="2800">
                <a:effectLst/>
                <a:ea typeface="Times New Roman" panose="02020603050405020304" pitchFamily="18" charset="0"/>
              </a:rPr>
              <a:t>A certified school psychologist.</a:t>
            </a:r>
          </a:p>
          <a:p>
            <a:pPr lvl="1">
              <a:lnSpc>
                <a:spcPct val="100000"/>
              </a:lnSpc>
            </a:pPr>
            <a:endParaRPr lang="en-US" sz="2400"/>
          </a:p>
          <a:p>
            <a:pPr lvl="2">
              <a:lnSpc>
                <a:spcPct val="100000"/>
              </a:lnSpc>
            </a:pPr>
            <a:endParaRPr lang="en-US" sz="2200">
              <a:effectLst/>
              <a:ea typeface="Times New Roman" panose="02020603050405020304" pitchFamily="18" charset="0"/>
            </a:endParaRPr>
          </a:p>
          <a:p>
            <a:endParaRPr lang="en-US" sz="2400"/>
          </a:p>
          <a:p>
            <a:endParaRPr lang="en-US"/>
          </a:p>
        </p:txBody>
      </p:sp>
      <p:sp>
        <p:nvSpPr>
          <p:cNvPr id="4" name="Slide Number Placeholder 3">
            <a:extLst>
              <a:ext uri="{FF2B5EF4-FFF2-40B4-BE49-F238E27FC236}">
                <a16:creationId xmlns:a16="http://schemas.microsoft.com/office/drawing/2014/main" id="{7341C76A-4C82-780B-39AB-CFB325A2A997}"/>
              </a:ext>
            </a:extLst>
          </p:cNvPr>
          <p:cNvSpPr>
            <a:spLocks noGrp="1"/>
          </p:cNvSpPr>
          <p:nvPr>
            <p:ph type="sldNum" sz="quarter" idx="12"/>
          </p:nvPr>
        </p:nvSpPr>
        <p:spPr/>
        <p:txBody>
          <a:bodyPr/>
          <a:lstStyle/>
          <a:p>
            <a:fld id="{69EBCB19-AEAE-0745-86F8-183BCF9A79B0}" type="slidenum">
              <a:rPr lang="en-US" smtClean="0"/>
              <a:pPr/>
              <a:t>24</a:t>
            </a:fld>
            <a:endParaRPr lang="en-US"/>
          </a:p>
        </p:txBody>
      </p:sp>
    </p:spTree>
    <p:extLst>
      <p:ext uri="{BB962C8B-B14F-4D97-AF65-F5344CB8AC3E}">
        <p14:creationId xmlns:p14="http://schemas.microsoft.com/office/powerpoint/2010/main" val="4173712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5118-14D8-2042-A357-E01F4EEEDEB5}"/>
              </a:ext>
            </a:extLst>
          </p:cNvPr>
          <p:cNvSpPr>
            <a:spLocks noGrp="1"/>
          </p:cNvSpPr>
          <p:nvPr>
            <p:ph type="title"/>
          </p:nvPr>
        </p:nvSpPr>
        <p:spPr/>
        <p:txBody>
          <a:bodyPr/>
          <a:lstStyle/>
          <a:p>
            <a:r>
              <a:rPr lang="en-US"/>
              <a:t>Cerebral Palsy Category (1 of 2)</a:t>
            </a:r>
          </a:p>
        </p:txBody>
      </p:sp>
      <p:sp>
        <p:nvSpPr>
          <p:cNvPr id="3" name="Content Placeholder 2">
            <a:extLst>
              <a:ext uri="{FF2B5EF4-FFF2-40B4-BE49-F238E27FC236}">
                <a16:creationId xmlns:a16="http://schemas.microsoft.com/office/drawing/2014/main" id="{1388A289-BE1A-7D7E-57A2-7013C6ECA67C}"/>
              </a:ext>
            </a:extLst>
          </p:cNvPr>
          <p:cNvSpPr>
            <a:spLocks noGrp="1"/>
          </p:cNvSpPr>
          <p:nvPr>
            <p:ph idx="1"/>
          </p:nvPr>
        </p:nvSpPr>
        <p:spPr/>
        <p:txBody>
          <a:bodyPr/>
          <a:lstStyle/>
          <a:p>
            <a:r>
              <a:rPr lang="en-US"/>
              <a:t>Cerebral Palsy: </a:t>
            </a:r>
          </a:p>
          <a:p>
            <a:pPr lvl="1"/>
            <a:r>
              <a:rPr lang="en-US" sz="2400"/>
              <a:t>Means </a:t>
            </a:r>
            <a:r>
              <a:rPr lang="en-US" sz="2400">
                <a:effectLst/>
                <a:ea typeface="Times New Roman" panose="02020603050405020304" pitchFamily="18" charset="0"/>
              </a:rPr>
              <a:t>a group of disabling symptoms of extended duration that result from damage to the developing brain during the prenatal period and characterized by paralysis, spasticity, or abnormal control of movement or posture, such as poor coordination or lack of balance, which is manifest prior to three years of age. </a:t>
            </a:r>
          </a:p>
          <a:p>
            <a:pPr lvl="1"/>
            <a:r>
              <a:rPr lang="en-US" sz="2400">
                <a:effectLst/>
                <a:ea typeface="Times New Roman" panose="02020603050405020304" pitchFamily="18" charset="0"/>
              </a:rPr>
              <a:t>For purposes of the rule, cerebral palsy also means the presence of other significant motor dysfunction appearing prior to age 18 due to perinatal or external events such as anoxia, oxygen deprivation, or traumatic brain injury. </a:t>
            </a:r>
          </a:p>
          <a:p>
            <a:pPr lvl="1"/>
            <a:r>
              <a:rPr lang="en-US" sz="2400">
                <a:effectLst/>
                <a:ea typeface="Times New Roman" panose="02020603050405020304" pitchFamily="18" charset="0"/>
              </a:rPr>
              <a:t>Excluded from this definition is motor dysfunction caused by medical events, including stroke or progressive diseases such as muscular dystrophy. </a:t>
            </a:r>
          </a:p>
          <a:p>
            <a:pPr lvl="1"/>
            <a:r>
              <a:rPr lang="en-US" sz="2400">
                <a:effectLst/>
                <a:ea typeface="Times New Roman" panose="02020603050405020304" pitchFamily="18" charset="0"/>
              </a:rPr>
              <a:t>The impairment from cerebral palsy must constitute a substantial handicap which is reasonably expected to continue indefinitely.</a:t>
            </a:r>
          </a:p>
          <a:p>
            <a:endParaRPr lang="en-US"/>
          </a:p>
        </p:txBody>
      </p:sp>
      <p:sp>
        <p:nvSpPr>
          <p:cNvPr id="4" name="Slide Number Placeholder 3">
            <a:extLst>
              <a:ext uri="{FF2B5EF4-FFF2-40B4-BE49-F238E27FC236}">
                <a16:creationId xmlns:a16="http://schemas.microsoft.com/office/drawing/2014/main" id="{A0B5CF57-5C00-7968-F268-F13B7451B4E8}"/>
              </a:ext>
            </a:extLst>
          </p:cNvPr>
          <p:cNvSpPr>
            <a:spLocks noGrp="1"/>
          </p:cNvSpPr>
          <p:nvPr>
            <p:ph type="sldNum" sz="quarter" idx="12"/>
          </p:nvPr>
        </p:nvSpPr>
        <p:spPr/>
        <p:txBody>
          <a:bodyPr/>
          <a:lstStyle/>
          <a:p>
            <a:fld id="{69EBCB19-AEAE-0745-86F8-183BCF9A79B0}" type="slidenum">
              <a:rPr lang="en-US" smtClean="0"/>
              <a:pPr/>
              <a:t>25</a:t>
            </a:fld>
            <a:endParaRPr lang="en-US"/>
          </a:p>
        </p:txBody>
      </p:sp>
    </p:spTree>
    <p:extLst>
      <p:ext uri="{BB962C8B-B14F-4D97-AF65-F5344CB8AC3E}">
        <p14:creationId xmlns:p14="http://schemas.microsoft.com/office/powerpoint/2010/main" val="2072477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7DAF6-75BB-65B6-F54E-476BEA483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2B92B-5561-61F4-6696-577F754AD661}"/>
              </a:ext>
            </a:extLst>
          </p:cNvPr>
          <p:cNvSpPr>
            <a:spLocks noGrp="1"/>
          </p:cNvSpPr>
          <p:nvPr>
            <p:ph type="title"/>
          </p:nvPr>
        </p:nvSpPr>
        <p:spPr/>
        <p:txBody>
          <a:bodyPr/>
          <a:lstStyle/>
          <a:p>
            <a:r>
              <a:rPr lang="en-US"/>
              <a:t>Cerebral Palsy Category (2 of 2)</a:t>
            </a:r>
          </a:p>
        </p:txBody>
      </p:sp>
      <p:sp>
        <p:nvSpPr>
          <p:cNvPr id="3" name="Content Placeholder 2">
            <a:extLst>
              <a:ext uri="{FF2B5EF4-FFF2-40B4-BE49-F238E27FC236}">
                <a16:creationId xmlns:a16="http://schemas.microsoft.com/office/drawing/2014/main" id="{408B1097-7998-855B-8C21-3FCD7A772C81}"/>
              </a:ext>
            </a:extLst>
          </p:cNvPr>
          <p:cNvSpPr>
            <a:spLocks noGrp="1"/>
          </p:cNvSpPr>
          <p:nvPr>
            <p:ph idx="1"/>
          </p:nvPr>
        </p:nvSpPr>
        <p:spPr/>
        <p:txBody>
          <a:bodyPr/>
          <a:lstStyle/>
          <a:p>
            <a:pPr>
              <a:lnSpc>
                <a:spcPct val="100000"/>
              </a:lnSpc>
            </a:pPr>
            <a:r>
              <a:rPr lang="en-US" sz="2800"/>
              <a:t>Rule 65G-4.014:</a:t>
            </a:r>
          </a:p>
          <a:p>
            <a:pPr lvl="1">
              <a:lnSpc>
                <a:spcPct val="100000"/>
              </a:lnSpc>
            </a:pPr>
            <a:r>
              <a:rPr lang="en-US" sz="2800"/>
              <a:t>Diagnosis must be confirmed by written documentation from one or more of the following:</a:t>
            </a:r>
          </a:p>
          <a:p>
            <a:pPr lvl="2">
              <a:lnSpc>
                <a:spcPct val="100000"/>
              </a:lnSpc>
            </a:pPr>
            <a:r>
              <a:rPr lang="en-US" sz="2800">
                <a:effectLst/>
                <a:ea typeface="Times New Roman" panose="02020603050405020304" pitchFamily="18" charset="0"/>
              </a:rPr>
              <a:t>A medical doctor;</a:t>
            </a:r>
          </a:p>
          <a:p>
            <a:pPr lvl="2">
              <a:lnSpc>
                <a:spcPct val="100000"/>
              </a:lnSpc>
            </a:pPr>
            <a:r>
              <a:rPr lang="en-US" sz="2800">
                <a:effectLst/>
                <a:ea typeface="Times New Roman" panose="02020603050405020304" pitchFamily="18" charset="0"/>
              </a:rPr>
              <a:t>A doctor of osteopathy, or</a:t>
            </a:r>
          </a:p>
          <a:p>
            <a:pPr lvl="2">
              <a:lnSpc>
                <a:spcPct val="100000"/>
              </a:lnSpc>
            </a:pPr>
            <a:r>
              <a:rPr lang="en-US" sz="2800">
                <a:effectLst/>
                <a:ea typeface="Times New Roman" panose="02020603050405020304" pitchFamily="18" charset="0"/>
              </a:rPr>
              <a:t>Medical records documenting a diagnosis of cerebral palsy before the age of 18.</a:t>
            </a:r>
          </a:p>
          <a:p>
            <a:pPr lvl="2">
              <a:lnSpc>
                <a:spcPct val="100000"/>
              </a:lnSpc>
            </a:pPr>
            <a:endParaRPr lang="en-US"/>
          </a:p>
        </p:txBody>
      </p:sp>
      <p:sp>
        <p:nvSpPr>
          <p:cNvPr id="4" name="Slide Number Placeholder 3">
            <a:extLst>
              <a:ext uri="{FF2B5EF4-FFF2-40B4-BE49-F238E27FC236}">
                <a16:creationId xmlns:a16="http://schemas.microsoft.com/office/drawing/2014/main" id="{3DD1DAE5-29D7-D9C0-79C5-AA9DDA7AA7CF}"/>
              </a:ext>
            </a:extLst>
          </p:cNvPr>
          <p:cNvSpPr>
            <a:spLocks noGrp="1"/>
          </p:cNvSpPr>
          <p:nvPr>
            <p:ph type="sldNum" sz="quarter" idx="12"/>
          </p:nvPr>
        </p:nvSpPr>
        <p:spPr/>
        <p:txBody>
          <a:bodyPr/>
          <a:lstStyle/>
          <a:p>
            <a:fld id="{69EBCB19-AEAE-0745-86F8-183BCF9A79B0}" type="slidenum">
              <a:rPr lang="en-US" smtClean="0"/>
              <a:pPr/>
              <a:t>26</a:t>
            </a:fld>
            <a:endParaRPr lang="en-US"/>
          </a:p>
        </p:txBody>
      </p:sp>
    </p:spTree>
    <p:extLst>
      <p:ext uri="{BB962C8B-B14F-4D97-AF65-F5344CB8AC3E}">
        <p14:creationId xmlns:p14="http://schemas.microsoft.com/office/powerpoint/2010/main" val="2087701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324D-EB49-7525-54B3-94B57FE6A726}"/>
              </a:ext>
            </a:extLst>
          </p:cNvPr>
          <p:cNvSpPr>
            <a:spLocks noGrp="1"/>
          </p:cNvSpPr>
          <p:nvPr>
            <p:ph type="title"/>
          </p:nvPr>
        </p:nvSpPr>
        <p:spPr/>
        <p:txBody>
          <a:bodyPr/>
          <a:lstStyle/>
          <a:p>
            <a:r>
              <a:rPr lang="en-US"/>
              <a:t>Prader-Willi Syndrome Category (1 of 3)</a:t>
            </a:r>
          </a:p>
        </p:txBody>
      </p:sp>
      <p:sp>
        <p:nvSpPr>
          <p:cNvPr id="3" name="Content Placeholder 2">
            <a:extLst>
              <a:ext uri="{FF2B5EF4-FFF2-40B4-BE49-F238E27FC236}">
                <a16:creationId xmlns:a16="http://schemas.microsoft.com/office/drawing/2014/main" id="{01ACCD97-2A3A-3E9F-7E0F-DA02030ED8D6}"/>
              </a:ext>
            </a:extLst>
          </p:cNvPr>
          <p:cNvSpPr>
            <a:spLocks noGrp="1"/>
          </p:cNvSpPr>
          <p:nvPr>
            <p:ph idx="1"/>
          </p:nvPr>
        </p:nvSpPr>
        <p:spPr/>
        <p:txBody>
          <a:bodyPr/>
          <a:lstStyle/>
          <a:p>
            <a:r>
              <a:rPr lang="en-US" sz="3200">
                <a:effectLst/>
                <a:ea typeface="Times New Roman" panose="02020603050405020304" pitchFamily="18" charset="0"/>
              </a:rPr>
              <a:t>Ch. 393:</a:t>
            </a:r>
          </a:p>
          <a:p>
            <a:pPr lvl="1"/>
            <a:r>
              <a:rPr lang="en-US" sz="2800" b="0" i="0">
                <a:effectLst/>
              </a:rPr>
              <a:t>“Prader-Willi syndrome” means an inherited condition typified by neonatal hypotonia with failure to thrive, hyperphagia or an excessive drive to eat which leads to obesity usually at 18 to 36 months of age, mild to moderate intellectual disability, hypogonadism, short stature, mild facial dysmorphism, and a characteristic neurobehavior.</a:t>
            </a:r>
          </a:p>
        </p:txBody>
      </p:sp>
      <p:sp>
        <p:nvSpPr>
          <p:cNvPr id="4" name="Slide Number Placeholder 3">
            <a:extLst>
              <a:ext uri="{FF2B5EF4-FFF2-40B4-BE49-F238E27FC236}">
                <a16:creationId xmlns:a16="http://schemas.microsoft.com/office/drawing/2014/main" id="{25C51884-1189-40E8-01A0-89B305B52C3B}"/>
              </a:ext>
            </a:extLst>
          </p:cNvPr>
          <p:cNvSpPr>
            <a:spLocks noGrp="1"/>
          </p:cNvSpPr>
          <p:nvPr>
            <p:ph type="sldNum" sz="quarter" idx="12"/>
          </p:nvPr>
        </p:nvSpPr>
        <p:spPr/>
        <p:txBody>
          <a:bodyPr/>
          <a:lstStyle/>
          <a:p>
            <a:fld id="{69EBCB19-AEAE-0745-86F8-183BCF9A79B0}" type="slidenum">
              <a:rPr lang="en-US" smtClean="0"/>
              <a:pPr/>
              <a:t>27</a:t>
            </a:fld>
            <a:endParaRPr lang="en-US"/>
          </a:p>
        </p:txBody>
      </p:sp>
    </p:spTree>
    <p:extLst>
      <p:ext uri="{BB962C8B-B14F-4D97-AF65-F5344CB8AC3E}">
        <p14:creationId xmlns:p14="http://schemas.microsoft.com/office/powerpoint/2010/main" val="240619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2334-BE53-7964-4FD7-61C53C0C7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9D551-8538-3E0E-BCD3-604EE3EDECB1}"/>
              </a:ext>
            </a:extLst>
          </p:cNvPr>
          <p:cNvSpPr>
            <a:spLocks noGrp="1"/>
          </p:cNvSpPr>
          <p:nvPr>
            <p:ph type="title"/>
          </p:nvPr>
        </p:nvSpPr>
        <p:spPr/>
        <p:txBody>
          <a:bodyPr/>
          <a:lstStyle/>
          <a:p>
            <a:r>
              <a:rPr lang="en-US"/>
              <a:t>Prader-Willi Syndrome Category (2 of 3)</a:t>
            </a:r>
          </a:p>
        </p:txBody>
      </p:sp>
      <p:sp>
        <p:nvSpPr>
          <p:cNvPr id="3" name="Content Placeholder 2">
            <a:extLst>
              <a:ext uri="{FF2B5EF4-FFF2-40B4-BE49-F238E27FC236}">
                <a16:creationId xmlns:a16="http://schemas.microsoft.com/office/drawing/2014/main" id="{7E9F5A5D-9EC0-A5F3-B319-6E5E5925CEF9}"/>
              </a:ext>
            </a:extLst>
          </p:cNvPr>
          <p:cNvSpPr>
            <a:spLocks noGrp="1"/>
          </p:cNvSpPr>
          <p:nvPr>
            <p:ph idx="1"/>
          </p:nvPr>
        </p:nvSpPr>
        <p:spPr/>
        <p:txBody>
          <a:bodyPr/>
          <a:lstStyle/>
          <a:p>
            <a:r>
              <a:rPr lang="en-US" sz="2800">
                <a:ea typeface="Times New Roman" panose="02020603050405020304" pitchFamily="18" charset="0"/>
              </a:rPr>
              <a:t>Rule 65G-4:</a:t>
            </a:r>
            <a:endParaRPr lang="en-US" sz="2800">
              <a:effectLst/>
              <a:ea typeface="Times New Roman" panose="02020603050405020304" pitchFamily="18" charset="0"/>
            </a:endParaRPr>
          </a:p>
          <a:p>
            <a:pPr lvl="1"/>
            <a:r>
              <a:rPr lang="en-US" sz="2400">
                <a:effectLst/>
                <a:ea typeface="Times New Roman" panose="02020603050405020304" pitchFamily="18" charset="0"/>
              </a:rPr>
              <a:t>A genetic disorder which is most often associated with a random deletion of chromosome 15. </a:t>
            </a:r>
          </a:p>
          <a:p>
            <a:pPr lvl="1"/>
            <a:r>
              <a:rPr lang="en-US" sz="2400">
                <a:effectLst/>
                <a:ea typeface="Times New Roman" panose="02020603050405020304" pitchFamily="18" charset="0"/>
              </a:rPr>
              <a:t>Commonly associated characteristics include insatiable appetite, chronic overeating, hypotonia, short stature, obesity, and behavioral issues. </a:t>
            </a:r>
          </a:p>
          <a:p>
            <a:pPr lvl="1"/>
            <a:r>
              <a:rPr lang="en-US" sz="2400">
                <a:effectLst/>
                <a:ea typeface="Times New Roman" panose="02020603050405020304" pitchFamily="18" charset="0"/>
              </a:rPr>
              <a:t>Individuals diagnosed with Prader-Willi syndrome generally have mental retardation; however, an individual with Prader-Willi syndrome can be determined as eligible for services without an accompanying diagnosis of mental retardation.</a:t>
            </a:r>
            <a:endParaRPr lang="en-US" sz="2400"/>
          </a:p>
        </p:txBody>
      </p:sp>
      <p:sp>
        <p:nvSpPr>
          <p:cNvPr id="4" name="Slide Number Placeholder 3">
            <a:extLst>
              <a:ext uri="{FF2B5EF4-FFF2-40B4-BE49-F238E27FC236}">
                <a16:creationId xmlns:a16="http://schemas.microsoft.com/office/drawing/2014/main" id="{0E36C4EA-E5F2-1DDE-692D-086E2DA13D1E}"/>
              </a:ext>
            </a:extLst>
          </p:cNvPr>
          <p:cNvSpPr>
            <a:spLocks noGrp="1"/>
          </p:cNvSpPr>
          <p:nvPr>
            <p:ph type="sldNum" sz="quarter" idx="12"/>
          </p:nvPr>
        </p:nvSpPr>
        <p:spPr/>
        <p:txBody>
          <a:bodyPr/>
          <a:lstStyle/>
          <a:p>
            <a:fld id="{69EBCB19-AEAE-0745-86F8-183BCF9A79B0}" type="slidenum">
              <a:rPr lang="en-US" smtClean="0"/>
              <a:pPr/>
              <a:t>28</a:t>
            </a:fld>
            <a:endParaRPr lang="en-US"/>
          </a:p>
        </p:txBody>
      </p:sp>
    </p:spTree>
    <p:extLst>
      <p:ext uri="{BB962C8B-B14F-4D97-AF65-F5344CB8AC3E}">
        <p14:creationId xmlns:p14="http://schemas.microsoft.com/office/powerpoint/2010/main" val="4285236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058B1-9EFA-B424-F581-AC9B26E5A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7424C-208B-9741-5801-0F6233EA5A53}"/>
              </a:ext>
            </a:extLst>
          </p:cNvPr>
          <p:cNvSpPr>
            <a:spLocks noGrp="1"/>
          </p:cNvSpPr>
          <p:nvPr>
            <p:ph type="title"/>
          </p:nvPr>
        </p:nvSpPr>
        <p:spPr/>
        <p:txBody>
          <a:bodyPr/>
          <a:lstStyle/>
          <a:p>
            <a:r>
              <a:rPr lang="en-US"/>
              <a:t>Prader-Willi Syndrome Category (3 of 3)</a:t>
            </a:r>
          </a:p>
        </p:txBody>
      </p:sp>
      <p:sp>
        <p:nvSpPr>
          <p:cNvPr id="3" name="Content Placeholder 2">
            <a:extLst>
              <a:ext uri="{FF2B5EF4-FFF2-40B4-BE49-F238E27FC236}">
                <a16:creationId xmlns:a16="http://schemas.microsoft.com/office/drawing/2014/main" id="{B3BC938B-AB0D-D23F-EBA3-14A6272FBB76}"/>
              </a:ext>
            </a:extLst>
          </p:cNvPr>
          <p:cNvSpPr>
            <a:spLocks noGrp="1"/>
          </p:cNvSpPr>
          <p:nvPr>
            <p:ph idx="1"/>
          </p:nvPr>
        </p:nvSpPr>
        <p:spPr/>
        <p:txBody>
          <a:bodyPr/>
          <a:lstStyle/>
          <a:p>
            <a:r>
              <a:rPr lang="en-US" sz="3200">
                <a:ea typeface="Times New Roman" panose="02020603050405020304" pitchFamily="18" charset="0"/>
              </a:rPr>
              <a:t>Rule 65G-4: </a:t>
            </a:r>
          </a:p>
          <a:p>
            <a:pPr lvl="1"/>
            <a:r>
              <a:rPr lang="en-US" sz="2600">
                <a:effectLst/>
                <a:ea typeface="Times New Roman" panose="02020603050405020304" pitchFamily="18" charset="0"/>
              </a:rPr>
              <a:t>Diagnosis is confirmed by written documentation from one or more of the following:</a:t>
            </a:r>
          </a:p>
          <a:p>
            <a:pPr lvl="3"/>
            <a:r>
              <a:rPr lang="en-US" sz="2400">
                <a:effectLst/>
                <a:ea typeface="Times New Roman" panose="02020603050405020304" pitchFamily="18" charset="0"/>
              </a:rPr>
              <a:t>A medical doctor;</a:t>
            </a:r>
          </a:p>
          <a:p>
            <a:pPr lvl="3"/>
            <a:r>
              <a:rPr lang="en-US" sz="2400">
                <a:effectLst/>
                <a:ea typeface="Times New Roman" panose="02020603050405020304" pitchFamily="18" charset="0"/>
              </a:rPr>
              <a:t>A doctor of osteopathy, or</a:t>
            </a:r>
          </a:p>
          <a:p>
            <a:pPr lvl="3"/>
            <a:r>
              <a:rPr lang="en-US" sz="2400">
                <a:effectLst/>
                <a:ea typeface="Times New Roman" panose="02020603050405020304" pitchFamily="18" charset="0"/>
              </a:rPr>
              <a:t>Medical records that document a diagnosis of Prader-Willi syndrome before the age of 18.</a:t>
            </a:r>
          </a:p>
          <a:p>
            <a:pPr lvl="2"/>
            <a:endParaRPr lang="en-US" sz="2200"/>
          </a:p>
        </p:txBody>
      </p:sp>
      <p:sp>
        <p:nvSpPr>
          <p:cNvPr id="4" name="Slide Number Placeholder 3">
            <a:extLst>
              <a:ext uri="{FF2B5EF4-FFF2-40B4-BE49-F238E27FC236}">
                <a16:creationId xmlns:a16="http://schemas.microsoft.com/office/drawing/2014/main" id="{ACAE695D-66B7-956D-18AB-627F253E1AE6}"/>
              </a:ext>
            </a:extLst>
          </p:cNvPr>
          <p:cNvSpPr>
            <a:spLocks noGrp="1"/>
          </p:cNvSpPr>
          <p:nvPr>
            <p:ph type="sldNum" sz="quarter" idx="12"/>
          </p:nvPr>
        </p:nvSpPr>
        <p:spPr/>
        <p:txBody>
          <a:bodyPr/>
          <a:lstStyle/>
          <a:p>
            <a:fld id="{69EBCB19-AEAE-0745-86F8-183BCF9A79B0}" type="slidenum">
              <a:rPr lang="en-US" smtClean="0"/>
              <a:pPr/>
              <a:t>29</a:t>
            </a:fld>
            <a:endParaRPr lang="en-US"/>
          </a:p>
        </p:txBody>
      </p:sp>
    </p:spTree>
    <p:extLst>
      <p:ext uri="{BB962C8B-B14F-4D97-AF65-F5344CB8AC3E}">
        <p14:creationId xmlns:p14="http://schemas.microsoft.com/office/powerpoint/2010/main" val="91650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DDA6-B335-6D84-DCBB-002605A04AC8}"/>
              </a:ext>
            </a:extLst>
          </p:cNvPr>
          <p:cNvSpPr>
            <a:spLocks noGrp="1"/>
          </p:cNvSpPr>
          <p:nvPr>
            <p:ph type="title"/>
          </p:nvPr>
        </p:nvSpPr>
        <p:spPr/>
        <p:txBody>
          <a:bodyPr/>
          <a:lstStyle/>
          <a:p>
            <a:r>
              <a:rPr lang="en-US"/>
              <a:t>Caption Options &amp; ASL</a:t>
            </a:r>
          </a:p>
        </p:txBody>
      </p:sp>
      <p:sp>
        <p:nvSpPr>
          <p:cNvPr id="3" name="Content Placeholder 2">
            <a:extLst>
              <a:ext uri="{FF2B5EF4-FFF2-40B4-BE49-F238E27FC236}">
                <a16:creationId xmlns:a16="http://schemas.microsoft.com/office/drawing/2014/main" id="{273603D1-0CF2-59DE-F503-4E7693390CE9}"/>
              </a:ext>
            </a:extLst>
          </p:cNvPr>
          <p:cNvSpPr>
            <a:spLocks noGrp="1"/>
          </p:cNvSpPr>
          <p:nvPr>
            <p:ph idx="1"/>
          </p:nvPr>
        </p:nvSpPr>
        <p:spPr/>
        <p:txBody>
          <a:bodyPr/>
          <a:lstStyle/>
          <a:p>
            <a:r>
              <a:rPr lang="en-US" sz="2800"/>
              <a:t>Closed Captions: CC button at the bottom of the screen</a:t>
            </a:r>
          </a:p>
          <a:p>
            <a:endParaRPr lang="en-US" sz="2800"/>
          </a:p>
          <a:p>
            <a:r>
              <a:rPr lang="en-US" sz="2800"/>
              <a:t>External Caption Viewer: Link provided in the chat</a:t>
            </a:r>
          </a:p>
          <a:p>
            <a:endParaRPr lang="en-US" sz="2800"/>
          </a:p>
          <a:p>
            <a:r>
              <a:rPr lang="en-US" sz="2800"/>
              <a:t>ASL Interpreters: Spotlighted on your screen</a:t>
            </a:r>
          </a:p>
        </p:txBody>
      </p:sp>
      <p:sp>
        <p:nvSpPr>
          <p:cNvPr id="4" name="Slide Number Placeholder 3">
            <a:extLst>
              <a:ext uri="{FF2B5EF4-FFF2-40B4-BE49-F238E27FC236}">
                <a16:creationId xmlns:a16="http://schemas.microsoft.com/office/drawing/2014/main" id="{B592DB21-C728-DC56-E6D0-CA4D477B6382}"/>
              </a:ext>
            </a:extLst>
          </p:cNvPr>
          <p:cNvSpPr>
            <a:spLocks noGrp="1"/>
          </p:cNvSpPr>
          <p:nvPr>
            <p:ph type="sldNum" sz="quarter" idx="12"/>
          </p:nvPr>
        </p:nvSpPr>
        <p:spPr/>
        <p:txBody>
          <a:bodyPr/>
          <a:lstStyle/>
          <a:p>
            <a:fld id="{69EBCB19-AEAE-0745-86F8-183BCF9A79B0}" type="slidenum">
              <a:rPr lang="en-US" smtClean="0"/>
              <a:pPr/>
              <a:t>3</a:t>
            </a:fld>
            <a:endParaRPr lang="en-US"/>
          </a:p>
        </p:txBody>
      </p:sp>
    </p:spTree>
    <p:extLst>
      <p:ext uri="{BB962C8B-B14F-4D97-AF65-F5344CB8AC3E}">
        <p14:creationId xmlns:p14="http://schemas.microsoft.com/office/powerpoint/2010/main" val="817432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362D-75CA-C213-30A9-FD3DF9F7461A}"/>
              </a:ext>
            </a:extLst>
          </p:cNvPr>
          <p:cNvSpPr>
            <a:spLocks noGrp="1"/>
          </p:cNvSpPr>
          <p:nvPr>
            <p:ph type="title"/>
          </p:nvPr>
        </p:nvSpPr>
        <p:spPr/>
        <p:txBody>
          <a:bodyPr/>
          <a:lstStyle/>
          <a:p>
            <a:r>
              <a:rPr lang="en-US"/>
              <a:t>Spina Bifida Category</a:t>
            </a:r>
          </a:p>
        </p:txBody>
      </p:sp>
      <p:sp>
        <p:nvSpPr>
          <p:cNvPr id="3" name="Content Placeholder 2">
            <a:extLst>
              <a:ext uri="{FF2B5EF4-FFF2-40B4-BE49-F238E27FC236}">
                <a16:creationId xmlns:a16="http://schemas.microsoft.com/office/drawing/2014/main" id="{79A7E56A-2317-5346-919D-DB197F2D7D46}"/>
              </a:ext>
            </a:extLst>
          </p:cNvPr>
          <p:cNvSpPr>
            <a:spLocks noGrp="1"/>
          </p:cNvSpPr>
          <p:nvPr>
            <p:ph idx="1"/>
          </p:nvPr>
        </p:nvSpPr>
        <p:spPr/>
        <p:txBody>
          <a:bodyPr/>
          <a:lstStyle/>
          <a:p>
            <a:r>
              <a:rPr lang="en-US" sz="2800">
                <a:effectLst/>
                <a:ea typeface="Times New Roman" panose="02020603050405020304" pitchFamily="18" charset="0"/>
              </a:rPr>
              <a:t>Ch. 393 and 65G-4: </a:t>
            </a:r>
          </a:p>
          <a:p>
            <a:pPr lvl="1"/>
            <a:r>
              <a:rPr lang="en-US" sz="2800">
                <a:effectLst/>
                <a:ea typeface="Times New Roman" panose="02020603050405020304" pitchFamily="18" charset="0"/>
              </a:rPr>
              <a:t>Means a confirmed diagnosis of spina bifida cystica or myelomeningocele.</a:t>
            </a:r>
          </a:p>
          <a:p>
            <a:pPr lvl="1"/>
            <a:r>
              <a:rPr lang="en-US" sz="2800">
                <a:effectLst/>
                <a:ea typeface="Times New Roman" panose="02020603050405020304" pitchFamily="18" charset="0"/>
              </a:rPr>
              <a:t>Diagnosis is confirmed by written documentation from one or more of the following:</a:t>
            </a:r>
          </a:p>
          <a:p>
            <a:pPr lvl="2"/>
            <a:r>
              <a:rPr lang="en-US" sz="2800">
                <a:effectLst/>
                <a:ea typeface="Times New Roman" panose="02020603050405020304" pitchFamily="18" charset="0"/>
              </a:rPr>
              <a:t>A medical doctor;</a:t>
            </a:r>
          </a:p>
          <a:p>
            <a:pPr lvl="2"/>
            <a:r>
              <a:rPr lang="en-US" sz="2800">
                <a:effectLst/>
                <a:ea typeface="Times New Roman" panose="02020603050405020304" pitchFamily="18" charset="0"/>
              </a:rPr>
              <a:t>A doctor of osteopathy, or</a:t>
            </a:r>
          </a:p>
          <a:p>
            <a:pPr lvl="2"/>
            <a:r>
              <a:rPr lang="en-US" sz="2800">
                <a:effectLst/>
                <a:ea typeface="Times New Roman" panose="02020603050405020304" pitchFamily="18" charset="0"/>
              </a:rPr>
              <a:t>Medical records that document a diagnosis of spina bifida or myelomeningocele before the age of 18.</a:t>
            </a:r>
          </a:p>
          <a:p>
            <a:pPr lvl="1"/>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35BA92BB-5EE7-80C9-43EF-75F8D1B8CC05}"/>
              </a:ext>
            </a:extLst>
          </p:cNvPr>
          <p:cNvSpPr>
            <a:spLocks noGrp="1"/>
          </p:cNvSpPr>
          <p:nvPr>
            <p:ph type="sldNum" sz="quarter" idx="12"/>
          </p:nvPr>
        </p:nvSpPr>
        <p:spPr/>
        <p:txBody>
          <a:bodyPr/>
          <a:lstStyle/>
          <a:p>
            <a:fld id="{69EBCB19-AEAE-0745-86F8-183BCF9A79B0}" type="slidenum">
              <a:rPr lang="en-US" smtClean="0"/>
              <a:pPr/>
              <a:t>30</a:t>
            </a:fld>
            <a:endParaRPr lang="en-US"/>
          </a:p>
        </p:txBody>
      </p:sp>
    </p:spTree>
    <p:extLst>
      <p:ext uri="{BB962C8B-B14F-4D97-AF65-F5344CB8AC3E}">
        <p14:creationId xmlns:p14="http://schemas.microsoft.com/office/powerpoint/2010/main" val="3970296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E463-7234-4C8A-EB25-30608629AFFB}"/>
              </a:ext>
            </a:extLst>
          </p:cNvPr>
          <p:cNvSpPr>
            <a:spLocks noGrp="1"/>
          </p:cNvSpPr>
          <p:nvPr>
            <p:ph type="title"/>
          </p:nvPr>
        </p:nvSpPr>
        <p:spPr/>
        <p:txBody>
          <a:bodyPr/>
          <a:lstStyle/>
          <a:p>
            <a:r>
              <a:rPr lang="en-US"/>
              <a:t>Down Syndrome Category</a:t>
            </a:r>
          </a:p>
        </p:txBody>
      </p:sp>
      <p:sp>
        <p:nvSpPr>
          <p:cNvPr id="3" name="Content Placeholder 2">
            <a:extLst>
              <a:ext uri="{FF2B5EF4-FFF2-40B4-BE49-F238E27FC236}">
                <a16:creationId xmlns:a16="http://schemas.microsoft.com/office/drawing/2014/main" id="{F9052C3F-315E-CFB6-81FD-109EF4282AA8}"/>
              </a:ext>
            </a:extLst>
          </p:cNvPr>
          <p:cNvSpPr>
            <a:spLocks noGrp="1"/>
          </p:cNvSpPr>
          <p:nvPr>
            <p:ph idx="1"/>
          </p:nvPr>
        </p:nvSpPr>
        <p:spPr/>
        <p:txBody>
          <a:bodyPr/>
          <a:lstStyle/>
          <a:p>
            <a:r>
              <a:rPr lang="en-US" sz="2800">
                <a:effectLst/>
                <a:ea typeface="Times New Roman" panose="02020603050405020304" pitchFamily="18" charset="0"/>
              </a:rPr>
              <a:t>Ch. 393 and Rule 65G-4: </a:t>
            </a:r>
          </a:p>
          <a:p>
            <a:pPr lvl="1"/>
            <a:r>
              <a:rPr lang="en-US" sz="2400">
                <a:effectLst/>
                <a:ea typeface="Times New Roman" panose="02020603050405020304" pitchFamily="18" charset="0"/>
              </a:rPr>
              <a:t>Means a disorder caused by the presence of an extra chromosome 21. </a:t>
            </a:r>
          </a:p>
          <a:p>
            <a:pPr lvl="2"/>
            <a:r>
              <a:rPr lang="en-US" sz="2400">
                <a:effectLst/>
                <a:ea typeface="Times New Roman" panose="02020603050405020304" pitchFamily="18" charset="0"/>
              </a:rPr>
              <a:t>Rule adds that it is often associated with impairment in cognitive ability, characteristic physical growth and features, and congenital medical conditions. </a:t>
            </a:r>
          </a:p>
          <a:p>
            <a:pPr lvl="1"/>
            <a:r>
              <a:rPr lang="en-US" sz="2400">
                <a:effectLst/>
                <a:ea typeface="Times New Roman" panose="02020603050405020304" pitchFamily="18" charset="0"/>
              </a:rPr>
              <a:t>Diagnosis is confirmed by medical records documenting a chromosome analysis (also referred to as a karyotype) finding the individual has an extra genetic material on their number 21 chromosome. </a:t>
            </a:r>
            <a:endParaRPr lang="en-US" sz="2400"/>
          </a:p>
        </p:txBody>
      </p:sp>
      <p:sp>
        <p:nvSpPr>
          <p:cNvPr id="4" name="Slide Number Placeholder 3">
            <a:extLst>
              <a:ext uri="{FF2B5EF4-FFF2-40B4-BE49-F238E27FC236}">
                <a16:creationId xmlns:a16="http://schemas.microsoft.com/office/drawing/2014/main" id="{1AE96C7F-D8C4-C3F8-0C01-AA7F5C009DB3}"/>
              </a:ext>
            </a:extLst>
          </p:cNvPr>
          <p:cNvSpPr>
            <a:spLocks noGrp="1"/>
          </p:cNvSpPr>
          <p:nvPr>
            <p:ph type="sldNum" sz="quarter" idx="12"/>
          </p:nvPr>
        </p:nvSpPr>
        <p:spPr/>
        <p:txBody>
          <a:bodyPr/>
          <a:lstStyle/>
          <a:p>
            <a:fld id="{69EBCB19-AEAE-0745-86F8-183BCF9A79B0}" type="slidenum">
              <a:rPr lang="en-US" smtClean="0"/>
              <a:pPr/>
              <a:t>31</a:t>
            </a:fld>
            <a:endParaRPr lang="en-US"/>
          </a:p>
        </p:txBody>
      </p:sp>
    </p:spTree>
    <p:extLst>
      <p:ext uri="{BB962C8B-B14F-4D97-AF65-F5344CB8AC3E}">
        <p14:creationId xmlns:p14="http://schemas.microsoft.com/office/powerpoint/2010/main" val="3864239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5A32-D5AC-1984-9A86-CFAB2D6F99FA}"/>
              </a:ext>
            </a:extLst>
          </p:cNvPr>
          <p:cNvSpPr>
            <a:spLocks noGrp="1"/>
          </p:cNvSpPr>
          <p:nvPr>
            <p:ph type="title"/>
          </p:nvPr>
        </p:nvSpPr>
        <p:spPr/>
        <p:txBody>
          <a:bodyPr/>
          <a:lstStyle/>
          <a:p>
            <a:r>
              <a:rPr lang="en-US"/>
              <a:t>Phelan-McDermid Syndrome Category</a:t>
            </a:r>
          </a:p>
        </p:txBody>
      </p:sp>
      <p:sp>
        <p:nvSpPr>
          <p:cNvPr id="3" name="Content Placeholder 2">
            <a:extLst>
              <a:ext uri="{FF2B5EF4-FFF2-40B4-BE49-F238E27FC236}">
                <a16:creationId xmlns:a16="http://schemas.microsoft.com/office/drawing/2014/main" id="{2A02E95D-4A13-238E-165A-5C636E23EB2C}"/>
              </a:ext>
            </a:extLst>
          </p:cNvPr>
          <p:cNvSpPr>
            <a:spLocks noGrp="1"/>
          </p:cNvSpPr>
          <p:nvPr>
            <p:ph idx="1"/>
          </p:nvPr>
        </p:nvSpPr>
        <p:spPr/>
        <p:txBody>
          <a:bodyPr/>
          <a:lstStyle/>
          <a:p>
            <a:r>
              <a:rPr lang="en-US" sz="2800"/>
              <a:t>Ch. 393:</a:t>
            </a:r>
          </a:p>
          <a:p>
            <a:pPr lvl="1"/>
            <a:r>
              <a:rPr lang="en-US" sz="2400" b="0" i="0">
                <a:effectLst/>
              </a:rPr>
              <a:t>Means a disorder caused by the loss of the terminal segment of the long arm of chromosome 22, which occurs near the end of the chromosome at a location designated q13.3, typically leading to developmental delay, intellectual disability, </a:t>
            </a:r>
            <a:r>
              <a:rPr lang="en-US" sz="2400" b="0" i="0" err="1">
                <a:effectLst/>
              </a:rPr>
              <a:t>dolicocephaly</a:t>
            </a:r>
            <a:r>
              <a:rPr lang="en-US" sz="2400" b="0" i="0">
                <a:effectLst/>
              </a:rPr>
              <a:t>, hypotonia, or absent or delayed speech.</a:t>
            </a:r>
          </a:p>
          <a:p>
            <a:r>
              <a:rPr lang="en-US" sz="2800"/>
              <a:t>Rule 65G-4:</a:t>
            </a:r>
          </a:p>
          <a:p>
            <a:pPr lvl="1"/>
            <a:r>
              <a:rPr lang="en-US" sz="2400"/>
              <a:t>Diagnosis must be confirmed utilizing genetic testing, with written documentation from a:	</a:t>
            </a:r>
          </a:p>
          <a:p>
            <a:pPr lvl="2"/>
            <a:r>
              <a:rPr lang="en-US" sz="2400"/>
              <a:t>Medical doctor, or</a:t>
            </a:r>
          </a:p>
          <a:p>
            <a:pPr lvl="2"/>
            <a:r>
              <a:rPr lang="en-US" sz="2400"/>
              <a:t>Doctor of osteopathy.</a:t>
            </a:r>
          </a:p>
        </p:txBody>
      </p:sp>
      <p:sp>
        <p:nvSpPr>
          <p:cNvPr id="4" name="Slide Number Placeholder 3">
            <a:extLst>
              <a:ext uri="{FF2B5EF4-FFF2-40B4-BE49-F238E27FC236}">
                <a16:creationId xmlns:a16="http://schemas.microsoft.com/office/drawing/2014/main" id="{C512CB6D-7458-74FB-4676-A8AF6C8807C0}"/>
              </a:ext>
            </a:extLst>
          </p:cNvPr>
          <p:cNvSpPr>
            <a:spLocks noGrp="1"/>
          </p:cNvSpPr>
          <p:nvPr>
            <p:ph type="sldNum" sz="quarter" idx="12"/>
          </p:nvPr>
        </p:nvSpPr>
        <p:spPr/>
        <p:txBody>
          <a:bodyPr/>
          <a:lstStyle/>
          <a:p>
            <a:fld id="{69EBCB19-AEAE-0745-86F8-183BCF9A79B0}" type="slidenum">
              <a:rPr lang="en-US" smtClean="0"/>
              <a:pPr/>
              <a:t>32</a:t>
            </a:fld>
            <a:endParaRPr lang="en-US"/>
          </a:p>
        </p:txBody>
      </p:sp>
    </p:spTree>
    <p:extLst>
      <p:ext uri="{BB962C8B-B14F-4D97-AF65-F5344CB8AC3E}">
        <p14:creationId xmlns:p14="http://schemas.microsoft.com/office/powerpoint/2010/main" val="2049405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15789-BD86-55C1-623A-FB41C5349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BD914-8A1D-239F-94F8-7566CEB532C0}"/>
              </a:ext>
            </a:extLst>
          </p:cNvPr>
          <p:cNvSpPr>
            <a:spLocks noGrp="1"/>
          </p:cNvSpPr>
          <p:nvPr>
            <p:ph type="title"/>
          </p:nvPr>
        </p:nvSpPr>
        <p:spPr/>
        <p:txBody>
          <a:bodyPr/>
          <a:lstStyle/>
          <a:p>
            <a:r>
              <a:rPr lang="en-US"/>
              <a:t>High Risk Category (1 of 3)</a:t>
            </a:r>
          </a:p>
        </p:txBody>
      </p:sp>
      <p:sp>
        <p:nvSpPr>
          <p:cNvPr id="3" name="Content Placeholder 2">
            <a:extLst>
              <a:ext uri="{FF2B5EF4-FFF2-40B4-BE49-F238E27FC236}">
                <a16:creationId xmlns:a16="http://schemas.microsoft.com/office/drawing/2014/main" id="{094482CC-EDC2-0B0C-0E9F-A15E82234BB2}"/>
              </a:ext>
            </a:extLst>
          </p:cNvPr>
          <p:cNvSpPr>
            <a:spLocks noGrp="1"/>
          </p:cNvSpPr>
          <p:nvPr>
            <p:ph idx="1"/>
          </p:nvPr>
        </p:nvSpPr>
        <p:spPr/>
        <p:txBody>
          <a:bodyPr/>
          <a:lstStyle/>
          <a:p>
            <a:r>
              <a:rPr lang="en-US"/>
              <a:t>Ch. 393:</a:t>
            </a:r>
          </a:p>
          <a:p>
            <a:pPr lvl="1"/>
            <a:r>
              <a:rPr lang="en-US"/>
              <a:t>M</a:t>
            </a:r>
            <a:r>
              <a:rPr lang="en-US" b="0" i="0">
                <a:effectLst/>
              </a:rPr>
              <a:t>eans a child from 3 to 5 years of age with one or ore of the following characteristics:</a:t>
            </a:r>
          </a:p>
          <a:p>
            <a:pPr lvl="2"/>
            <a:r>
              <a:rPr lang="en-US" sz="2200"/>
              <a:t>A</a:t>
            </a:r>
            <a:r>
              <a:rPr lang="en-US" sz="2200" b="0" i="0">
                <a:effectLst/>
              </a:rPr>
              <a:t> developmental delay in cognition, language, or physical development.</a:t>
            </a:r>
          </a:p>
          <a:p>
            <a:pPr lvl="2"/>
            <a:r>
              <a:rPr lang="en-US" sz="2200"/>
              <a:t>A</a:t>
            </a:r>
            <a:r>
              <a:rPr lang="en-US" sz="2200" b="0" i="0">
                <a:effectLst/>
              </a:rPr>
              <a:t> child surviving a catastrophic infectious or traumatic illness known to be associated with developmental delay, when funds are specifically appropriated.</a:t>
            </a:r>
          </a:p>
          <a:p>
            <a:pPr lvl="2"/>
            <a:r>
              <a:rPr lang="en-US" sz="2200" b="0" i="0">
                <a:effectLst/>
              </a:rPr>
              <a:t>A child with a parent or guardian with developmental disabilities who requires assistance in meeting the child’s developmental needs.</a:t>
            </a:r>
          </a:p>
          <a:p>
            <a:pPr lvl="2"/>
            <a:r>
              <a:rPr lang="en-US" sz="2200" b="0" i="0">
                <a:effectLst/>
              </a:rPr>
              <a:t>A child who has a physical or genetic anomaly associated with developmental disability.</a:t>
            </a:r>
          </a:p>
          <a:p>
            <a:r>
              <a:rPr lang="en-US"/>
              <a:t>Rule 65G-4: </a:t>
            </a:r>
          </a:p>
          <a:p>
            <a:pPr lvl="1"/>
            <a:r>
              <a:rPr lang="en-US">
                <a:effectLst/>
                <a:ea typeface="Times New Roman" panose="02020603050405020304" pitchFamily="18" charset="0"/>
              </a:rPr>
              <a:t>Children between 3 and 5 years of age who are at high risk of later diagnosis of one of the 7 disabilities previously discussed. </a:t>
            </a:r>
            <a:endParaRPr lang="en-US">
              <a:latin typeface="Trebuchet MS" panose="020B0603020202020204" pitchFamily="34" charset="0"/>
            </a:endParaRPr>
          </a:p>
          <a:p>
            <a:pPr lvl="1"/>
            <a:endParaRPr lang="en-US"/>
          </a:p>
        </p:txBody>
      </p:sp>
      <p:sp>
        <p:nvSpPr>
          <p:cNvPr id="4" name="Slide Number Placeholder 3">
            <a:extLst>
              <a:ext uri="{FF2B5EF4-FFF2-40B4-BE49-F238E27FC236}">
                <a16:creationId xmlns:a16="http://schemas.microsoft.com/office/drawing/2014/main" id="{27148EA3-8467-4C9D-D370-AD8C1C59C450}"/>
              </a:ext>
            </a:extLst>
          </p:cNvPr>
          <p:cNvSpPr>
            <a:spLocks noGrp="1"/>
          </p:cNvSpPr>
          <p:nvPr>
            <p:ph type="sldNum" sz="quarter" idx="12"/>
          </p:nvPr>
        </p:nvSpPr>
        <p:spPr/>
        <p:txBody>
          <a:bodyPr/>
          <a:lstStyle/>
          <a:p>
            <a:fld id="{69EBCB19-AEAE-0745-86F8-183BCF9A79B0}" type="slidenum">
              <a:rPr lang="en-US" smtClean="0"/>
              <a:pPr/>
              <a:t>33</a:t>
            </a:fld>
            <a:endParaRPr lang="en-US"/>
          </a:p>
        </p:txBody>
      </p:sp>
    </p:spTree>
    <p:extLst>
      <p:ext uri="{BB962C8B-B14F-4D97-AF65-F5344CB8AC3E}">
        <p14:creationId xmlns:p14="http://schemas.microsoft.com/office/powerpoint/2010/main" val="1251704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6357-22F2-E268-E350-C2E762BF0A69}"/>
              </a:ext>
            </a:extLst>
          </p:cNvPr>
          <p:cNvSpPr>
            <a:spLocks noGrp="1"/>
          </p:cNvSpPr>
          <p:nvPr>
            <p:ph type="title"/>
          </p:nvPr>
        </p:nvSpPr>
        <p:spPr/>
        <p:txBody>
          <a:bodyPr/>
          <a:lstStyle/>
          <a:p>
            <a:r>
              <a:rPr lang="en-US"/>
              <a:t>High Risk Category (2 of 3)</a:t>
            </a:r>
          </a:p>
        </p:txBody>
      </p:sp>
      <p:sp>
        <p:nvSpPr>
          <p:cNvPr id="3" name="Content Placeholder 2">
            <a:extLst>
              <a:ext uri="{FF2B5EF4-FFF2-40B4-BE49-F238E27FC236}">
                <a16:creationId xmlns:a16="http://schemas.microsoft.com/office/drawing/2014/main" id="{B5746FC6-72AF-59DB-2B8C-B60223DBDC67}"/>
              </a:ext>
            </a:extLst>
          </p:cNvPr>
          <p:cNvSpPr>
            <a:spLocks noGrp="1"/>
          </p:cNvSpPr>
          <p:nvPr>
            <p:ph idx="1"/>
          </p:nvPr>
        </p:nvSpPr>
        <p:spPr/>
        <p:txBody>
          <a:bodyPr/>
          <a:lstStyle/>
          <a:p>
            <a:r>
              <a:rPr lang="en-US" sz="2800"/>
              <a:t>Rule 65G-4: </a:t>
            </a:r>
          </a:p>
          <a:p>
            <a:pPr marL="457200" lvl="1" indent="228600">
              <a:lnSpc>
                <a:spcPct val="100000"/>
              </a:lnSpc>
            </a:pPr>
            <a:r>
              <a:rPr lang="en-US" sz="2400">
                <a:ea typeface="Times New Roman" panose="02020603050405020304" pitchFamily="18" charset="0"/>
              </a:rPr>
              <a:t>R</a:t>
            </a:r>
            <a:r>
              <a:rPr lang="en-US" sz="2400">
                <a:effectLst/>
                <a:ea typeface="Times New Roman" panose="02020603050405020304" pitchFamily="18" charset="0"/>
              </a:rPr>
              <a:t>equires a determination by an APD area office that a medical diagnosis of developmental delay evidenced by the child indicates a high probability that the child is likely to have an eventual diagnosis of a qualifying condition under Rule 65G-4.014, F.A.C., if early intervention services are not provided, or the child has one or more physical or genetic anomalies associated with a developmental disability and that has been documented by a physician or has a parent or guardian with developmental disabilities who requires assistance in meeting the child’s developmental needs.</a:t>
            </a:r>
          </a:p>
          <a:p>
            <a:pPr lvl="1"/>
            <a:endParaRPr lang="en-US"/>
          </a:p>
        </p:txBody>
      </p:sp>
      <p:sp>
        <p:nvSpPr>
          <p:cNvPr id="4" name="Slide Number Placeholder 3">
            <a:extLst>
              <a:ext uri="{FF2B5EF4-FFF2-40B4-BE49-F238E27FC236}">
                <a16:creationId xmlns:a16="http://schemas.microsoft.com/office/drawing/2014/main" id="{5235B570-7D13-4830-713D-DA777F990A75}"/>
              </a:ext>
            </a:extLst>
          </p:cNvPr>
          <p:cNvSpPr>
            <a:spLocks noGrp="1"/>
          </p:cNvSpPr>
          <p:nvPr>
            <p:ph type="sldNum" sz="quarter" idx="12"/>
          </p:nvPr>
        </p:nvSpPr>
        <p:spPr/>
        <p:txBody>
          <a:bodyPr/>
          <a:lstStyle/>
          <a:p>
            <a:fld id="{69EBCB19-AEAE-0745-86F8-183BCF9A79B0}" type="slidenum">
              <a:rPr lang="en-US" smtClean="0"/>
              <a:pPr/>
              <a:t>34</a:t>
            </a:fld>
            <a:endParaRPr lang="en-US"/>
          </a:p>
        </p:txBody>
      </p:sp>
    </p:spTree>
    <p:extLst>
      <p:ext uri="{BB962C8B-B14F-4D97-AF65-F5344CB8AC3E}">
        <p14:creationId xmlns:p14="http://schemas.microsoft.com/office/powerpoint/2010/main" val="294959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D0851-C09C-0776-0494-86079DEB07FD}"/>
              </a:ext>
            </a:extLst>
          </p:cNvPr>
          <p:cNvSpPr>
            <a:spLocks noGrp="1"/>
          </p:cNvSpPr>
          <p:nvPr>
            <p:ph type="title"/>
          </p:nvPr>
        </p:nvSpPr>
        <p:spPr/>
        <p:txBody>
          <a:bodyPr/>
          <a:lstStyle/>
          <a:p>
            <a:r>
              <a:rPr lang="en-US"/>
              <a:t>High Risk Category (3 of 3)</a:t>
            </a:r>
          </a:p>
        </p:txBody>
      </p:sp>
      <p:sp>
        <p:nvSpPr>
          <p:cNvPr id="3" name="Content Placeholder 2">
            <a:extLst>
              <a:ext uri="{FF2B5EF4-FFF2-40B4-BE49-F238E27FC236}">
                <a16:creationId xmlns:a16="http://schemas.microsoft.com/office/drawing/2014/main" id="{B7B1F6DD-A012-D8D5-96EE-39C372EFF385}"/>
              </a:ext>
            </a:extLst>
          </p:cNvPr>
          <p:cNvSpPr>
            <a:spLocks noGrp="1"/>
          </p:cNvSpPr>
          <p:nvPr>
            <p:ph idx="1"/>
          </p:nvPr>
        </p:nvSpPr>
        <p:spPr/>
        <p:txBody>
          <a:bodyPr/>
          <a:lstStyle/>
          <a:p>
            <a:r>
              <a:rPr lang="en-US"/>
              <a:t>Children approved under this category are </a:t>
            </a:r>
            <a:r>
              <a:rPr lang="en-US">
                <a:effectLst/>
                <a:ea typeface="Times New Roman" panose="02020603050405020304" pitchFamily="18" charset="0"/>
              </a:rPr>
              <a:t>not placed on a pre-enrollment category for waiver services until a confirmed diagnosis of a qualifying disability is given.</a:t>
            </a:r>
          </a:p>
          <a:p>
            <a:r>
              <a:rPr lang="en-US">
                <a:ea typeface="Times New Roman" panose="02020603050405020304" pitchFamily="18" charset="0"/>
              </a:rPr>
              <a:t>Despite this, they are eligible for some services.</a:t>
            </a:r>
          </a:p>
          <a:p>
            <a:pPr lvl="1"/>
            <a:r>
              <a:rPr lang="en-US">
                <a:ea typeface="Times New Roman" panose="02020603050405020304" pitchFamily="18" charset="0"/>
              </a:rPr>
              <a:t>Ch. 393.064 mandates APD provide services to these children and their families but does not mandate specific services or amounts.</a:t>
            </a:r>
          </a:p>
          <a:p>
            <a:pPr lvl="1"/>
            <a:r>
              <a:rPr lang="en-US">
                <a:ea typeface="Times New Roman" panose="02020603050405020304" pitchFamily="18" charset="0"/>
              </a:rPr>
              <a:t>Per agency memo, the agency provides the following services under this category:</a:t>
            </a:r>
          </a:p>
          <a:p>
            <a:pPr lvl="2"/>
            <a:r>
              <a:rPr lang="en-US" sz="2200">
                <a:ea typeface="Times New Roman" panose="02020603050405020304" pitchFamily="18" charset="0"/>
              </a:rPr>
              <a:t>Individual evaluations or assessments for diagnosis of I/DD</a:t>
            </a:r>
          </a:p>
          <a:p>
            <a:pPr lvl="2"/>
            <a:r>
              <a:rPr lang="en-US" sz="2200">
                <a:ea typeface="Times New Roman" panose="02020603050405020304" pitchFamily="18" charset="0"/>
              </a:rPr>
              <a:t>Early intervention services</a:t>
            </a:r>
          </a:p>
          <a:p>
            <a:pPr lvl="2"/>
            <a:r>
              <a:rPr lang="en-US" sz="2200">
                <a:ea typeface="Times New Roman" panose="02020603050405020304" pitchFamily="18" charset="0"/>
              </a:rPr>
              <a:t>Respite care</a:t>
            </a:r>
          </a:p>
          <a:p>
            <a:pPr lvl="2"/>
            <a:r>
              <a:rPr lang="en-US" sz="2200">
                <a:ea typeface="Times New Roman" panose="02020603050405020304" pitchFamily="18" charset="0"/>
              </a:rPr>
              <a:t>Support services such as parent education and training, homemaker services, etc.</a:t>
            </a:r>
          </a:p>
          <a:p>
            <a:pPr lvl="2"/>
            <a:endParaRPr lang="en-US">
              <a:effectLst/>
              <a:ea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797E0978-0C24-43C7-A36B-D673E12B5346}"/>
              </a:ext>
            </a:extLst>
          </p:cNvPr>
          <p:cNvSpPr>
            <a:spLocks noGrp="1"/>
          </p:cNvSpPr>
          <p:nvPr>
            <p:ph type="sldNum" sz="quarter" idx="12"/>
          </p:nvPr>
        </p:nvSpPr>
        <p:spPr/>
        <p:txBody>
          <a:bodyPr/>
          <a:lstStyle/>
          <a:p>
            <a:fld id="{69EBCB19-AEAE-0745-86F8-183BCF9A79B0}" type="slidenum">
              <a:rPr lang="en-US" smtClean="0"/>
              <a:pPr/>
              <a:t>35</a:t>
            </a:fld>
            <a:endParaRPr lang="en-US"/>
          </a:p>
        </p:txBody>
      </p:sp>
    </p:spTree>
    <p:extLst>
      <p:ext uri="{BB962C8B-B14F-4D97-AF65-F5344CB8AC3E}">
        <p14:creationId xmlns:p14="http://schemas.microsoft.com/office/powerpoint/2010/main" val="651213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30F444-AE45-890B-65C3-53B31BDD10AE}"/>
              </a:ext>
            </a:extLst>
          </p:cNvPr>
          <p:cNvSpPr>
            <a:spLocks noGrp="1"/>
          </p:cNvSpPr>
          <p:nvPr>
            <p:ph type="ctrTitle"/>
          </p:nvPr>
        </p:nvSpPr>
        <p:spPr/>
        <p:txBody>
          <a:bodyPr/>
          <a:lstStyle/>
          <a:p>
            <a:r>
              <a:rPr lang="en-US"/>
              <a:t>Documentation of Eligibility</a:t>
            </a:r>
          </a:p>
        </p:txBody>
      </p:sp>
      <p:sp>
        <p:nvSpPr>
          <p:cNvPr id="6" name="Subtitle 5">
            <a:extLst>
              <a:ext uri="{FF2B5EF4-FFF2-40B4-BE49-F238E27FC236}">
                <a16:creationId xmlns:a16="http://schemas.microsoft.com/office/drawing/2014/main" id="{863D8792-FFAB-14C7-2196-A791148BFC3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C93D2C6E-A5AF-95C3-23EA-2E3CD98963C9}"/>
              </a:ext>
            </a:extLst>
          </p:cNvPr>
          <p:cNvSpPr>
            <a:spLocks noGrp="1"/>
          </p:cNvSpPr>
          <p:nvPr>
            <p:ph type="sldNum" sz="quarter" idx="12"/>
          </p:nvPr>
        </p:nvSpPr>
        <p:spPr/>
        <p:txBody>
          <a:bodyPr/>
          <a:lstStyle/>
          <a:p>
            <a:fld id="{69EBCB19-AEAE-0745-86F8-183BCF9A79B0}" type="slidenum">
              <a:rPr lang="en-US" smtClean="0"/>
              <a:pPr/>
              <a:t>36</a:t>
            </a:fld>
            <a:endParaRPr lang="en-US"/>
          </a:p>
        </p:txBody>
      </p:sp>
    </p:spTree>
    <p:extLst>
      <p:ext uri="{BB962C8B-B14F-4D97-AF65-F5344CB8AC3E}">
        <p14:creationId xmlns:p14="http://schemas.microsoft.com/office/powerpoint/2010/main" val="316030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E6E5-08BB-7F29-E512-14EF15D89C1E}"/>
              </a:ext>
            </a:extLst>
          </p:cNvPr>
          <p:cNvSpPr>
            <a:spLocks noGrp="1"/>
          </p:cNvSpPr>
          <p:nvPr>
            <p:ph type="title"/>
          </p:nvPr>
        </p:nvSpPr>
        <p:spPr/>
        <p:txBody>
          <a:bodyPr/>
          <a:lstStyle/>
          <a:p>
            <a:r>
              <a:rPr lang="en-US"/>
              <a:t>Supporting Documentation	</a:t>
            </a:r>
          </a:p>
        </p:txBody>
      </p:sp>
      <p:sp>
        <p:nvSpPr>
          <p:cNvPr id="3" name="Content Placeholder 2">
            <a:extLst>
              <a:ext uri="{FF2B5EF4-FFF2-40B4-BE49-F238E27FC236}">
                <a16:creationId xmlns:a16="http://schemas.microsoft.com/office/drawing/2014/main" id="{4CB32A8F-7DE6-5D0C-6397-BDBC9A7CA1DE}"/>
              </a:ext>
            </a:extLst>
          </p:cNvPr>
          <p:cNvSpPr>
            <a:spLocks noGrp="1"/>
          </p:cNvSpPr>
          <p:nvPr>
            <p:ph idx="1"/>
          </p:nvPr>
        </p:nvSpPr>
        <p:spPr/>
        <p:txBody>
          <a:bodyPr/>
          <a:lstStyle/>
          <a:p>
            <a:r>
              <a:rPr lang="en-US"/>
              <a:t>Depends on which category you are applying for.</a:t>
            </a:r>
          </a:p>
          <a:p>
            <a:r>
              <a:rPr lang="en-US"/>
              <a:t>Can apply under multiple categories at once. </a:t>
            </a:r>
          </a:p>
          <a:p>
            <a:r>
              <a:rPr lang="en-US"/>
              <a:t>Look to the rule for the specified type of medical professional required for diagnosis, if any.</a:t>
            </a:r>
          </a:p>
          <a:p>
            <a:r>
              <a:rPr lang="en-US"/>
              <a:t>If your documents refer to other documents, you will likely need to provide those as well.</a:t>
            </a:r>
          </a:p>
          <a:p>
            <a:pPr lvl="1"/>
            <a:r>
              <a:rPr lang="en-US"/>
              <a:t>Example: IEP refers to psychoeducational evaluation. If not submitted with application and IEP, APD will request the psychoeducational evaluation and it may delay your determination.</a:t>
            </a:r>
          </a:p>
          <a:p>
            <a:r>
              <a:rPr lang="en-US"/>
              <a:t>General examples: IEPs, psychological, psychiatric, or other relevant evaluations, ABA and other therapy records, medical records, etc.</a:t>
            </a:r>
          </a:p>
          <a:p>
            <a:r>
              <a:rPr lang="en-US">
                <a:solidFill>
                  <a:schemeClr val="accent6">
                    <a:lumMod val="60000"/>
                    <a:lumOff val="40000"/>
                  </a:schemeClr>
                </a:solidFill>
                <a:hlinkClick r:id="rId2">
                  <a:extLst>
                    <a:ext uri="{A12FA001-AC4F-418D-AE19-62706E023703}">
                      <ahyp:hlinkClr xmlns:ahyp="http://schemas.microsoft.com/office/drawing/2018/hyperlinkcolor" val="tx"/>
                    </a:ext>
                  </a:extLst>
                </a:hlinkClick>
              </a:rPr>
              <a:t>Hearing Preparation: Witnesses and Documents Webinar</a:t>
            </a:r>
            <a:r>
              <a:rPr lang="en-US">
                <a:solidFill>
                  <a:schemeClr val="accent6">
                    <a:lumMod val="60000"/>
                    <a:lumOff val="40000"/>
                  </a:schemeClr>
                </a:solidFill>
              </a:rPr>
              <a:t> </a:t>
            </a:r>
            <a:r>
              <a:rPr lang="en-US"/>
              <a:t>by DRF</a:t>
            </a:r>
          </a:p>
        </p:txBody>
      </p:sp>
      <p:sp>
        <p:nvSpPr>
          <p:cNvPr id="4" name="Slide Number Placeholder 3">
            <a:extLst>
              <a:ext uri="{FF2B5EF4-FFF2-40B4-BE49-F238E27FC236}">
                <a16:creationId xmlns:a16="http://schemas.microsoft.com/office/drawing/2014/main" id="{1CACE9E9-6636-42B1-70CB-69F3854158C2}"/>
              </a:ext>
            </a:extLst>
          </p:cNvPr>
          <p:cNvSpPr>
            <a:spLocks noGrp="1"/>
          </p:cNvSpPr>
          <p:nvPr>
            <p:ph type="sldNum" sz="quarter" idx="12"/>
          </p:nvPr>
        </p:nvSpPr>
        <p:spPr/>
        <p:txBody>
          <a:bodyPr/>
          <a:lstStyle/>
          <a:p>
            <a:fld id="{69EBCB19-AEAE-0745-86F8-183BCF9A79B0}" type="slidenum">
              <a:rPr lang="en-US" smtClean="0"/>
              <a:pPr/>
              <a:t>37</a:t>
            </a:fld>
            <a:endParaRPr lang="en-US"/>
          </a:p>
        </p:txBody>
      </p:sp>
    </p:spTree>
    <p:extLst>
      <p:ext uri="{BB962C8B-B14F-4D97-AF65-F5344CB8AC3E}">
        <p14:creationId xmlns:p14="http://schemas.microsoft.com/office/powerpoint/2010/main" val="3838659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15A6A1-61A0-79BA-6206-DA05C850B6FA}"/>
              </a:ext>
            </a:extLst>
          </p:cNvPr>
          <p:cNvSpPr>
            <a:spLocks noGrp="1"/>
          </p:cNvSpPr>
          <p:nvPr>
            <p:ph type="ctrTitle"/>
          </p:nvPr>
        </p:nvSpPr>
        <p:spPr/>
        <p:txBody>
          <a:bodyPr/>
          <a:lstStyle/>
          <a:p>
            <a:r>
              <a:rPr lang="en-US"/>
              <a:t>How to Submit Your Waiver Eligibility Application and Deadlines</a:t>
            </a:r>
          </a:p>
        </p:txBody>
      </p:sp>
      <p:sp>
        <p:nvSpPr>
          <p:cNvPr id="6" name="Subtitle 5">
            <a:extLst>
              <a:ext uri="{FF2B5EF4-FFF2-40B4-BE49-F238E27FC236}">
                <a16:creationId xmlns:a16="http://schemas.microsoft.com/office/drawing/2014/main" id="{114B78EF-0144-3426-7B42-27A5CF935E9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A234DA5-E416-51A9-F07C-025FB2222E4E}"/>
              </a:ext>
            </a:extLst>
          </p:cNvPr>
          <p:cNvSpPr>
            <a:spLocks noGrp="1"/>
          </p:cNvSpPr>
          <p:nvPr>
            <p:ph type="sldNum" sz="quarter" idx="12"/>
          </p:nvPr>
        </p:nvSpPr>
        <p:spPr/>
        <p:txBody>
          <a:bodyPr/>
          <a:lstStyle/>
          <a:p>
            <a:fld id="{69EBCB19-AEAE-0745-86F8-183BCF9A79B0}" type="slidenum">
              <a:rPr lang="en-US" smtClean="0"/>
              <a:pPr/>
              <a:t>38</a:t>
            </a:fld>
            <a:endParaRPr lang="en-US"/>
          </a:p>
        </p:txBody>
      </p:sp>
    </p:spTree>
    <p:extLst>
      <p:ext uri="{BB962C8B-B14F-4D97-AF65-F5344CB8AC3E}">
        <p14:creationId xmlns:p14="http://schemas.microsoft.com/office/powerpoint/2010/main" val="3175075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25AEB-A2EC-C5C5-4CE9-100B4D8F9045}"/>
              </a:ext>
            </a:extLst>
          </p:cNvPr>
          <p:cNvSpPr>
            <a:spLocks noGrp="1"/>
          </p:cNvSpPr>
          <p:nvPr>
            <p:ph type="title"/>
          </p:nvPr>
        </p:nvSpPr>
        <p:spPr/>
        <p:txBody>
          <a:bodyPr/>
          <a:lstStyle/>
          <a:p>
            <a:r>
              <a:rPr lang="en-US"/>
              <a:t>How to Submit your Application</a:t>
            </a:r>
          </a:p>
        </p:txBody>
      </p:sp>
      <p:sp>
        <p:nvSpPr>
          <p:cNvPr id="3" name="Content Placeholder 2">
            <a:extLst>
              <a:ext uri="{FF2B5EF4-FFF2-40B4-BE49-F238E27FC236}">
                <a16:creationId xmlns:a16="http://schemas.microsoft.com/office/drawing/2014/main" id="{73A46396-BB17-6CD8-8F1F-EFC2887ECEAA}"/>
              </a:ext>
            </a:extLst>
          </p:cNvPr>
          <p:cNvSpPr>
            <a:spLocks noGrp="1"/>
          </p:cNvSpPr>
          <p:nvPr>
            <p:ph idx="1"/>
          </p:nvPr>
        </p:nvSpPr>
        <p:spPr/>
        <p:txBody>
          <a:bodyPr/>
          <a:lstStyle/>
          <a:p>
            <a:r>
              <a:rPr lang="en-US"/>
              <a:t>Two options: Online or Via Mail/Fax</a:t>
            </a:r>
          </a:p>
          <a:p>
            <a:r>
              <a:rPr lang="en-US"/>
              <a:t>Online:</a:t>
            </a:r>
          </a:p>
          <a:p>
            <a:pPr lvl="1"/>
            <a:r>
              <a:rPr lang="en-US">
                <a:solidFill>
                  <a:schemeClr val="accent6">
                    <a:lumMod val="60000"/>
                    <a:lumOff val="40000"/>
                  </a:schemeClr>
                </a:solidFill>
                <a:hlinkClick r:id="rId2">
                  <a:extLst>
                    <a:ext uri="{A12FA001-AC4F-418D-AE19-62706E023703}">
                      <ahyp:hlinkClr xmlns:ahyp="http://schemas.microsoft.com/office/drawing/2018/hyperlinkcolor" val="tx"/>
                    </a:ext>
                  </a:extLst>
                </a:hlinkClick>
              </a:rPr>
              <a:t>https://applynow.apd.myflorida.com</a:t>
            </a:r>
            <a:endParaRPr lang="en-US">
              <a:solidFill>
                <a:schemeClr val="accent6">
                  <a:lumMod val="60000"/>
                  <a:lumOff val="40000"/>
                </a:schemeClr>
              </a:solidFill>
            </a:endParaRPr>
          </a:p>
          <a:p>
            <a:pPr lvl="1"/>
            <a:r>
              <a:rPr lang="en-US"/>
              <a:t>Will be asked to create an account. You can submit applications on behalf of others. </a:t>
            </a:r>
          </a:p>
          <a:p>
            <a:pPr lvl="1"/>
            <a:r>
              <a:rPr lang="en-US"/>
              <a:t>You can save your progress and do not have to complete it in one session.</a:t>
            </a:r>
          </a:p>
          <a:p>
            <a:pPr lvl="1"/>
            <a:r>
              <a:rPr lang="en-US"/>
              <a:t>Allows you to submit your documents with the application. </a:t>
            </a:r>
          </a:p>
          <a:p>
            <a:pPr lvl="1"/>
            <a:r>
              <a:rPr lang="en-US"/>
              <a:t>**There is no separate application for crisis applications.</a:t>
            </a:r>
          </a:p>
          <a:p>
            <a:r>
              <a:rPr lang="en-US"/>
              <a:t>Via Mail/Fax:</a:t>
            </a:r>
          </a:p>
          <a:p>
            <a:pPr lvl="1"/>
            <a:r>
              <a:rPr lang="en-US"/>
              <a:t>Printable PDF available online. </a:t>
            </a:r>
          </a:p>
          <a:p>
            <a:pPr lvl="1"/>
            <a:r>
              <a:rPr lang="en-US"/>
              <a:t>Must be mailed or faxed to your regional office. </a:t>
            </a:r>
          </a:p>
          <a:p>
            <a:pPr lvl="1"/>
            <a:r>
              <a:rPr lang="en-US"/>
              <a:t>Both the PDF and map to find your regional office can be found here: </a:t>
            </a:r>
            <a:r>
              <a:rPr lang="en-US">
                <a:solidFill>
                  <a:schemeClr val="accent6">
                    <a:lumMod val="60000"/>
                    <a:lumOff val="40000"/>
                  </a:schemeClr>
                </a:solidFill>
                <a:hlinkClick r:id="rId3">
                  <a:extLst>
                    <a:ext uri="{A12FA001-AC4F-418D-AE19-62706E023703}">
                      <ahyp:hlinkClr xmlns:ahyp="http://schemas.microsoft.com/office/drawing/2018/hyperlinkcolor" val="tx"/>
                    </a:ext>
                  </a:extLst>
                </a:hlinkClick>
              </a:rPr>
              <a:t>https://apd.myflorida.com/customers/application/</a:t>
            </a:r>
            <a:r>
              <a:rPr lang="en-US">
                <a:solidFill>
                  <a:schemeClr val="accent6">
                    <a:lumMod val="60000"/>
                    <a:lumOff val="40000"/>
                  </a:schemeClr>
                </a:solidFill>
              </a:rPr>
              <a:t> </a:t>
            </a:r>
          </a:p>
          <a:p>
            <a:endParaRPr lang="en-US"/>
          </a:p>
        </p:txBody>
      </p:sp>
      <p:sp>
        <p:nvSpPr>
          <p:cNvPr id="4" name="Slide Number Placeholder 3">
            <a:extLst>
              <a:ext uri="{FF2B5EF4-FFF2-40B4-BE49-F238E27FC236}">
                <a16:creationId xmlns:a16="http://schemas.microsoft.com/office/drawing/2014/main" id="{695BD527-0BEC-FA1E-CA75-1C4127D33748}"/>
              </a:ext>
            </a:extLst>
          </p:cNvPr>
          <p:cNvSpPr>
            <a:spLocks noGrp="1"/>
          </p:cNvSpPr>
          <p:nvPr>
            <p:ph type="sldNum" sz="quarter" idx="12"/>
          </p:nvPr>
        </p:nvSpPr>
        <p:spPr/>
        <p:txBody>
          <a:bodyPr/>
          <a:lstStyle/>
          <a:p>
            <a:fld id="{69EBCB19-AEAE-0745-86F8-183BCF9A79B0}" type="slidenum">
              <a:rPr lang="en-US" smtClean="0"/>
              <a:pPr/>
              <a:t>39</a:t>
            </a:fld>
            <a:endParaRPr lang="en-US"/>
          </a:p>
        </p:txBody>
      </p:sp>
    </p:spTree>
    <p:extLst>
      <p:ext uri="{BB962C8B-B14F-4D97-AF65-F5344CB8AC3E}">
        <p14:creationId xmlns:p14="http://schemas.microsoft.com/office/powerpoint/2010/main" val="1988740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A3F9-FA7E-615E-A869-D50183AF7B8C}"/>
              </a:ext>
            </a:extLst>
          </p:cNvPr>
          <p:cNvSpPr>
            <a:spLocks noGrp="1"/>
          </p:cNvSpPr>
          <p:nvPr>
            <p:ph type="title"/>
          </p:nvPr>
        </p:nvSpPr>
        <p:spPr/>
        <p:txBody>
          <a:bodyPr/>
          <a:lstStyle/>
          <a:p>
            <a:r>
              <a:rPr lang="en-US"/>
              <a:t>Submitting Questions &amp; Recording</a:t>
            </a:r>
          </a:p>
        </p:txBody>
      </p:sp>
      <p:sp>
        <p:nvSpPr>
          <p:cNvPr id="3" name="Content Placeholder 2">
            <a:extLst>
              <a:ext uri="{FF2B5EF4-FFF2-40B4-BE49-F238E27FC236}">
                <a16:creationId xmlns:a16="http://schemas.microsoft.com/office/drawing/2014/main" id="{3FCC0EEC-CDC7-03C1-3D31-454E3295CF57}"/>
              </a:ext>
            </a:extLst>
          </p:cNvPr>
          <p:cNvSpPr>
            <a:spLocks noGrp="1"/>
          </p:cNvSpPr>
          <p:nvPr>
            <p:ph idx="1"/>
          </p:nvPr>
        </p:nvSpPr>
        <p:spPr/>
        <p:txBody>
          <a:bodyPr/>
          <a:lstStyle/>
          <a:p>
            <a:r>
              <a:rPr lang="en-US" sz="2800">
                <a:latin typeface="Aptos Display"/>
                <a:ea typeface="Tahoma"/>
                <a:cs typeface="Tahoma"/>
              </a:rPr>
              <a:t>Q and A button: Located at the bottom of the screen </a:t>
            </a:r>
          </a:p>
          <a:p>
            <a:pPr lvl="1">
              <a:buFont typeface="Courier New" panose="020B0604020202020204" pitchFamily="34" charset="0"/>
              <a:buChar char="o"/>
            </a:pPr>
            <a:r>
              <a:rPr lang="en-US" sz="2800">
                <a:latin typeface="Aptos Display"/>
                <a:ea typeface="Tahoma"/>
                <a:cs typeface="Tahoma"/>
              </a:rPr>
              <a:t>Email: </a:t>
            </a:r>
            <a:r>
              <a:rPr lang="en-US" sz="2800">
                <a:latin typeface="Aptos Display"/>
                <a:ea typeface="Tahoma"/>
                <a:cs typeface="Tahoma"/>
                <a:hlinkClick r:id="rId2">
                  <a:extLst>
                    <a:ext uri="{A12FA001-AC4F-418D-AE19-62706E023703}">
                      <ahyp:hlinkClr xmlns:ahyp="http://schemas.microsoft.com/office/drawing/2018/hyperlinkcolor" val="tx"/>
                    </a:ext>
                  </a:extLst>
                </a:hlinkClick>
              </a:rPr>
              <a:t>Webinar@DisabilityRightsFlorida.org</a:t>
            </a:r>
            <a:r>
              <a:rPr lang="en-US" sz="2800">
                <a:latin typeface="Aptos Display"/>
                <a:ea typeface="Tahoma"/>
                <a:cs typeface="Tahoma"/>
              </a:rPr>
              <a:t> </a:t>
            </a:r>
          </a:p>
          <a:p>
            <a:pPr lvl="1">
              <a:buFont typeface="Courier New" panose="020B0604020202020204" pitchFamily="34" charset="0"/>
              <a:buChar char="o"/>
            </a:pPr>
            <a:endParaRPr lang="en-US" sz="2800"/>
          </a:p>
          <a:p>
            <a:r>
              <a:rPr lang="en-US" sz="2800">
                <a:latin typeface="Aptos Display"/>
                <a:ea typeface="Tahoma"/>
                <a:cs typeface="Tahoma"/>
              </a:rPr>
              <a:t>You can submit questions at any time. We will answer them throughout the webinar. </a:t>
            </a:r>
          </a:p>
          <a:p>
            <a:r>
              <a:rPr lang="en-US" sz="2800">
                <a:latin typeface="Aptos Display"/>
                <a:ea typeface="Tahoma"/>
                <a:cs typeface="Tahoma"/>
              </a:rPr>
              <a:t>Please try to limit sharing your personal information in the chat or questions. You can reach out to our Agency if you have more specific questions related to your Fair Hearing. </a:t>
            </a:r>
          </a:p>
          <a:p>
            <a:r>
              <a:rPr lang="en-US" sz="2800">
                <a:latin typeface="Aptos Display"/>
                <a:ea typeface="Tahoma"/>
                <a:cs typeface="Tahoma"/>
              </a:rPr>
              <a:t>This webinar will be recorded and posted on our website and YouTube channel. </a:t>
            </a:r>
            <a:endParaRPr lang="en-US" sz="2800"/>
          </a:p>
          <a:p>
            <a:endParaRPr lang="en-US"/>
          </a:p>
        </p:txBody>
      </p:sp>
      <p:sp>
        <p:nvSpPr>
          <p:cNvPr id="4" name="Slide Number Placeholder 3">
            <a:extLst>
              <a:ext uri="{FF2B5EF4-FFF2-40B4-BE49-F238E27FC236}">
                <a16:creationId xmlns:a16="http://schemas.microsoft.com/office/drawing/2014/main" id="{959398C6-B034-991F-538B-7DE1EE5F3A1F}"/>
              </a:ext>
            </a:extLst>
          </p:cNvPr>
          <p:cNvSpPr>
            <a:spLocks noGrp="1"/>
          </p:cNvSpPr>
          <p:nvPr>
            <p:ph type="sldNum" sz="quarter" idx="12"/>
          </p:nvPr>
        </p:nvSpPr>
        <p:spPr/>
        <p:txBody>
          <a:bodyPr/>
          <a:lstStyle/>
          <a:p>
            <a:fld id="{69EBCB19-AEAE-0745-86F8-183BCF9A79B0}" type="slidenum">
              <a:rPr lang="en-US" smtClean="0"/>
              <a:pPr/>
              <a:t>4</a:t>
            </a:fld>
            <a:endParaRPr lang="en-US"/>
          </a:p>
        </p:txBody>
      </p:sp>
    </p:spTree>
    <p:extLst>
      <p:ext uri="{BB962C8B-B14F-4D97-AF65-F5344CB8AC3E}">
        <p14:creationId xmlns:p14="http://schemas.microsoft.com/office/powerpoint/2010/main" val="4130664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15F3A-128D-0537-64B3-6542DEB7EF9F}"/>
              </a:ext>
            </a:extLst>
          </p:cNvPr>
          <p:cNvSpPr>
            <a:spLocks noGrp="1"/>
          </p:cNvSpPr>
          <p:nvPr>
            <p:ph type="title"/>
          </p:nvPr>
        </p:nvSpPr>
        <p:spPr/>
        <p:txBody>
          <a:bodyPr/>
          <a:lstStyle/>
          <a:p>
            <a:r>
              <a:rPr lang="en-US"/>
              <a:t>Application Deadlines</a:t>
            </a:r>
          </a:p>
        </p:txBody>
      </p:sp>
      <p:sp>
        <p:nvSpPr>
          <p:cNvPr id="3" name="Content Placeholder 2">
            <a:extLst>
              <a:ext uri="{FF2B5EF4-FFF2-40B4-BE49-F238E27FC236}">
                <a16:creationId xmlns:a16="http://schemas.microsoft.com/office/drawing/2014/main" id="{6169E5C1-8A1C-5FCD-ED26-0A161B446EB3}"/>
              </a:ext>
            </a:extLst>
          </p:cNvPr>
          <p:cNvSpPr>
            <a:spLocks noGrp="1"/>
          </p:cNvSpPr>
          <p:nvPr>
            <p:ph idx="1"/>
          </p:nvPr>
        </p:nvSpPr>
        <p:spPr/>
        <p:txBody>
          <a:bodyPr/>
          <a:lstStyle/>
          <a:p>
            <a:r>
              <a:rPr lang="en-US"/>
              <a:t>“Immediate” confirmation of receipt of application.</a:t>
            </a:r>
          </a:p>
          <a:p>
            <a:r>
              <a:rPr lang="en-US"/>
              <a:t>Determination must be made within 60 days of a complete application being submitted.</a:t>
            </a:r>
          </a:p>
          <a:p>
            <a:r>
              <a:rPr lang="en-US"/>
              <a:t>*For children in or transitioning out of the foster care system, determination must be made “as soon as practicable after receipt of a complete application.”</a:t>
            </a:r>
          </a:p>
          <a:p>
            <a:r>
              <a:rPr lang="en-US"/>
              <a:t>“Complete application” means an applications that is (1) signed and dated by the applicant or with legal authority, (2) is responsive on all parts of the application, and (3) contains documentation of a diagnosis.</a:t>
            </a:r>
          </a:p>
          <a:p>
            <a:endParaRPr lang="en-US"/>
          </a:p>
          <a:p>
            <a:endParaRPr lang="en-US"/>
          </a:p>
        </p:txBody>
      </p:sp>
      <p:sp>
        <p:nvSpPr>
          <p:cNvPr id="4" name="Slide Number Placeholder 3">
            <a:extLst>
              <a:ext uri="{FF2B5EF4-FFF2-40B4-BE49-F238E27FC236}">
                <a16:creationId xmlns:a16="http://schemas.microsoft.com/office/drawing/2014/main" id="{557B9B28-378B-780C-89C1-65FF47073642}"/>
              </a:ext>
            </a:extLst>
          </p:cNvPr>
          <p:cNvSpPr>
            <a:spLocks noGrp="1"/>
          </p:cNvSpPr>
          <p:nvPr>
            <p:ph type="sldNum" sz="quarter" idx="12"/>
          </p:nvPr>
        </p:nvSpPr>
        <p:spPr/>
        <p:txBody>
          <a:bodyPr/>
          <a:lstStyle/>
          <a:p>
            <a:fld id="{69EBCB19-AEAE-0745-86F8-183BCF9A79B0}" type="slidenum">
              <a:rPr lang="en-US" smtClean="0"/>
              <a:pPr/>
              <a:t>40</a:t>
            </a:fld>
            <a:endParaRPr lang="en-US"/>
          </a:p>
        </p:txBody>
      </p:sp>
    </p:spTree>
    <p:extLst>
      <p:ext uri="{BB962C8B-B14F-4D97-AF65-F5344CB8AC3E}">
        <p14:creationId xmlns:p14="http://schemas.microsoft.com/office/powerpoint/2010/main" val="4129025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78A9-6BA9-04C8-CB47-F889A5B336F9}"/>
              </a:ext>
            </a:extLst>
          </p:cNvPr>
          <p:cNvSpPr>
            <a:spLocks noGrp="1"/>
          </p:cNvSpPr>
          <p:nvPr>
            <p:ph type="title"/>
          </p:nvPr>
        </p:nvSpPr>
        <p:spPr/>
        <p:txBody>
          <a:bodyPr/>
          <a:lstStyle/>
          <a:p>
            <a:r>
              <a:rPr lang="en-US"/>
              <a:t>Other Application Details</a:t>
            </a:r>
          </a:p>
        </p:txBody>
      </p:sp>
      <p:sp>
        <p:nvSpPr>
          <p:cNvPr id="3" name="Content Placeholder 2">
            <a:extLst>
              <a:ext uri="{FF2B5EF4-FFF2-40B4-BE49-F238E27FC236}">
                <a16:creationId xmlns:a16="http://schemas.microsoft.com/office/drawing/2014/main" id="{16C2E0D0-C2EF-F677-C7EE-685348EAC65D}"/>
              </a:ext>
            </a:extLst>
          </p:cNvPr>
          <p:cNvSpPr>
            <a:spLocks noGrp="1"/>
          </p:cNvSpPr>
          <p:nvPr>
            <p:ph idx="1"/>
          </p:nvPr>
        </p:nvSpPr>
        <p:spPr/>
        <p:txBody>
          <a:bodyPr/>
          <a:lstStyle/>
          <a:p>
            <a:r>
              <a:rPr lang="en-US"/>
              <a:t>They agency may “toll” the time to make a determination if:</a:t>
            </a:r>
          </a:p>
          <a:p>
            <a:pPr lvl="1"/>
            <a:r>
              <a:rPr lang="en-US" sz="2400"/>
              <a:t> It needs additional information to make a determination, or </a:t>
            </a:r>
          </a:p>
          <a:p>
            <a:pPr lvl="1"/>
            <a:r>
              <a:rPr lang="en-US" sz="2400"/>
              <a:t>If a comprehensive assessment is needed to definitively identify individual conditions or needs. The agency is required to provide this comprehensive assessment.</a:t>
            </a:r>
          </a:p>
          <a:p>
            <a:pPr lvl="1"/>
            <a:endParaRPr lang="en-US" sz="2400"/>
          </a:p>
          <a:p>
            <a:r>
              <a:rPr lang="en-US"/>
              <a:t>Because of this, it is important to submit all your documentation with the application, if possible. </a:t>
            </a:r>
          </a:p>
        </p:txBody>
      </p:sp>
      <p:sp>
        <p:nvSpPr>
          <p:cNvPr id="4" name="Slide Number Placeholder 3">
            <a:extLst>
              <a:ext uri="{FF2B5EF4-FFF2-40B4-BE49-F238E27FC236}">
                <a16:creationId xmlns:a16="http://schemas.microsoft.com/office/drawing/2014/main" id="{AD318A44-94E9-A3D4-835B-062195FC67B9}"/>
              </a:ext>
            </a:extLst>
          </p:cNvPr>
          <p:cNvSpPr>
            <a:spLocks noGrp="1"/>
          </p:cNvSpPr>
          <p:nvPr>
            <p:ph type="sldNum" sz="quarter" idx="12"/>
          </p:nvPr>
        </p:nvSpPr>
        <p:spPr/>
        <p:txBody>
          <a:bodyPr/>
          <a:lstStyle/>
          <a:p>
            <a:fld id="{69EBCB19-AEAE-0745-86F8-183BCF9A79B0}" type="slidenum">
              <a:rPr lang="en-US" smtClean="0"/>
              <a:pPr/>
              <a:t>41</a:t>
            </a:fld>
            <a:endParaRPr lang="en-US"/>
          </a:p>
        </p:txBody>
      </p:sp>
    </p:spTree>
    <p:extLst>
      <p:ext uri="{BB962C8B-B14F-4D97-AF65-F5344CB8AC3E}">
        <p14:creationId xmlns:p14="http://schemas.microsoft.com/office/powerpoint/2010/main" val="262538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BFE412-F68E-ACFB-291C-AF6CCA982948}"/>
              </a:ext>
            </a:extLst>
          </p:cNvPr>
          <p:cNvSpPr>
            <a:spLocks noGrp="1"/>
          </p:cNvSpPr>
          <p:nvPr>
            <p:ph type="ctrTitle"/>
          </p:nvPr>
        </p:nvSpPr>
        <p:spPr/>
        <p:txBody>
          <a:bodyPr/>
          <a:lstStyle/>
          <a:p>
            <a:r>
              <a:rPr lang="en-US"/>
              <a:t>Crisis Eligibility</a:t>
            </a:r>
          </a:p>
        </p:txBody>
      </p:sp>
      <p:sp>
        <p:nvSpPr>
          <p:cNvPr id="6" name="Subtitle 5">
            <a:extLst>
              <a:ext uri="{FF2B5EF4-FFF2-40B4-BE49-F238E27FC236}">
                <a16:creationId xmlns:a16="http://schemas.microsoft.com/office/drawing/2014/main" id="{074A02D4-6A84-2F6F-B3C3-8D7435F7C48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DF29A3E-31C9-45DE-A5CE-7DC33AA05FF4}"/>
              </a:ext>
            </a:extLst>
          </p:cNvPr>
          <p:cNvSpPr>
            <a:spLocks noGrp="1"/>
          </p:cNvSpPr>
          <p:nvPr>
            <p:ph type="sldNum" sz="quarter" idx="12"/>
          </p:nvPr>
        </p:nvSpPr>
        <p:spPr/>
        <p:txBody>
          <a:bodyPr/>
          <a:lstStyle/>
          <a:p>
            <a:fld id="{69EBCB19-AEAE-0745-86F8-183BCF9A79B0}" type="slidenum">
              <a:rPr lang="en-US" smtClean="0"/>
              <a:pPr/>
              <a:t>42</a:t>
            </a:fld>
            <a:endParaRPr lang="en-US"/>
          </a:p>
        </p:txBody>
      </p:sp>
    </p:spTree>
    <p:extLst>
      <p:ext uri="{BB962C8B-B14F-4D97-AF65-F5344CB8AC3E}">
        <p14:creationId xmlns:p14="http://schemas.microsoft.com/office/powerpoint/2010/main" val="1504839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96395-5559-7E4C-FBB1-994D16FAF5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203126-0D73-CCDF-A312-E1F5510EE059}"/>
              </a:ext>
            </a:extLst>
          </p:cNvPr>
          <p:cNvSpPr>
            <a:spLocks noGrp="1"/>
          </p:cNvSpPr>
          <p:nvPr>
            <p:ph type="title"/>
          </p:nvPr>
        </p:nvSpPr>
        <p:spPr/>
        <p:txBody>
          <a:bodyPr/>
          <a:lstStyle/>
          <a:p>
            <a:r>
              <a:rPr lang="en-US"/>
              <a:t>Crisis Eligibility Criteria (1 of 3)</a:t>
            </a:r>
          </a:p>
        </p:txBody>
      </p:sp>
      <p:sp>
        <p:nvSpPr>
          <p:cNvPr id="3" name="Content Placeholder 2">
            <a:extLst>
              <a:ext uri="{FF2B5EF4-FFF2-40B4-BE49-F238E27FC236}">
                <a16:creationId xmlns:a16="http://schemas.microsoft.com/office/drawing/2014/main" id="{04DB5396-4686-3C3F-FF1E-366E61BD1117}"/>
              </a:ext>
            </a:extLst>
          </p:cNvPr>
          <p:cNvSpPr>
            <a:spLocks noGrp="1"/>
          </p:cNvSpPr>
          <p:nvPr>
            <p:ph idx="1"/>
          </p:nvPr>
        </p:nvSpPr>
        <p:spPr>
          <a:xfrm>
            <a:off x="275303" y="1478722"/>
            <a:ext cx="11680723" cy="4351338"/>
          </a:xfrm>
        </p:spPr>
        <p:txBody>
          <a:bodyPr/>
          <a:lstStyle/>
          <a:p>
            <a:pPr>
              <a:lnSpc>
                <a:spcPct val="100000"/>
              </a:lnSpc>
            </a:pPr>
            <a:r>
              <a:rPr lang="en-US"/>
              <a:t>Rule 65G-1.047</a:t>
            </a:r>
          </a:p>
          <a:p>
            <a:pPr>
              <a:lnSpc>
                <a:spcPct val="100000"/>
              </a:lnSpc>
            </a:pPr>
            <a:r>
              <a:rPr lang="en-US"/>
              <a:t>Category 1: </a:t>
            </a:r>
            <a:r>
              <a:rPr lang="en-US">
                <a:effectLst/>
                <a:ea typeface="Times New Roman" panose="02020603050405020304" pitchFamily="18" charset="0"/>
              </a:rPr>
              <a:t>currently homeless, living in a homeless shelter, or living with relatives in an unsafe environment.</a:t>
            </a:r>
          </a:p>
          <a:p>
            <a:pPr>
              <a:lnSpc>
                <a:spcPct val="100000"/>
              </a:lnSpc>
            </a:pPr>
            <a:r>
              <a:rPr lang="en-US"/>
              <a:t>Relevant Criteria:</a:t>
            </a:r>
          </a:p>
          <a:p>
            <a:pPr marL="457200" lvl="1" indent="228600">
              <a:lnSpc>
                <a:spcPct val="100000"/>
              </a:lnSpc>
            </a:pPr>
            <a:r>
              <a:rPr lang="en-US">
                <a:effectLst/>
                <a:ea typeface="Times New Roman" panose="02020603050405020304" pitchFamily="18" charset="0"/>
              </a:rPr>
              <a:t>Without immediate provision of waiver services, the health and safety of the applicant are at risk;</a:t>
            </a:r>
          </a:p>
          <a:p>
            <a:pPr marL="457200" lvl="1" indent="228600">
              <a:lnSpc>
                <a:spcPct val="100000"/>
              </a:lnSpc>
            </a:pPr>
            <a:r>
              <a:rPr lang="en-US">
                <a:ea typeface="Times New Roman" panose="02020603050405020304" pitchFamily="18" charset="0"/>
              </a:rPr>
              <a:t>A</a:t>
            </a:r>
            <a:r>
              <a:rPr lang="en-US">
                <a:effectLst/>
                <a:ea typeface="Times New Roman" panose="02020603050405020304" pitchFamily="18" charset="0"/>
              </a:rPr>
              <a:t>pplicant has no shelter available and needs emergency placement by the state;</a:t>
            </a:r>
          </a:p>
          <a:p>
            <a:pPr marL="457200" lvl="1" indent="228600">
              <a:lnSpc>
                <a:spcPct val="100000"/>
              </a:lnSpc>
            </a:pPr>
            <a:r>
              <a:rPr lang="en-US">
                <a:effectLst/>
                <a:ea typeface="Times New Roman" panose="02020603050405020304" pitchFamily="18" charset="0"/>
              </a:rPr>
              <a:t>Alternative funding is not available for other placement and services to the applicant;</a:t>
            </a:r>
          </a:p>
          <a:p>
            <a:pPr marL="457200" lvl="1" indent="228600">
              <a:lnSpc>
                <a:spcPct val="100000"/>
              </a:lnSpc>
            </a:pPr>
            <a:r>
              <a:rPr lang="en-US">
                <a:effectLst/>
                <a:ea typeface="Times New Roman" panose="02020603050405020304" pitchFamily="18" charset="0"/>
              </a:rPr>
              <a:t>Temporarily staying with friends or relatives but residence is not expected to last more than several weeks;</a:t>
            </a:r>
          </a:p>
          <a:p>
            <a:pPr marL="457200" lvl="1" indent="228600">
              <a:lnSpc>
                <a:spcPct val="100000"/>
              </a:lnSpc>
            </a:pPr>
            <a:r>
              <a:rPr lang="en-US">
                <a:ea typeface="Times New Roman" panose="02020603050405020304" pitchFamily="18" charset="0"/>
              </a:rPr>
              <a:t>C</a:t>
            </a:r>
            <a:r>
              <a:rPr lang="en-US">
                <a:effectLst/>
                <a:ea typeface="Times New Roman" panose="02020603050405020304" pitchFamily="18" charset="0"/>
              </a:rPr>
              <a:t>aregiver has no legal obligation to provide shelter and caregiver’s commitment is low;</a:t>
            </a:r>
          </a:p>
          <a:p>
            <a:pPr marL="457200" lvl="1" indent="228600">
              <a:lnSpc>
                <a:spcPct val="100000"/>
              </a:lnSpc>
            </a:pPr>
            <a:r>
              <a:rPr lang="en-US">
                <a:ea typeface="Times New Roman" panose="02020603050405020304" pitchFamily="18" charset="0"/>
              </a:rPr>
              <a:t>A</a:t>
            </a:r>
            <a:r>
              <a:rPr lang="en-US">
                <a:effectLst/>
                <a:ea typeface="Times New Roman" panose="02020603050405020304" pitchFamily="18" charset="0"/>
              </a:rPr>
              <a:t>pplicant safety in current setting: risk of physical abuse of the applicant or risk of insufficient supervision and support;</a:t>
            </a:r>
          </a:p>
          <a:p>
            <a:pPr marL="457200" lvl="1" indent="228600" algn="just">
              <a:lnSpc>
                <a:spcPct val="100000"/>
              </a:lnSpc>
            </a:pPr>
            <a:endParaRPr lang="en-US" sz="2000">
              <a:effectLst/>
              <a:ea typeface="Times New Roman" panose="02020603050405020304" pitchFamily="18" charset="0"/>
            </a:endParaRPr>
          </a:p>
          <a:p>
            <a:pPr lvl="1"/>
            <a:endParaRPr lang="en-US"/>
          </a:p>
        </p:txBody>
      </p:sp>
      <p:sp>
        <p:nvSpPr>
          <p:cNvPr id="4" name="Slide Number Placeholder 3">
            <a:extLst>
              <a:ext uri="{FF2B5EF4-FFF2-40B4-BE49-F238E27FC236}">
                <a16:creationId xmlns:a16="http://schemas.microsoft.com/office/drawing/2014/main" id="{6A25C80C-14E7-A40E-3B15-0F08EE26471B}"/>
              </a:ext>
            </a:extLst>
          </p:cNvPr>
          <p:cNvSpPr>
            <a:spLocks noGrp="1"/>
          </p:cNvSpPr>
          <p:nvPr>
            <p:ph type="sldNum" sz="quarter" idx="12"/>
          </p:nvPr>
        </p:nvSpPr>
        <p:spPr/>
        <p:txBody>
          <a:bodyPr/>
          <a:lstStyle/>
          <a:p>
            <a:fld id="{69EBCB19-AEAE-0745-86F8-183BCF9A79B0}" type="slidenum">
              <a:rPr lang="en-US" smtClean="0"/>
              <a:pPr/>
              <a:t>43</a:t>
            </a:fld>
            <a:endParaRPr lang="en-US"/>
          </a:p>
        </p:txBody>
      </p:sp>
    </p:spTree>
    <p:extLst>
      <p:ext uri="{BB962C8B-B14F-4D97-AF65-F5344CB8AC3E}">
        <p14:creationId xmlns:p14="http://schemas.microsoft.com/office/powerpoint/2010/main" val="3753244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1F41-3BC3-4530-C824-D90E0FA08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6EBA5-EE94-1F02-A0BE-629EEB021D71}"/>
              </a:ext>
            </a:extLst>
          </p:cNvPr>
          <p:cNvSpPr>
            <a:spLocks noGrp="1"/>
          </p:cNvSpPr>
          <p:nvPr>
            <p:ph type="title"/>
          </p:nvPr>
        </p:nvSpPr>
        <p:spPr/>
        <p:txBody>
          <a:bodyPr/>
          <a:lstStyle/>
          <a:p>
            <a:r>
              <a:rPr lang="en-US"/>
              <a:t>Crisis Category 1 Criteria Cont.</a:t>
            </a:r>
          </a:p>
        </p:txBody>
      </p:sp>
      <p:sp>
        <p:nvSpPr>
          <p:cNvPr id="3" name="Content Placeholder 2">
            <a:extLst>
              <a:ext uri="{FF2B5EF4-FFF2-40B4-BE49-F238E27FC236}">
                <a16:creationId xmlns:a16="http://schemas.microsoft.com/office/drawing/2014/main" id="{B25C915B-233A-61DF-187B-FF699552148A}"/>
              </a:ext>
            </a:extLst>
          </p:cNvPr>
          <p:cNvSpPr>
            <a:spLocks noGrp="1"/>
          </p:cNvSpPr>
          <p:nvPr>
            <p:ph idx="1"/>
          </p:nvPr>
        </p:nvSpPr>
        <p:spPr>
          <a:xfrm>
            <a:off x="324465" y="1645871"/>
            <a:ext cx="11533238" cy="4351338"/>
          </a:xfrm>
        </p:spPr>
        <p:txBody>
          <a:bodyPr/>
          <a:lstStyle/>
          <a:p>
            <a:r>
              <a:rPr lang="en-US"/>
              <a:t>Relevant Criteria:</a:t>
            </a:r>
          </a:p>
          <a:p>
            <a:pPr marL="457200" lvl="1" indent="228600" algn="just">
              <a:lnSpc>
                <a:spcPct val="100000"/>
              </a:lnSpc>
            </a:pPr>
            <a:r>
              <a:rPr lang="en-US" sz="2200">
                <a:ea typeface="Times New Roman" panose="02020603050405020304" pitchFamily="18" charset="0"/>
              </a:rPr>
              <a:t>H</a:t>
            </a:r>
            <a:r>
              <a:rPr lang="en-US" sz="2200">
                <a:effectLst/>
                <a:ea typeface="Times New Roman" panose="02020603050405020304" pitchFamily="18" charset="0"/>
              </a:rPr>
              <a:t>ome has insufficient room to shelter applicant, or applicant must share a room in an inappropriate living arrangement, based on the ages, genders, and conditions of the persons sharing the room;</a:t>
            </a:r>
          </a:p>
          <a:p>
            <a:pPr marL="457200" lvl="1" indent="228600" algn="just">
              <a:lnSpc>
                <a:spcPct val="100000"/>
              </a:lnSpc>
            </a:pPr>
            <a:r>
              <a:rPr lang="en-US">
                <a:ea typeface="Times New Roman" panose="02020603050405020304" pitchFamily="18" charset="0"/>
              </a:rPr>
              <a:t>A</a:t>
            </a:r>
            <a:r>
              <a:rPr lang="en-US" sz="2200">
                <a:effectLst/>
                <a:ea typeface="Times New Roman" panose="02020603050405020304" pitchFamily="18" charset="0"/>
              </a:rPr>
              <a:t>pplicant’s desire for placement creates a reasonable expectation they will be cooperative with placement;</a:t>
            </a:r>
          </a:p>
          <a:p>
            <a:pPr marL="457200" lvl="1" indent="228600" algn="just">
              <a:lnSpc>
                <a:spcPct val="100000"/>
              </a:lnSpc>
            </a:pPr>
            <a:r>
              <a:rPr lang="en-US" sz="2200">
                <a:effectLst/>
                <a:ea typeface="Times New Roman" panose="02020603050405020304" pitchFamily="18" charset="0"/>
              </a:rPr>
              <a:t>Violence or illegal activities within the applicant’s current living environment (by applicant or others) has required intervention of law enforcement authorities;</a:t>
            </a:r>
          </a:p>
          <a:p>
            <a:pPr marL="457200" lvl="1" indent="228600" algn="just">
              <a:lnSpc>
                <a:spcPct val="100000"/>
              </a:lnSpc>
            </a:pPr>
            <a:r>
              <a:rPr lang="en-US" sz="2200">
                <a:effectLst/>
                <a:ea typeface="Times New Roman" panose="02020603050405020304" pitchFamily="18" charset="0"/>
              </a:rPr>
              <a:t>Complaints of neglect, exploitation, or abuse of the applicant to Protective Services, or other adverse environmental conditions affecting the applicant, have been investigated and confirmed;</a:t>
            </a:r>
          </a:p>
          <a:p>
            <a:pPr marL="457200" lvl="1" indent="228600" algn="just">
              <a:lnSpc>
                <a:spcPct val="100000"/>
              </a:lnSpc>
            </a:pPr>
            <a:r>
              <a:rPr lang="en-US" sz="2200">
                <a:effectLst/>
                <a:ea typeface="Times New Roman" panose="02020603050405020304" pitchFamily="18" charset="0"/>
              </a:rPr>
              <a:t>The applicant requires services of greater intensity.</a:t>
            </a:r>
          </a:p>
          <a:p>
            <a:pPr lvl="1"/>
            <a:endParaRPr lang="en-US"/>
          </a:p>
        </p:txBody>
      </p:sp>
      <p:sp>
        <p:nvSpPr>
          <p:cNvPr id="4" name="Slide Number Placeholder 3">
            <a:extLst>
              <a:ext uri="{FF2B5EF4-FFF2-40B4-BE49-F238E27FC236}">
                <a16:creationId xmlns:a16="http://schemas.microsoft.com/office/drawing/2014/main" id="{53B37FA6-9E91-22D8-8F79-3A0E0F9BC392}"/>
              </a:ext>
            </a:extLst>
          </p:cNvPr>
          <p:cNvSpPr>
            <a:spLocks noGrp="1"/>
          </p:cNvSpPr>
          <p:nvPr>
            <p:ph type="sldNum" sz="quarter" idx="12"/>
          </p:nvPr>
        </p:nvSpPr>
        <p:spPr/>
        <p:txBody>
          <a:bodyPr/>
          <a:lstStyle/>
          <a:p>
            <a:fld id="{69EBCB19-AEAE-0745-86F8-183BCF9A79B0}" type="slidenum">
              <a:rPr lang="en-US" smtClean="0"/>
              <a:pPr/>
              <a:t>44</a:t>
            </a:fld>
            <a:endParaRPr lang="en-US"/>
          </a:p>
        </p:txBody>
      </p:sp>
    </p:spTree>
    <p:extLst>
      <p:ext uri="{BB962C8B-B14F-4D97-AF65-F5344CB8AC3E}">
        <p14:creationId xmlns:p14="http://schemas.microsoft.com/office/powerpoint/2010/main" val="2212812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D635-BFFB-BB56-715D-3DCDA2090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2E7DC-3469-D205-743B-C5772C5CBC4F}"/>
              </a:ext>
            </a:extLst>
          </p:cNvPr>
          <p:cNvSpPr>
            <a:spLocks noGrp="1"/>
          </p:cNvSpPr>
          <p:nvPr>
            <p:ph type="title"/>
          </p:nvPr>
        </p:nvSpPr>
        <p:spPr/>
        <p:txBody>
          <a:bodyPr/>
          <a:lstStyle/>
          <a:p>
            <a:r>
              <a:rPr lang="en-US"/>
              <a:t>Crisis Eligibility Criteria (2 of 3)</a:t>
            </a:r>
          </a:p>
        </p:txBody>
      </p:sp>
      <p:sp>
        <p:nvSpPr>
          <p:cNvPr id="3" name="Content Placeholder 2">
            <a:extLst>
              <a:ext uri="{FF2B5EF4-FFF2-40B4-BE49-F238E27FC236}">
                <a16:creationId xmlns:a16="http://schemas.microsoft.com/office/drawing/2014/main" id="{5C07EE81-A2DE-7EC1-C477-2895903E9B02}"/>
              </a:ext>
            </a:extLst>
          </p:cNvPr>
          <p:cNvSpPr>
            <a:spLocks noGrp="1"/>
          </p:cNvSpPr>
          <p:nvPr>
            <p:ph idx="1"/>
          </p:nvPr>
        </p:nvSpPr>
        <p:spPr>
          <a:xfrm>
            <a:off x="653845" y="1691148"/>
            <a:ext cx="10884310" cy="4532203"/>
          </a:xfrm>
        </p:spPr>
        <p:txBody>
          <a:bodyPr/>
          <a:lstStyle/>
          <a:p>
            <a:r>
              <a:rPr lang="en-US"/>
              <a:t>Category 2: A</a:t>
            </a:r>
            <a:r>
              <a:rPr lang="en-US">
                <a:effectLst/>
                <a:ea typeface="Times New Roman" panose="02020603050405020304" pitchFamily="18" charset="0"/>
              </a:rPr>
              <a:t>pplicant exhibits behaviors that, without provision of immediate waiver services, may create a life-threatening situation for the applicant or others, or that may result in bodily harm to the applicant or others requiring emergency medical care from a physician. </a:t>
            </a:r>
          </a:p>
          <a:p>
            <a:r>
              <a:rPr lang="en-US"/>
              <a:t>Relevant Criteria:</a:t>
            </a:r>
          </a:p>
          <a:p>
            <a:pPr lvl="1"/>
            <a:r>
              <a:rPr lang="en-US">
                <a:effectLst/>
                <a:ea typeface="Times New Roman" panose="02020603050405020304" pitchFamily="18" charset="0"/>
              </a:rPr>
              <a:t>Without immediate waiver services, the health and safety of the applicant or others in the household is at risk;</a:t>
            </a:r>
          </a:p>
          <a:p>
            <a:pPr lvl="1"/>
            <a:r>
              <a:rPr lang="en-US">
                <a:ea typeface="Times New Roman" panose="02020603050405020304" pitchFamily="18" charset="0"/>
              </a:rPr>
              <a:t>A</a:t>
            </a:r>
            <a:r>
              <a:rPr lang="en-US">
                <a:effectLst/>
                <a:ea typeface="Times New Roman" panose="02020603050405020304" pitchFamily="18" charset="0"/>
              </a:rPr>
              <a:t>pplicant’s injury to self or others is frequent or intense;</a:t>
            </a:r>
          </a:p>
          <a:p>
            <a:pPr lvl="1"/>
            <a:r>
              <a:rPr lang="en-US">
                <a:ea typeface="Times New Roman" panose="02020603050405020304" pitchFamily="18" charset="0"/>
              </a:rPr>
              <a:t>A</a:t>
            </a:r>
            <a:r>
              <a:rPr lang="en-US">
                <a:effectLst/>
                <a:ea typeface="Times New Roman" panose="02020603050405020304" pitchFamily="18" charset="0"/>
              </a:rPr>
              <a:t>pplicant or others are at risk for serious injury or permanent damage;</a:t>
            </a:r>
          </a:p>
          <a:p>
            <a:pPr lvl="1"/>
            <a:r>
              <a:rPr lang="en-US">
                <a:effectLst/>
                <a:ea typeface="Times New Roman" panose="02020603050405020304" pitchFamily="18" charset="0"/>
              </a:rPr>
              <a:t>There is documentation of medical treatment for the applicant’s injury to self or others;</a:t>
            </a:r>
          </a:p>
          <a:p>
            <a:pPr lvl="1"/>
            <a:r>
              <a:rPr lang="en-US">
                <a:effectLst/>
                <a:ea typeface="Times New Roman" panose="02020603050405020304" pitchFamily="18" charset="0"/>
              </a:rPr>
              <a:t>No other supports are available to address applicant’s behaviors;</a:t>
            </a:r>
          </a:p>
          <a:p>
            <a:pPr lvl="1"/>
            <a:r>
              <a:rPr lang="en-US">
                <a:effectLst/>
                <a:ea typeface="Times New Roman" panose="02020603050405020304" pitchFamily="18" charset="0"/>
              </a:rPr>
              <a:t>Other attempted behavioral assessments and interventions have proven ineffective;</a:t>
            </a:r>
          </a:p>
          <a:p>
            <a:endParaRPr lang="en-US"/>
          </a:p>
        </p:txBody>
      </p:sp>
      <p:sp>
        <p:nvSpPr>
          <p:cNvPr id="4" name="Slide Number Placeholder 3">
            <a:extLst>
              <a:ext uri="{FF2B5EF4-FFF2-40B4-BE49-F238E27FC236}">
                <a16:creationId xmlns:a16="http://schemas.microsoft.com/office/drawing/2014/main" id="{8579ABFB-2C5F-7D5D-CA0C-98681F7F5EBD}"/>
              </a:ext>
            </a:extLst>
          </p:cNvPr>
          <p:cNvSpPr>
            <a:spLocks noGrp="1"/>
          </p:cNvSpPr>
          <p:nvPr>
            <p:ph type="sldNum" sz="quarter" idx="12"/>
          </p:nvPr>
        </p:nvSpPr>
        <p:spPr/>
        <p:txBody>
          <a:bodyPr/>
          <a:lstStyle/>
          <a:p>
            <a:fld id="{69EBCB19-AEAE-0745-86F8-183BCF9A79B0}" type="slidenum">
              <a:rPr lang="en-US" smtClean="0"/>
              <a:pPr/>
              <a:t>45</a:t>
            </a:fld>
            <a:endParaRPr lang="en-US"/>
          </a:p>
        </p:txBody>
      </p:sp>
    </p:spTree>
    <p:extLst>
      <p:ext uri="{BB962C8B-B14F-4D97-AF65-F5344CB8AC3E}">
        <p14:creationId xmlns:p14="http://schemas.microsoft.com/office/powerpoint/2010/main" val="2441081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951B3-D28E-EACF-37AC-E10D176E7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8A413-7CC4-D0CB-D611-08A02B704552}"/>
              </a:ext>
            </a:extLst>
          </p:cNvPr>
          <p:cNvSpPr>
            <a:spLocks noGrp="1"/>
          </p:cNvSpPr>
          <p:nvPr>
            <p:ph type="title"/>
          </p:nvPr>
        </p:nvSpPr>
        <p:spPr/>
        <p:txBody>
          <a:bodyPr/>
          <a:lstStyle/>
          <a:p>
            <a:r>
              <a:rPr lang="en-US"/>
              <a:t>Crisis Category 2 Criteria Cont.</a:t>
            </a:r>
          </a:p>
        </p:txBody>
      </p:sp>
      <p:sp>
        <p:nvSpPr>
          <p:cNvPr id="3" name="Content Placeholder 2">
            <a:extLst>
              <a:ext uri="{FF2B5EF4-FFF2-40B4-BE49-F238E27FC236}">
                <a16:creationId xmlns:a16="http://schemas.microsoft.com/office/drawing/2014/main" id="{D9F2A9B3-3D22-992E-1B00-2D1C834BAC61}"/>
              </a:ext>
            </a:extLst>
          </p:cNvPr>
          <p:cNvSpPr>
            <a:spLocks noGrp="1"/>
          </p:cNvSpPr>
          <p:nvPr>
            <p:ph idx="1"/>
          </p:nvPr>
        </p:nvSpPr>
        <p:spPr/>
        <p:txBody>
          <a:bodyPr/>
          <a:lstStyle/>
          <a:p>
            <a:r>
              <a:rPr lang="en-US"/>
              <a:t>Relevant Criteria:</a:t>
            </a:r>
          </a:p>
          <a:p>
            <a:pPr lvl="1"/>
            <a:r>
              <a:rPr lang="en-US">
                <a:effectLst/>
                <a:ea typeface="Times New Roman" panose="02020603050405020304" pitchFamily="18" charset="0"/>
              </a:rPr>
              <a:t>The relative ages, sexes, and sizes of the aggressor and the subjects of aggression place the subjects of aggression at risk of injury;</a:t>
            </a:r>
          </a:p>
          <a:p>
            <a:pPr lvl="1"/>
            <a:r>
              <a:rPr lang="en-US">
                <a:effectLst/>
                <a:ea typeface="Times New Roman" panose="02020603050405020304" pitchFamily="18" charset="0"/>
              </a:rPr>
              <a:t>Caregiver has insufficient ability to control the applicant;</a:t>
            </a:r>
          </a:p>
          <a:p>
            <a:pPr lvl="1"/>
            <a:r>
              <a:rPr lang="en-US">
                <a:effectLst/>
                <a:ea typeface="Times New Roman" panose="02020603050405020304" pitchFamily="18" charset="0"/>
              </a:rPr>
              <a:t>The ages or disabilities of the applicant or caregiver exacerbate the problems;</a:t>
            </a:r>
          </a:p>
          <a:p>
            <a:pPr lvl="1"/>
            <a:r>
              <a:rPr lang="en-US">
                <a:effectLst/>
                <a:ea typeface="Times New Roman" panose="02020603050405020304" pitchFamily="18" charset="0"/>
              </a:rPr>
              <a:t>Violence or illegal activity within the applicant’s current living environment by the applicant or others has required the intervention of local or state law enforcement authorities;</a:t>
            </a:r>
          </a:p>
          <a:p>
            <a:pPr lvl="1"/>
            <a:r>
              <a:rPr lang="en-US">
                <a:effectLst/>
                <a:ea typeface="Times New Roman" panose="02020603050405020304" pitchFamily="18" charset="0"/>
              </a:rPr>
              <a:t>Complaints of neglect, exploitation, or abuse of the applicant, or other adverse environmental conditions affecting the applicant have been investigated by Protective Services and confirmed pursuant to Chapter 39, Part II, or Section 415.104, F.S.;</a:t>
            </a:r>
          </a:p>
          <a:p>
            <a:pPr lvl="1"/>
            <a:r>
              <a:rPr lang="en-US">
                <a:effectLst/>
                <a:ea typeface="Times New Roman" panose="02020603050405020304" pitchFamily="18" charset="0"/>
              </a:rPr>
              <a:t>The applicant requires services of greater intensity.</a:t>
            </a:r>
          </a:p>
          <a:p>
            <a:endParaRPr lang="en-US" sz="2200"/>
          </a:p>
          <a:p>
            <a:endParaRPr lang="en-US"/>
          </a:p>
        </p:txBody>
      </p:sp>
      <p:sp>
        <p:nvSpPr>
          <p:cNvPr id="4" name="Slide Number Placeholder 3">
            <a:extLst>
              <a:ext uri="{FF2B5EF4-FFF2-40B4-BE49-F238E27FC236}">
                <a16:creationId xmlns:a16="http://schemas.microsoft.com/office/drawing/2014/main" id="{BEA23C7D-F8A3-ECC4-29BF-235E0AE51368}"/>
              </a:ext>
            </a:extLst>
          </p:cNvPr>
          <p:cNvSpPr>
            <a:spLocks noGrp="1"/>
          </p:cNvSpPr>
          <p:nvPr>
            <p:ph type="sldNum" sz="quarter" idx="12"/>
          </p:nvPr>
        </p:nvSpPr>
        <p:spPr/>
        <p:txBody>
          <a:bodyPr/>
          <a:lstStyle/>
          <a:p>
            <a:fld id="{69EBCB19-AEAE-0745-86F8-183BCF9A79B0}" type="slidenum">
              <a:rPr lang="en-US" smtClean="0"/>
              <a:pPr/>
              <a:t>46</a:t>
            </a:fld>
            <a:endParaRPr lang="en-US"/>
          </a:p>
        </p:txBody>
      </p:sp>
    </p:spTree>
    <p:extLst>
      <p:ext uri="{BB962C8B-B14F-4D97-AF65-F5344CB8AC3E}">
        <p14:creationId xmlns:p14="http://schemas.microsoft.com/office/powerpoint/2010/main" val="782089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A8BC7-C6B6-06F6-9627-D090C333E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94BBDF-B987-3B19-E678-2401626E6E04}"/>
              </a:ext>
            </a:extLst>
          </p:cNvPr>
          <p:cNvSpPr>
            <a:spLocks noGrp="1"/>
          </p:cNvSpPr>
          <p:nvPr>
            <p:ph type="title"/>
          </p:nvPr>
        </p:nvSpPr>
        <p:spPr/>
        <p:txBody>
          <a:bodyPr/>
          <a:lstStyle/>
          <a:p>
            <a:r>
              <a:rPr lang="en-US"/>
              <a:t>Crisis Eligibility Criteria (3 of 3)</a:t>
            </a:r>
          </a:p>
        </p:txBody>
      </p:sp>
      <p:sp>
        <p:nvSpPr>
          <p:cNvPr id="3" name="Content Placeholder 2">
            <a:extLst>
              <a:ext uri="{FF2B5EF4-FFF2-40B4-BE49-F238E27FC236}">
                <a16:creationId xmlns:a16="http://schemas.microsoft.com/office/drawing/2014/main" id="{6236D6D7-7F7F-D483-E703-ABE28E10A04B}"/>
              </a:ext>
            </a:extLst>
          </p:cNvPr>
          <p:cNvSpPr>
            <a:spLocks noGrp="1"/>
          </p:cNvSpPr>
          <p:nvPr>
            <p:ph idx="1"/>
          </p:nvPr>
        </p:nvSpPr>
        <p:spPr/>
        <p:txBody>
          <a:bodyPr/>
          <a:lstStyle/>
          <a:p>
            <a:r>
              <a:rPr lang="en-US"/>
              <a:t>Category 3: </a:t>
            </a:r>
            <a:r>
              <a:rPr lang="en-US">
                <a:effectLst/>
                <a:ea typeface="Times New Roman" panose="02020603050405020304" pitchFamily="18" charset="0"/>
              </a:rPr>
              <a:t>The applicant’s current caregiver is in extreme duress and is no longer able to provide for the applicant’s health and safety because of illness, injury, or advanced age. The applicant needs immediate waiver services to remain living with the caregiver or to relocate to an alternative living arrangement. </a:t>
            </a:r>
          </a:p>
          <a:p>
            <a:r>
              <a:rPr lang="en-US"/>
              <a:t>Relevant Criteria:</a:t>
            </a:r>
          </a:p>
          <a:p>
            <a:pPr lvl="1"/>
            <a:r>
              <a:rPr lang="en-US" sz="2000">
                <a:effectLst/>
                <a:ea typeface="Times New Roman" panose="02020603050405020304" pitchFamily="18" charset="0"/>
              </a:rPr>
              <a:t>Without immediate provision of waiver services, the applicant’s health and safety are at imminent risk;</a:t>
            </a:r>
          </a:p>
          <a:p>
            <a:pPr lvl="1"/>
            <a:r>
              <a:rPr lang="en-US" sz="2200">
                <a:effectLst/>
                <a:ea typeface="Times New Roman" panose="02020603050405020304" pitchFamily="18" charset="0"/>
              </a:rPr>
              <a:t>Other potential caregivers, such as another parent, stepparent, brother, sister or other relative or person, are unavailable or are unwilling or unable to provide care;</a:t>
            </a:r>
          </a:p>
          <a:p>
            <a:pPr lvl="1"/>
            <a:r>
              <a:rPr lang="en-US">
                <a:ea typeface="Times New Roman" panose="02020603050405020304" pitchFamily="18" charset="0"/>
              </a:rPr>
              <a:t>C</a:t>
            </a:r>
            <a:r>
              <a:rPr lang="en-US" sz="2200">
                <a:effectLst/>
                <a:ea typeface="Times New Roman" panose="02020603050405020304" pitchFamily="18" charset="0"/>
              </a:rPr>
              <a:t>aregiver’s physical or mental condition prevents the provision of adequate care;</a:t>
            </a:r>
          </a:p>
          <a:p>
            <a:pPr lvl="1"/>
            <a:r>
              <a:rPr lang="en-US">
                <a:ea typeface="Times New Roman" panose="02020603050405020304" pitchFamily="18" charset="0"/>
              </a:rPr>
              <a:t>C</a:t>
            </a:r>
            <a:r>
              <a:rPr lang="en-US" sz="2200">
                <a:effectLst/>
                <a:ea typeface="Times New Roman" panose="02020603050405020304" pitchFamily="18" charset="0"/>
              </a:rPr>
              <a:t>aregiver is deceased, about to expire, or permanently disabled;</a:t>
            </a:r>
          </a:p>
          <a:p>
            <a:pPr lvl="1"/>
            <a:r>
              <a:rPr lang="en-US">
                <a:ea typeface="Times New Roman" panose="02020603050405020304" pitchFamily="18" charset="0"/>
              </a:rPr>
              <a:t>C</a:t>
            </a:r>
            <a:r>
              <a:rPr lang="en-US" sz="2200">
                <a:effectLst/>
                <a:ea typeface="Times New Roman" panose="02020603050405020304" pitchFamily="18" charset="0"/>
              </a:rPr>
              <a:t>aregiver’s age impairs their ability to provide sufficient care to applicant;</a:t>
            </a:r>
          </a:p>
          <a:p>
            <a:pPr lvl="1"/>
            <a:r>
              <a:rPr lang="en-US">
                <a:ea typeface="Times New Roman" panose="02020603050405020304" pitchFamily="18" charset="0"/>
              </a:rPr>
              <a:t>C</a:t>
            </a:r>
            <a:r>
              <a:rPr lang="en-US" sz="2200">
                <a:effectLst/>
                <a:ea typeface="Times New Roman" panose="02020603050405020304" pitchFamily="18" charset="0"/>
              </a:rPr>
              <a:t>aregiver cannot provide sufficient care because of the age or size of the applicant, or the physical, functional, or behavioral demands of the applicant;</a:t>
            </a:r>
            <a:endParaRPr lang="en-US"/>
          </a:p>
        </p:txBody>
      </p:sp>
      <p:sp>
        <p:nvSpPr>
          <p:cNvPr id="4" name="Slide Number Placeholder 3">
            <a:extLst>
              <a:ext uri="{FF2B5EF4-FFF2-40B4-BE49-F238E27FC236}">
                <a16:creationId xmlns:a16="http://schemas.microsoft.com/office/drawing/2014/main" id="{E4FECA6A-56EE-81D5-85BA-2B49F2C30D18}"/>
              </a:ext>
            </a:extLst>
          </p:cNvPr>
          <p:cNvSpPr>
            <a:spLocks noGrp="1"/>
          </p:cNvSpPr>
          <p:nvPr>
            <p:ph type="sldNum" sz="quarter" idx="12"/>
          </p:nvPr>
        </p:nvSpPr>
        <p:spPr/>
        <p:txBody>
          <a:bodyPr/>
          <a:lstStyle/>
          <a:p>
            <a:fld id="{69EBCB19-AEAE-0745-86F8-183BCF9A79B0}" type="slidenum">
              <a:rPr lang="en-US" smtClean="0"/>
              <a:pPr/>
              <a:t>47</a:t>
            </a:fld>
            <a:endParaRPr lang="en-US"/>
          </a:p>
        </p:txBody>
      </p:sp>
    </p:spTree>
    <p:extLst>
      <p:ext uri="{BB962C8B-B14F-4D97-AF65-F5344CB8AC3E}">
        <p14:creationId xmlns:p14="http://schemas.microsoft.com/office/powerpoint/2010/main" val="358689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73788-C308-BB2B-F673-9352E67B8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039EA-34BD-B242-5277-D9234F97E38E}"/>
              </a:ext>
            </a:extLst>
          </p:cNvPr>
          <p:cNvSpPr>
            <a:spLocks noGrp="1"/>
          </p:cNvSpPr>
          <p:nvPr>
            <p:ph type="title"/>
          </p:nvPr>
        </p:nvSpPr>
        <p:spPr/>
        <p:txBody>
          <a:bodyPr/>
          <a:lstStyle/>
          <a:p>
            <a:r>
              <a:rPr lang="en-US"/>
              <a:t>Crisis Category 3 Criteria Cont.</a:t>
            </a:r>
          </a:p>
        </p:txBody>
      </p:sp>
      <p:sp>
        <p:nvSpPr>
          <p:cNvPr id="3" name="Content Placeholder 2">
            <a:extLst>
              <a:ext uri="{FF2B5EF4-FFF2-40B4-BE49-F238E27FC236}">
                <a16:creationId xmlns:a16="http://schemas.microsoft.com/office/drawing/2014/main" id="{1A8320CC-7FF1-282E-7A2C-91E404A2FE4B}"/>
              </a:ext>
            </a:extLst>
          </p:cNvPr>
          <p:cNvSpPr>
            <a:spLocks noGrp="1"/>
          </p:cNvSpPr>
          <p:nvPr>
            <p:ph idx="1"/>
          </p:nvPr>
        </p:nvSpPr>
        <p:spPr>
          <a:xfrm>
            <a:off x="501445" y="1645871"/>
            <a:ext cx="11169445" cy="4351338"/>
          </a:xfrm>
        </p:spPr>
        <p:txBody>
          <a:bodyPr/>
          <a:lstStyle/>
          <a:p>
            <a:r>
              <a:rPr lang="en-US"/>
              <a:t>Relevant Criteria:</a:t>
            </a:r>
          </a:p>
          <a:p>
            <a:pPr lvl="1"/>
            <a:r>
              <a:rPr lang="en-US">
                <a:ea typeface="Times New Roman" panose="02020603050405020304" pitchFamily="18" charset="0"/>
              </a:rPr>
              <a:t>S</a:t>
            </a:r>
            <a:r>
              <a:rPr lang="en-US" sz="2200">
                <a:effectLst/>
                <a:ea typeface="Times New Roman" panose="02020603050405020304" pitchFamily="18" charset="0"/>
              </a:rPr>
              <a:t>ervices provided by caregiver are limited in amount, duration, or frequency, rendering the applicant semi-dependent or totally dependent;</a:t>
            </a:r>
          </a:p>
          <a:p>
            <a:pPr lvl="1"/>
            <a:r>
              <a:rPr lang="en-US">
                <a:ea typeface="Times New Roman" panose="02020603050405020304" pitchFamily="18" charset="0"/>
              </a:rPr>
              <a:t>C</a:t>
            </a:r>
            <a:r>
              <a:rPr lang="en-US" sz="2200">
                <a:effectLst/>
                <a:ea typeface="Times New Roman" panose="02020603050405020304" pitchFamily="18" charset="0"/>
              </a:rPr>
              <a:t>aregiver’s economic situation is unstable and unlikely to improve as a result of the care-giving demands of the applicant;</a:t>
            </a:r>
          </a:p>
          <a:p>
            <a:pPr lvl="1"/>
            <a:r>
              <a:rPr lang="en-US">
                <a:ea typeface="Times New Roman" panose="02020603050405020304" pitchFamily="18" charset="0"/>
              </a:rPr>
              <a:t>C</a:t>
            </a:r>
            <a:r>
              <a:rPr lang="en-US" sz="2200">
                <a:effectLst/>
                <a:ea typeface="Times New Roman" panose="02020603050405020304" pitchFamily="18" charset="0"/>
              </a:rPr>
              <a:t>aregiver’s obligations to the needs of other dependents prevent them from providing applicant with adequate care, or caregiver’s obligation of care to applicant places other dependents at risk of insufficient care;</a:t>
            </a:r>
          </a:p>
          <a:p>
            <a:pPr lvl="1"/>
            <a:r>
              <a:rPr lang="en-US" sz="2200">
                <a:effectLst/>
                <a:ea typeface="Times New Roman" panose="02020603050405020304" pitchFamily="18" charset="0"/>
              </a:rPr>
              <a:t>Violence or illegal activities within the applicant’s current living environment by the applicant or others has required intervention by law enforcement authorities;</a:t>
            </a:r>
          </a:p>
          <a:p>
            <a:pPr lvl="1"/>
            <a:r>
              <a:rPr lang="en-US" sz="2200">
                <a:effectLst/>
                <a:ea typeface="Times New Roman" panose="02020603050405020304" pitchFamily="18" charset="0"/>
              </a:rPr>
              <a:t>Complaints of neglect, exploitation, or abuse of the applicant, or other adverse environmental conditions affecting applicant have been investigated by Protective Services and confirmed;</a:t>
            </a:r>
          </a:p>
          <a:p>
            <a:pPr lvl="1"/>
            <a:r>
              <a:rPr lang="en-US">
                <a:ea typeface="Times New Roman" panose="02020603050405020304" pitchFamily="18" charset="0"/>
              </a:rPr>
              <a:t>I</a:t>
            </a:r>
            <a:r>
              <a:rPr lang="en-US" sz="2200">
                <a:effectLst/>
                <a:ea typeface="Times New Roman" panose="02020603050405020304" pitchFamily="18" charset="0"/>
              </a:rPr>
              <a:t>ndividual requires services of greater intensity.</a:t>
            </a:r>
          </a:p>
          <a:p>
            <a:pPr lvl="1"/>
            <a:endParaRPr lang="en-US"/>
          </a:p>
        </p:txBody>
      </p:sp>
      <p:sp>
        <p:nvSpPr>
          <p:cNvPr id="4" name="Slide Number Placeholder 3">
            <a:extLst>
              <a:ext uri="{FF2B5EF4-FFF2-40B4-BE49-F238E27FC236}">
                <a16:creationId xmlns:a16="http://schemas.microsoft.com/office/drawing/2014/main" id="{68A7011A-3067-BE15-AEE8-DA46FD55E216}"/>
              </a:ext>
            </a:extLst>
          </p:cNvPr>
          <p:cNvSpPr>
            <a:spLocks noGrp="1"/>
          </p:cNvSpPr>
          <p:nvPr>
            <p:ph type="sldNum" sz="quarter" idx="12"/>
          </p:nvPr>
        </p:nvSpPr>
        <p:spPr/>
        <p:txBody>
          <a:bodyPr/>
          <a:lstStyle/>
          <a:p>
            <a:fld id="{69EBCB19-AEAE-0745-86F8-183BCF9A79B0}" type="slidenum">
              <a:rPr lang="en-US" smtClean="0"/>
              <a:pPr/>
              <a:t>48</a:t>
            </a:fld>
            <a:endParaRPr lang="en-US"/>
          </a:p>
        </p:txBody>
      </p:sp>
    </p:spTree>
    <p:extLst>
      <p:ext uri="{BB962C8B-B14F-4D97-AF65-F5344CB8AC3E}">
        <p14:creationId xmlns:p14="http://schemas.microsoft.com/office/powerpoint/2010/main" val="2356062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FE7E-C9AD-E9AE-4E16-3FC0927DD2AE}"/>
              </a:ext>
            </a:extLst>
          </p:cNvPr>
          <p:cNvSpPr>
            <a:spLocks noGrp="1"/>
          </p:cNvSpPr>
          <p:nvPr>
            <p:ph type="title"/>
          </p:nvPr>
        </p:nvSpPr>
        <p:spPr/>
        <p:txBody>
          <a:bodyPr/>
          <a:lstStyle/>
          <a:p>
            <a:r>
              <a:rPr lang="en-US"/>
              <a:t>How to Submit</a:t>
            </a:r>
          </a:p>
        </p:txBody>
      </p:sp>
      <p:sp>
        <p:nvSpPr>
          <p:cNvPr id="3" name="Content Placeholder 2">
            <a:extLst>
              <a:ext uri="{FF2B5EF4-FFF2-40B4-BE49-F238E27FC236}">
                <a16:creationId xmlns:a16="http://schemas.microsoft.com/office/drawing/2014/main" id="{2595F6F6-4614-423D-27B4-61B3A5EE5316}"/>
              </a:ext>
            </a:extLst>
          </p:cNvPr>
          <p:cNvSpPr>
            <a:spLocks noGrp="1"/>
          </p:cNvSpPr>
          <p:nvPr>
            <p:ph idx="1"/>
          </p:nvPr>
        </p:nvSpPr>
        <p:spPr/>
        <p:txBody>
          <a:bodyPr/>
          <a:lstStyle/>
          <a:p>
            <a:r>
              <a:rPr lang="en-US"/>
              <a:t>There is no separate crisis application. </a:t>
            </a:r>
          </a:p>
          <a:p>
            <a:r>
              <a:rPr lang="en-US"/>
              <a:t>Generally done by writing a letter outlining the situation, with supporting documentation, submitted to the agency.</a:t>
            </a:r>
          </a:p>
          <a:p>
            <a:r>
              <a:rPr lang="en-US"/>
              <a:t>Online Application</a:t>
            </a:r>
          </a:p>
          <a:p>
            <a:pPr lvl="1"/>
            <a:r>
              <a:rPr lang="en-US"/>
              <a:t>There is no place in the online to application to indicate you are requesting crisis review. There are questions that go to the crisis criteria and the agency has promised it will review applications for crisis when appropriate based on the application.</a:t>
            </a:r>
          </a:p>
          <a:p>
            <a:pPr lvl="1"/>
            <a:r>
              <a:rPr lang="en-US"/>
              <a:t>You may submit your crisis letter along with supporting documentation with the online application.</a:t>
            </a:r>
          </a:p>
          <a:p>
            <a:r>
              <a:rPr lang="en-US"/>
              <a:t>Via Mail/Fax</a:t>
            </a:r>
          </a:p>
          <a:p>
            <a:pPr lvl="1"/>
            <a:r>
              <a:rPr lang="en-US"/>
              <a:t>If no pending online application or if it’s your preference, you may submit your crisis letter and documentation to the regional office via mail or fax.</a:t>
            </a:r>
          </a:p>
        </p:txBody>
      </p:sp>
      <p:sp>
        <p:nvSpPr>
          <p:cNvPr id="4" name="Slide Number Placeholder 3">
            <a:extLst>
              <a:ext uri="{FF2B5EF4-FFF2-40B4-BE49-F238E27FC236}">
                <a16:creationId xmlns:a16="http://schemas.microsoft.com/office/drawing/2014/main" id="{8FFFCD8F-18BB-33A8-A428-4105B14FACBA}"/>
              </a:ext>
            </a:extLst>
          </p:cNvPr>
          <p:cNvSpPr>
            <a:spLocks noGrp="1"/>
          </p:cNvSpPr>
          <p:nvPr>
            <p:ph type="sldNum" sz="quarter" idx="12"/>
          </p:nvPr>
        </p:nvSpPr>
        <p:spPr/>
        <p:txBody>
          <a:bodyPr/>
          <a:lstStyle/>
          <a:p>
            <a:fld id="{69EBCB19-AEAE-0745-86F8-183BCF9A79B0}" type="slidenum">
              <a:rPr lang="en-US" smtClean="0"/>
              <a:pPr/>
              <a:t>49</a:t>
            </a:fld>
            <a:endParaRPr lang="en-US"/>
          </a:p>
        </p:txBody>
      </p:sp>
    </p:spTree>
    <p:extLst>
      <p:ext uri="{BB962C8B-B14F-4D97-AF65-F5344CB8AC3E}">
        <p14:creationId xmlns:p14="http://schemas.microsoft.com/office/powerpoint/2010/main" val="77843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7970-F325-05F3-1949-2BD7D9500D46}"/>
              </a:ext>
            </a:extLst>
          </p:cNvPr>
          <p:cNvSpPr>
            <a:spLocks noGrp="1"/>
          </p:cNvSpPr>
          <p:nvPr>
            <p:ph type="ctrTitle"/>
          </p:nvPr>
        </p:nvSpPr>
        <p:spPr/>
        <p:txBody>
          <a:bodyPr/>
          <a:lstStyle/>
          <a:p>
            <a:r>
              <a:rPr lang="en-US"/>
              <a:t>About DRF &amp; Learning Objectives</a:t>
            </a:r>
          </a:p>
        </p:txBody>
      </p:sp>
      <p:sp>
        <p:nvSpPr>
          <p:cNvPr id="3" name="Subtitle 2">
            <a:extLst>
              <a:ext uri="{FF2B5EF4-FFF2-40B4-BE49-F238E27FC236}">
                <a16:creationId xmlns:a16="http://schemas.microsoft.com/office/drawing/2014/main" id="{5984DB1A-C784-BB31-B1A2-A12828AD477B}"/>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739CFB2-7B8E-8D09-1D9B-79C435047C34}"/>
              </a:ext>
            </a:extLst>
          </p:cNvPr>
          <p:cNvSpPr>
            <a:spLocks noGrp="1"/>
          </p:cNvSpPr>
          <p:nvPr>
            <p:ph type="sldNum" sz="quarter" idx="12"/>
          </p:nvPr>
        </p:nvSpPr>
        <p:spPr/>
        <p:txBody>
          <a:bodyPr/>
          <a:lstStyle/>
          <a:p>
            <a:fld id="{69EBCB19-AEAE-0745-86F8-183BCF9A79B0}" type="slidenum">
              <a:rPr lang="en-US" smtClean="0"/>
              <a:pPr/>
              <a:t>5</a:t>
            </a:fld>
            <a:endParaRPr lang="en-US"/>
          </a:p>
        </p:txBody>
      </p:sp>
    </p:spTree>
    <p:extLst>
      <p:ext uri="{BB962C8B-B14F-4D97-AF65-F5344CB8AC3E}">
        <p14:creationId xmlns:p14="http://schemas.microsoft.com/office/powerpoint/2010/main" val="3369996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85D2-ED68-8A82-6004-90205A7BC867}"/>
              </a:ext>
            </a:extLst>
          </p:cNvPr>
          <p:cNvSpPr>
            <a:spLocks noGrp="1"/>
          </p:cNvSpPr>
          <p:nvPr>
            <p:ph type="title"/>
          </p:nvPr>
        </p:nvSpPr>
        <p:spPr/>
        <p:txBody>
          <a:bodyPr/>
          <a:lstStyle/>
          <a:p>
            <a:r>
              <a:rPr lang="en-US"/>
              <a:t>Crisis Application Deadlines</a:t>
            </a:r>
          </a:p>
        </p:txBody>
      </p:sp>
      <p:sp>
        <p:nvSpPr>
          <p:cNvPr id="3" name="Content Placeholder 2">
            <a:extLst>
              <a:ext uri="{FF2B5EF4-FFF2-40B4-BE49-F238E27FC236}">
                <a16:creationId xmlns:a16="http://schemas.microsoft.com/office/drawing/2014/main" id="{103191B3-53A2-622F-4832-D9EBE0DCD5AF}"/>
              </a:ext>
            </a:extLst>
          </p:cNvPr>
          <p:cNvSpPr>
            <a:spLocks noGrp="1"/>
          </p:cNvSpPr>
          <p:nvPr>
            <p:ph idx="1"/>
          </p:nvPr>
        </p:nvSpPr>
        <p:spPr/>
        <p:txBody>
          <a:bodyPr/>
          <a:lstStyle/>
          <a:p>
            <a:r>
              <a:rPr lang="en-US" sz="2800"/>
              <a:t>“Immediate” confirmation of receipt of application.</a:t>
            </a:r>
          </a:p>
          <a:p>
            <a:r>
              <a:rPr lang="en-US" sz="2800"/>
              <a:t>Determination must be made within 15 days of a complete application being submitted.</a:t>
            </a:r>
          </a:p>
          <a:p>
            <a:r>
              <a:rPr lang="en-US" sz="2800"/>
              <a:t>**Crisis enrollment on the iBudget waiver is dependent on funding availability. Meeting criteria does not guarantee enrollment.</a:t>
            </a:r>
          </a:p>
        </p:txBody>
      </p:sp>
      <p:sp>
        <p:nvSpPr>
          <p:cNvPr id="4" name="Slide Number Placeholder 3">
            <a:extLst>
              <a:ext uri="{FF2B5EF4-FFF2-40B4-BE49-F238E27FC236}">
                <a16:creationId xmlns:a16="http://schemas.microsoft.com/office/drawing/2014/main" id="{F5D96425-79C0-E79E-03F2-1A9B44E315BE}"/>
              </a:ext>
            </a:extLst>
          </p:cNvPr>
          <p:cNvSpPr>
            <a:spLocks noGrp="1"/>
          </p:cNvSpPr>
          <p:nvPr>
            <p:ph type="sldNum" sz="quarter" idx="12"/>
          </p:nvPr>
        </p:nvSpPr>
        <p:spPr/>
        <p:txBody>
          <a:bodyPr/>
          <a:lstStyle/>
          <a:p>
            <a:fld id="{69EBCB19-AEAE-0745-86F8-183BCF9A79B0}" type="slidenum">
              <a:rPr lang="en-US" smtClean="0"/>
              <a:pPr/>
              <a:t>50</a:t>
            </a:fld>
            <a:endParaRPr lang="en-US"/>
          </a:p>
        </p:txBody>
      </p:sp>
    </p:spTree>
    <p:extLst>
      <p:ext uri="{BB962C8B-B14F-4D97-AF65-F5344CB8AC3E}">
        <p14:creationId xmlns:p14="http://schemas.microsoft.com/office/powerpoint/2010/main" val="2213598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4A38-17C4-1273-02EF-BC0664DEBC59}"/>
              </a:ext>
            </a:extLst>
          </p:cNvPr>
          <p:cNvSpPr>
            <a:spLocks noGrp="1"/>
          </p:cNvSpPr>
          <p:nvPr>
            <p:ph type="ctrTitle"/>
          </p:nvPr>
        </p:nvSpPr>
        <p:spPr>
          <a:xfrm>
            <a:off x="1906954" y="1367693"/>
            <a:ext cx="8456246" cy="1655924"/>
          </a:xfrm>
        </p:spPr>
        <p:txBody>
          <a:bodyPr>
            <a:normAutofit fontScale="90000"/>
          </a:bodyPr>
          <a:lstStyle/>
          <a:p>
            <a:r>
              <a:rPr lang="en-US"/>
              <a:t>Questions?</a:t>
            </a:r>
            <a:br>
              <a:rPr lang="en-US"/>
            </a:br>
            <a:br>
              <a:rPr lang="en-US"/>
            </a:br>
            <a:r>
              <a:rPr lang="en-US" sz="3600"/>
              <a:t>Please contact Disability Rights Florida at:</a:t>
            </a:r>
          </a:p>
        </p:txBody>
      </p:sp>
      <p:sp>
        <p:nvSpPr>
          <p:cNvPr id="6" name="Subtitle 5">
            <a:extLst>
              <a:ext uri="{FF2B5EF4-FFF2-40B4-BE49-F238E27FC236}">
                <a16:creationId xmlns:a16="http://schemas.microsoft.com/office/drawing/2014/main" id="{A9196F36-F5FB-59AF-4194-7D59E0B039E6}"/>
              </a:ext>
            </a:extLst>
          </p:cNvPr>
          <p:cNvSpPr>
            <a:spLocks noGrp="1"/>
          </p:cNvSpPr>
          <p:nvPr>
            <p:ph type="subTitle" idx="1"/>
          </p:nvPr>
        </p:nvSpPr>
        <p:spPr>
          <a:xfrm>
            <a:off x="1906954" y="3133344"/>
            <a:ext cx="7534031" cy="1757136"/>
          </a:xfrm>
        </p:spPr>
        <p:txBody>
          <a:bodyPr>
            <a:normAutofit fontScale="92500" lnSpcReduction="20000"/>
          </a:bodyPr>
          <a:lstStyle/>
          <a:p>
            <a:r>
              <a:rPr lang="en-US" sz="2600"/>
              <a:t>2473 Care Drive, Suite 200</a:t>
            </a:r>
            <a:br>
              <a:rPr lang="en-US" sz="2600"/>
            </a:br>
            <a:r>
              <a:rPr lang="en-US" sz="2600"/>
              <a:t>Tallahassee, Florida 32308</a:t>
            </a:r>
            <a:br>
              <a:rPr lang="en-US" sz="2600"/>
            </a:br>
            <a:br>
              <a:rPr lang="en-US" sz="2600"/>
            </a:br>
            <a:r>
              <a:rPr lang="en-US" sz="2600"/>
              <a:t>800.342.0823 • TDD 800.346.4127</a:t>
            </a:r>
            <a:br>
              <a:rPr lang="en-US" sz="2600"/>
            </a:br>
            <a:br>
              <a:rPr lang="en-US" sz="2600"/>
            </a:br>
            <a:r>
              <a:rPr lang="en-US" sz="2600"/>
              <a:t>www.DisabilityRightsFlorida.org</a:t>
            </a:r>
          </a:p>
          <a:p>
            <a:endParaRPr lang="en-US"/>
          </a:p>
        </p:txBody>
      </p:sp>
      <p:sp>
        <p:nvSpPr>
          <p:cNvPr id="4" name="Slide Number Placeholder 3">
            <a:extLst>
              <a:ext uri="{FF2B5EF4-FFF2-40B4-BE49-F238E27FC236}">
                <a16:creationId xmlns:a16="http://schemas.microsoft.com/office/drawing/2014/main" id="{BBC5FA79-7706-C76E-9A3B-B7E728237AEF}"/>
              </a:ext>
            </a:extLst>
          </p:cNvPr>
          <p:cNvSpPr>
            <a:spLocks noGrp="1"/>
          </p:cNvSpPr>
          <p:nvPr>
            <p:ph type="sldNum" sz="quarter" idx="12"/>
          </p:nvPr>
        </p:nvSpPr>
        <p:spPr/>
        <p:txBody>
          <a:bodyPr/>
          <a:lstStyle/>
          <a:p>
            <a:fld id="{69EBCB19-AEAE-0745-86F8-183BCF9A79B0}" type="slidenum">
              <a:rPr lang="en-US" smtClean="0"/>
              <a:pPr/>
              <a:t>51</a:t>
            </a:fld>
            <a:endParaRPr lang="en-US"/>
          </a:p>
        </p:txBody>
      </p:sp>
    </p:spTree>
    <p:extLst>
      <p:ext uri="{BB962C8B-B14F-4D97-AF65-F5344CB8AC3E}">
        <p14:creationId xmlns:p14="http://schemas.microsoft.com/office/powerpoint/2010/main" val="1580646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902F-3186-3479-F9C3-6B4007E18366}"/>
              </a:ext>
            </a:extLst>
          </p:cNvPr>
          <p:cNvSpPr>
            <a:spLocks noGrp="1"/>
          </p:cNvSpPr>
          <p:nvPr>
            <p:ph type="title"/>
          </p:nvPr>
        </p:nvSpPr>
        <p:spPr/>
        <p:txBody>
          <a:bodyPr/>
          <a:lstStyle/>
          <a:p>
            <a:r>
              <a:rPr lang="en-US"/>
              <a:t>Feedback Survey</a:t>
            </a:r>
          </a:p>
        </p:txBody>
      </p:sp>
      <p:sp>
        <p:nvSpPr>
          <p:cNvPr id="3" name="Content Placeholder 2">
            <a:extLst>
              <a:ext uri="{FF2B5EF4-FFF2-40B4-BE49-F238E27FC236}">
                <a16:creationId xmlns:a16="http://schemas.microsoft.com/office/drawing/2014/main" id="{7331AFA5-0CB3-2A72-46D2-604B0222D4FE}"/>
              </a:ext>
            </a:extLst>
          </p:cNvPr>
          <p:cNvSpPr>
            <a:spLocks noGrp="1"/>
          </p:cNvSpPr>
          <p:nvPr>
            <p:ph sz="half" idx="1"/>
          </p:nvPr>
        </p:nvSpPr>
        <p:spPr>
          <a:xfrm>
            <a:off x="838199" y="1825625"/>
            <a:ext cx="5535223" cy="4351338"/>
          </a:xfrm>
        </p:spPr>
        <p:txBody>
          <a:bodyPr/>
          <a:lstStyle/>
          <a:p>
            <a:pPr marL="0" indent="0">
              <a:buNone/>
            </a:pPr>
            <a:r>
              <a:rPr lang="en-US" sz="3200" b="1"/>
              <a:t>Tell us how we did!</a:t>
            </a:r>
          </a:p>
          <a:p>
            <a:pPr marL="0" indent="0">
              <a:buNone/>
            </a:pPr>
            <a:endParaRPr lang="en-US"/>
          </a:p>
          <a:p>
            <a:pPr marL="0" indent="0">
              <a:buNone/>
            </a:pPr>
            <a:r>
              <a:rPr lang="en-US"/>
              <a:t>Scan the QR code or visit</a:t>
            </a:r>
          </a:p>
          <a:p>
            <a:pPr marL="0" indent="0">
              <a:buNone/>
            </a:pPr>
            <a:r>
              <a:rPr lang="en-US" b="1"/>
              <a:t>http://bit.ly/drf_training</a:t>
            </a:r>
          </a:p>
          <a:p>
            <a:pPr marL="0" indent="0">
              <a:buNone/>
            </a:pPr>
            <a:r>
              <a:rPr lang="en-US"/>
              <a:t>to take our Presentation Feedback Survey</a:t>
            </a:r>
          </a:p>
          <a:p>
            <a:pPr marL="0" indent="0">
              <a:buNone/>
            </a:pPr>
            <a:endParaRPr lang="en-US"/>
          </a:p>
          <a:p>
            <a:pPr marL="0" indent="0">
              <a:buNone/>
            </a:pPr>
            <a:r>
              <a:rPr lang="en-US"/>
              <a:t>Use presentation code: </a:t>
            </a:r>
            <a:r>
              <a:rPr lang="en-US" b="1"/>
              <a:t>ZW4</a:t>
            </a:r>
          </a:p>
        </p:txBody>
      </p:sp>
      <p:pic>
        <p:nvPicPr>
          <p:cNvPr id="7" name="Content Placeholder 6" descr="QR code that takes the user to our Presentation Feedback Survey at http://bit.ly/drf_training">
            <a:extLst>
              <a:ext uri="{FF2B5EF4-FFF2-40B4-BE49-F238E27FC236}">
                <a16:creationId xmlns:a16="http://schemas.microsoft.com/office/drawing/2014/main" id="{0C3A192A-3355-A94D-F36A-D2D67730CDFE}"/>
              </a:ext>
            </a:extLst>
          </p:cNvPr>
          <p:cNvPicPr>
            <a:picLocks noGrp="1" noChangeAspect="1"/>
          </p:cNvPicPr>
          <p:nvPr>
            <p:ph sz="half" idx="13"/>
          </p:nvPr>
        </p:nvPicPr>
        <p:blipFill>
          <a:blip r:embed="rId2"/>
          <a:stretch>
            <a:fillRect/>
          </a:stretch>
        </p:blipFill>
        <p:spPr>
          <a:xfrm>
            <a:off x="6587331" y="1825625"/>
            <a:ext cx="4351338" cy="4351338"/>
          </a:xfrm>
        </p:spPr>
      </p:pic>
      <p:sp>
        <p:nvSpPr>
          <p:cNvPr id="4" name="Slide Number Placeholder 3">
            <a:extLst>
              <a:ext uri="{FF2B5EF4-FFF2-40B4-BE49-F238E27FC236}">
                <a16:creationId xmlns:a16="http://schemas.microsoft.com/office/drawing/2014/main" id="{F7F66BA4-1EC2-4983-1081-0865304DC3AE}"/>
              </a:ext>
            </a:extLst>
          </p:cNvPr>
          <p:cNvSpPr>
            <a:spLocks noGrp="1"/>
          </p:cNvSpPr>
          <p:nvPr>
            <p:ph type="sldNum" sz="quarter" idx="12"/>
          </p:nvPr>
        </p:nvSpPr>
        <p:spPr/>
        <p:txBody>
          <a:bodyPr/>
          <a:lstStyle/>
          <a:p>
            <a:fld id="{69EBCB19-AEAE-0745-86F8-183BCF9A79B0}" type="slidenum">
              <a:rPr lang="en-US" smtClean="0"/>
              <a:pPr/>
              <a:t>52</a:t>
            </a:fld>
            <a:endParaRPr lang="en-US"/>
          </a:p>
        </p:txBody>
      </p:sp>
    </p:spTree>
    <p:extLst>
      <p:ext uri="{BB962C8B-B14F-4D97-AF65-F5344CB8AC3E}">
        <p14:creationId xmlns:p14="http://schemas.microsoft.com/office/powerpoint/2010/main" val="345580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C418E6-C10E-9F51-680E-28A3F2C646F7}"/>
              </a:ext>
            </a:extLst>
          </p:cNvPr>
          <p:cNvSpPr>
            <a:spLocks noGrp="1"/>
          </p:cNvSpPr>
          <p:nvPr>
            <p:ph type="title"/>
          </p:nvPr>
        </p:nvSpPr>
        <p:spPr/>
        <p:txBody>
          <a:bodyPr/>
          <a:lstStyle/>
          <a:p>
            <a:r>
              <a:rPr lang="en-US"/>
              <a:t>Disability Rights Florida</a:t>
            </a:r>
          </a:p>
        </p:txBody>
      </p:sp>
      <p:sp>
        <p:nvSpPr>
          <p:cNvPr id="6" name="Content Placeholder 5">
            <a:extLst>
              <a:ext uri="{FF2B5EF4-FFF2-40B4-BE49-F238E27FC236}">
                <a16:creationId xmlns:a16="http://schemas.microsoft.com/office/drawing/2014/main" id="{268087C9-45CC-82DF-C5F0-701989ADF2C3}"/>
              </a:ext>
            </a:extLst>
          </p:cNvPr>
          <p:cNvSpPr>
            <a:spLocks noGrp="1"/>
          </p:cNvSpPr>
          <p:nvPr>
            <p:ph idx="1"/>
          </p:nvPr>
        </p:nvSpPr>
        <p:spPr/>
        <p:txBody>
          <a:bodyPr/>
          <a:lstStyle/>
          <a:p>
            <a:r>
              <a:rPr lang="en-US" sz="2800"/>
              <a:t>Funding, responsibility, and authority under nine  federal programs to protect the rights of Floridians with disabilities.</a:t>
            </a:r>
          </a:p>
          <a:p>
            <a:endParaRPr lang="en-US" sz="2800"/>
          </a:p>
          <a:p>
            <a:r>
              <a:rPr lang="en-US" sz="2800"/>
              <a:t>A not-for-profit corporation since 1987. </a:t>
            </a:r>
          </a:p>
          <a:p>
            <a:endParaRPr lang="en-US" sz="2800"/>
          </a:p>
          <a:p>
            <a:r>
              <a:rPr lang="en-US" sz="2800"/>
              <a:t>Offices in Tallahassee, Tampa, Gainesville and Fort Lauderdale.</a:t>
            </a:r>
          </a:p>
          <a:p>
            <a:endParaRPr lang="en-US"/>
          </a:p>
        </p:txBody>
      </p:sp>
      <p:sp>
        <p:nvSpPr>
          <p:cNvPr id="4" name="Slide Number Placeholder 3">
            <a:extLst>
              <a:ext uri="{FF2B5EF4-FFF2-40B4-BE49-F238E27FC236}">
                <a16:creationId xmlns:a16="http://schemas.microsoft.com/office/drawing/2014/main" id="{8733F1D9-CE37-32C4-A4C1-2A8587DBCDD5}"/>
              </a:ext>
            </a:extLst>
          </p:cNvPr>
          <p:cNvSpPr>
            <a:spLocks noGrp="1"/>
          </p:cNvSpPr>
          <p:nvPr>
            <p:ph type="sldNum" sz="quarter" idx="12"/>
          </p:nvPr>
        </p:nvSpPr>
        <p:spPr/>
        <p:txBody>
          <a:bodyPr/>
          <a:lstStyle/>
          <a:p>
            <a:fld id="{69EBCB19-AEAE-0745-86F8-183BCF9A79B0}" type="slidenum">
              <a:rPr lang="en-US" smtClean="0"/>
              <a:pPr/>
              <a:t>6</a:t>
            </a:fld>
            <a:endParaRPr lang="en-US"/>
          </a:p>
        </p:txBody>
      </p:sp>
    </p:spTree>
    <p:extLst>
      <p:ext uri="{BB962C8B-B14F-4D97-AF65-F5344CB8AC3E}">
        <p14:creationId xmlns:p14="http://schemas.microsoft.com/office/powerpoint/2010/main" val="4121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6DA8-6DEB-F5C9-D750-74734CC267DB}"/>
              </a:ext>
            </a:extLst>
          </p:cNvPr>
          <p:cNvSpPr>
            <a:spLocks noGrp="1"/>
          </p:cNvSpPr>
          <p:nvPr>
            <p:ph type="title"/>
          </p:nvPr>
        </p:nvSpPr>
        <p:spPr/>
        <p:txBody>
          <a:bodyPr/>
          <a:lstStyle/>
          <a:p>
            <a:r>
              <a:rPr lang="en-US"/>
              <a:t>Our Mission</a:t>
            </a:r>
          </a:p>
        </p:txBody>
      </p:sp>
      <p:sp>
        <p:nvSpPr>
          <p:cNvPr id="3" name="Content Placeholder 2">
            <a:extLst>
              <a:ext uri="{FF2B5EF4-FFF2-40B4-BE49-F238E27FC236}">
                <a16:creationId xmlns:a16="http://schemas.microsoft.com/office/drawing/2014/main" id="{630DD870-7375-9DB2-56C8-A2AD8A5C8E3C}"/>
              </a:ext>
            </a:extLst>
          </p:cNvPr>
          <p:cNvSpPr>
            <a:spLocks noGrp="1"/>
          </p:cNvSpPr>
          <p:nvPr>
            <p:ph idx="1"/>
          </p:nvPr>
        </p:nvSpPr>
        <p:spPr/>
        <p:txBody>
          <a:bodyPr/>
          <a:lstStyle/>
          <a:p>
            <a:r>
              <a:rPr lang="en-US" sz="2800"/>
              <a:t>Disability Rights Florida advocates, educates, investigates, and litigates to protect and advance the rights, dignity, equal opportunities, self-determination, and choices for all people with disabilities.</a:t>
            </a:r>
          </a:p>
          <a:p>
            <a:endParaRPr lang="en-US"/>
          </a:p>
        </p:txBody>
      </p:sp>
      <p:sp>
        <p:nvSpPr>
          <p:cNvPr id="4" name="Slide Number Placeholder 3">
            <a:extLst>
              <a:ext uri="{FF2B5EF4-FFF2-40B4-BE49-F238E27FC236}">
                <a16:creationId xmlns:a16="http://schemas.microsoft.com/office/drawing/2014/main" id="{0D02E791-0109-AFB6-19E6-51E55A422298}"/>
              </a:ext>
            </a:extLst>
          </p:cNvPr>
          <p:cNvSpPr>
            <a:spLocks noGrp="1"/>
          </p:cNvSpPr>
          <p:nvPr>
            <p:ph type="sldNum" sz="quarter" idx="12"/>
          </p:nvPr>
        </p:nvSpPr>
        <p:spPr/>
        <p:txBody>
          <a:bodyPr/>
          <a:lstStyle/>
          <a:p>
            <a:fld id="{69EBCB19-AEAE-0745-86F8-183BCF9A79B0}" type="slidenum">
              <a:rPr lang="en-US" smtClean="0"/>
              <a:pPr/>
              <a:t>7</a:t>
            </a:fld>
            <a:endParaRPr lang="en-US"/>
          </a:p>
        </p:txBody>
      </p:sp>
    </p:spTree>
    <p:extLst>
      <p:ext uri="{BB962C8B-B14F-4D97-AF65-F5344CB8AC3E}">
        <p14:creationId xmlns:p14="http://schemas.microsoft.com/office/powerpoint/2010/main" val="50458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2494-886C-283B-9CCD-41081056F78A}"/>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EE93ABA5-0BE3-3916-F308-9A781D18AB2B}"/>
              </a:ext>
            </a:extLst>
          </p:cNvPr>
          <p:cNvSpPr>
            <a:spLocks noGrp="1"/>
          </p:cNvSpPr>
          <p:nvPr>
            <p:ph idx="1"/>
          </p:nvPr>
        </p:nvSpPr>
        <p:spPr/>
        <p:txBody>
          <a:bodyPr/>
          <a:lstStyle/>
          <a:p>
            <a:r>
              <a:rPr lang="en-US"/>
              <a:t>Today, you will learn about: </a:t>
            </a:r>
          </a:p>
          <a:p>
            <a:pPr lvl="1"/>
            <a:r>
              <a:rPr lang="en-US" err="1"/>
              <a:t>iBudget</a:t>
            </a:r>
            <a:r>
              <a:rPr lang="en-US"/>
              <a:t> Waiver Eligibility Criteria</a:t>
            </a:r>
          </a:p>
          <a:p>
            <a:pPr lvl="1"/>
            <a:r>
              <a:rPr lang="en-US"/>
              <a:t>Submitting Documentation for </a:t>
            </a:r>
            <a:r>
              <a:rPr lang="en-US" err="1"/>
              <a:t>iBudget</a:t>
            </a:r>
            <a:r>
              <a:rPr lang="en-US"/>
              <a:t> Waiver Eligibility</a:t>
            </a:r>
          </a:p>
          <a:p>
            <a:pPr lvl="1"/>
            <a:r>
              <a:rPr lang="en-US"/>
              <a:t>How to Submit Your Waiver Eligibility Application and Deadlines</a:t>
            </a:r>
          </a:p>
          <a:p>
            <a:pPr lvl="1"/>
            <a:r>
              <a:rPr lang="en-US"/>
              <a:t>Crisis Eligibility Criteria</a:t>
            </a:r>
          </a:p>
          <a:p>
            <a:pPr lvl="1"/>
            <a:r>
              <a:rPr lang="en-US"/>
              <a:t>Types of Documentation to Submit for Crisis Eligibility</a:t>
            </a:r>
          </a:p>
          <a:p>
            <a:pPr lvl="1"/>
            <a:r>
              <a:rPr lang="en-US"/>
              <a:t>How to Submit Your Crisis Application</a:t>
            </a:r>
          </a:p>
          <a:p>
            <a:endParaRPr lang="en-US"/>
          </a:p>
          <a:p>
            <a:r>
              <a:rPr lang="en-US"/>
              <a:t>Note: We can’t advise on specific cases today. Please don’t put personal information into the chat. Please contact our intake department if you want to request individual assistance. Contact info will be provided at the end.</a:t>
            </a:r>
          </a:p>
          <a:p>
            <a:endParaRPr lang="en-US"/>
          </a:p>
        </p:txBody>
      </p:sp>
      <p:sp>
        <p:nvSpPr>
          <p:cNvPr id="4" name="Slide Number Placeholder 3">
            <a:extLst>
              <a:ext uri="{FF2B5EF4-FFF2-40B4-BE49-F238E27FC236}">
                <a16:creationId xmlns:a16="http://schemas.microsoft.com/office/drawing/2014/main" id="{B230D434-35D8-BCF8-3CED-E1630F1F4C9F}"/>
              </a:ext>
            </a:extLst>
          </p:cNvPr>
          <p:cNvSpPr>
            <a:spLocks noGrp="1"/>
          </p:cNvSpPr>
          <p:nvPr>
            <p:ph type="sldNum" sz="quarter" idx="12"/>
          </p:nvPr>
        </p:nvSpPr>
        <p:spPr/>
        <p:txBody>
          <a:bodyPr/>
          <a:lstStyle/>
          <a:p>
            <a:fld id="{69EBCB19-AEAE-0745-86F8-183BCF9A79B0}" type="slidenum">
              <a:rPr lang="en-US" smtClean="0"/>
              <a:pPr/>
              <a:t>8</a:t>
            </a:fld>
            <a:endParaRPr lang="en-US"/>
          </a:p>
        </p:txBody>
      </p:sp>
    </p:spTree>
    <p:extLst>
      <p:ext uri="{BB962C8B-B14F-4D97-AF65-F5344CB8AC3E}">
        <p14:creationId xmlns:p14="http://schemas.microsoft.com/office/powerpoint/2010/main" val="326604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F8D7A-5B90-8B1B-7C72-91CD29A19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476B7-BC6E-DC15-DA1E-208E2E0B580B}"/>
              </a:ext>
            </a:extLst>
          </p:cNvPr>
          <p:cNvSpPr>
            <a:spLocks noGrp="1"/>
          </p:cNvSpPr>
          <p:nvPr>
            <p:ph type="ctrTitle"/>
          </p:nvPr>
        </p:nvSpPr>
        <p:spPr/>
        <p:txBody>
          <a:bodyPr/>
          <a:lstStyle/>
          <a:p>
            <a:r>
              <a:rPr lang="en-US" err="1"/>
              <a:t>iBudget</a:t>
            </a:r>
            <a:r>
              <a:rPr lang="en-US"/>
              <a:t> Waiver Eligibility Criteria</a:t>
            </a:r>
          </a:p>
        </p:txBody>
      </p:sp>
      <p:sp>
        <p:nvSpPr>
          <p:cNvPr id="3" name="Subtitle 2">
            <a:extLst>
              <a:ext uri="{FF2B5EF4-FFF2-40B4-BE49-F238E27FC236}">
                <a16:creationId xmlns:a16="http://schemas.microsoft.com/office/drawing/2014/main" id="{9C4CAFEB-CAE7-B6BB-D8C1-C961FDA9A9C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4C28C15-0153-8851-EC05-C2580761BAED}"/>
              </a:ext>
            </a:extLst>
          </p:cNvPr>
          <p:cNvSpPr>
            <a:spLocks noGrp="1"/>
          </p:cNvSpPr>
          <p:nvPr>
            <p:ph type="sldNum" sz="quarter" idx="12"/>
          </p:nvPr>
        </p:nvSpPr>
        <p:spPr/>
        <p:txBody>
          <a:bodyPr/>
          <a:lstStyle/>
          <a:p>
            <a:fld id="{69EBCB19-AEAE-0745-86F8-183BCF9A79B0}" type="slidenum">
              <a:rPr lang="en-US" smtClean="0"/>
              <a:pPr/>
              <a:t>9</a:t>
            </a:fld>
            <a:endParaRPr lang="en-US"/>
          </a:p>
        </p:txBody>
      </p:sp>
    </p:spTree>
    <p:extLst>
      <p:ext uri="{BB962C8B-B14F-4D97-AF65-F5344CB8AC3E}">
        <p14:creationId xmlns:p14="http://schemas.microsoft.com/office/powerpoint/2010/main" val="3241732159"/>
      </p:ext>
    </p:extLst>
  </p:cSld>
  <p:clrMapOvr>
    <a:masterClrMapping/>
  </p:clrMapOvr>
</p:sld>
</file>

<file path=ppt/theme/theme1.xml><?xml version="1.0" encoding="utf-8"?>
<a:theme xmlns:a="http://schemas.openxmlformats.org/drawingml/2006/main" name="2023 Dark Theme Tes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F5FC59C-75CC-4D58-9EB0-F396BD87A2FE}" vid="{87EC363F-141E-4864-9AFF-AC0C2CF9036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D8DA1989574242A79E1BEDCC57FB85" ma:contentTypeVersion="18" ma:contentTypeDescription="Create a new document." ma:contentTypeScope="" ma:versionID="dcab1554e479a06a8ee7e0b2cfdd2aee">
  <xsd:schema xmlns:xsd="http://www.w3.org/2001/XMLSchema" xmlns:xs="http://www.w3.org/2001/XMLSchema" xmlns:p="http://schemas.microsoft.com/office/2006/metadata/properties" xmlns:ns2="837eb57d-61d6-42ab-96bb-35af98d3f070" xmlns:ns3="e0d9ffda-975c-42ee-a862-455cc6236541" targetNamespace="http://schemas.microsoft.com/office/2006/metadata/properties" ma:root="true" ma:fieldsID="6506a2e9bf9f27b1ce8caf91851acad6" ns2:_="" ns3:_="">
    <xsd:import namespace="837eb57d-61d6-42ab-96bb-35af98d3f070"/>
    <xsd:import namespace="e0d9ffda-975c-42ee-a862-455cc62365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eb57d-61d6-42ab-96bb-35af98d3f0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e26e266-38c7-4f0c-8e9a-df479557fb6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d9ffda-975c-42ee-a862-455cc623654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2d7dee8-bd64-4baa-8292-a65bff163f77}" ma:internalName="TaxCatchAll" ma:showField="CatchAllData" ma:web="e0d9ffda-975c-42ee-a862-455cc623654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0d9ffda-975c-42ee-a862-455cc6236541" xsi:nil="true"/>
    <lcf76f155ced4ddcb4097134ff3c332f xmlns="837eb57d-61d6-42ab-96bb-35af98d3f070">
      <Terms xmlns="http://schemas.microsoft.com/office/infopath/2007/PartnerControls"/>
    </lcf76f155ced4ddcb4097134ff3c332f>
    <SharedWithUsers xmlns="e0d9ffda-975c-42ee-a862-455cc6236541">
      <UserInfo>
        <DisplayName/>
        <AccountId xsi:nil="true"/>
        <AccountType/>
      </UserInfo>
    </SharedWithUsers>
  </documentManagement>
</p:properties>
</file>

<file path=customXml/itemProps1.xml><?xml version="1.0" encoding="utf-8"?>
<ds:datastoreItem xmlns:ds="http://schemas.openxmlformats.org/officeDocument/2006/customXml" ds:itemID="{96057155-A9BF-4E6B-85DB-6865162053CB}">
  <ds:schemaRefs>
    <ds:schemaRef ds:uri="http://schemas.microsoft.com/sharepoint/v3/contenttype/forms"/>
  </ds:schemaRefs>
</ds:datastoreItem>
</file>

<file path=customXml/itemProps2.xml><?xml version="1.0" encoding="utf-8"?>
<ds:datastoreItem xmlns:ds="http://schemas.openxmlformats.org/officeDocument/2006/customXml" ds:itemID="{D386C143-579A-4943-BA5F-67C8CBFB164B}">
  <ds:schemaRefs>
    <ds:schemaRef ds:uri="837eb57d-61d6-42ab-96bb-35af98d3f070"/>
    <ds:schemaRef ds:uri="e0d9ffda-975c-42ee-a862-455cc62365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7B062C-9E18-4873-B3F0-C24AF1CDEF42}">
  <ds:schemaRefs>
    <ds:schemaRef ds:uri="0d79fbfe-9b4b-4505-a8c2-c2cb88c066da"/>
    <ds:schemaRef ds:uri="837eb57d-61d6-42ab-96bb-35af98d3f070"/>
    <ds:schemaRef ds:uri="89b90368-3573-4568-9f30-3d897afe8880"/>
    <ds:schemaRef ds:uri="e0d9ffda-975c-42ee-a862-455cc62365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DRF 2024 Dark</Template>
  <TotalTime>0</TotalTime>
  <Words>4088</Words>
  <Application>Microsoft Office PowerPoint</Application>
  <PresentationFormat>Widescreen</PresentationFormat>
  <Paragraphs>376</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Aptos</vt:lpstr>
      <vt:lpstr>Aptos Display</vt:lpstr>
      <vt:lpstr>Arial</vt:lpstr>
      <vt:lpstr>Courier New</vt:lpstr>
      <vt:lpstr>Tahoma</vt:lpstr>
      <vt:lpstr>Times New Roman</vt:lpstr>
      <vt:lpstr>Trebuchet MS</vt:lpstr>
      <vt:lpstr>2023 Dark Theme Test</vt:lpstr>
      <vt:lpstr>Medicaid iBudget Waiver Eligibility and Crisis Applications</vt:lpstr>
      <vt:lpstr>Accessibility</vt:lpstr>
      <vt:lpstr>Caption Options &amp; ASL</vt:lpstr>
      <vt:lpstr>Submitting Questions &amp; Recording</vt:lpstr>
      <vt:lpstr>About DRF &amp; Learning Objectives</vt:lpstr>
      <vt:lpstr>Disability Rights Florida</vt:lpstr>
      <vt:lpstr>Our Mission</vt:lpstr>
      <vt:lpstr>Learning Objectives</vt:lpstr>
      <vt:lpstr>iBudget Waiver Eligibility Criteria</vt:lpstr>
      <vt:lpstr>iBudget Waiver Eligibility – Basic Criteria</vt:lpstr>
      <vt:lpstr>iBudget Waiver Eligibility – Medicaid (1 of 2)</vt:lpstr>
      <vt:lpstr>iBudget Waiver Eligibility – Medicaid (2 of 2)</vt:lpstr>
      <vt:lpstr>iBudget Waiver Eligibility – Level of Care</vt:lpstr>
      <vt:lpstr>iBudget Waiver Eligibility – Qualifying Disabilities</vt:lpstr>
      <vt:lpstr>iBudget Waiver Eligibility – Ch. 393</vt:lpstr>
      <vt:lpstr>Autism Category (1 of 3)</vt:lpstr>
      <vt:lpstr>Autism Category (2 of 3)</vt:lpstr>
      <vt:lpstr>Autism Category (3 of 3)</vt:lpstr>
      <vt:lpstr>Autism Factors (1 of 3)</vt:lpstr>
      <vt:lpstr>Autism Factors (2 of 3)</vt:lpstr>
      <vt:lpstr>Autism Factors (3 of 3)</vt:lpstr>
      <vt:lpstr>Intellectual Disability Category (1 of 3)</vt:lpstr>
      <vt:lpstr>Intellectual Disability Category (2 of 3)</vt:lpstr>
      <vt:lpstr>Intellectual Disability Category (3 of 3)</vt:lpstr>
      <vt:lpstr>Cerebral Palsy Category (1 of 2)</vt:lpstr>
      <vt:lpstr>Cerebral Palsy Category (2 of 2)</vt:lpstr>
      <vt:lpstr>Prader-Willi Syndrome Category (1 of 3)</vt:lpstr>
      <vt:lpstr>Prader-Willi Syndrome Category (2 of 3)</vt:lpstr>
      <vt:lpstr>Prader-Willi Syndrome Category (3 of 3)</vt:lpstr>
      <vt:lpstr>Spina Bifida Category</vt:lpstr>
      <vt:lpstr>Down Syndrome Category</vt:lpstr>
      <vt:lpstr>Phelan-McDermid Syndrome Category</vt:lpstr>
      <vt:lpstr>High Risk Category (1 of 3)</vt:lpstr>
      <vt:lpstr>High Risk Category (2 of 3)</vt:lpstr>
      <vt:lpstr>High Risk Category (3 of 3)</vt:lpstr>
      <vt:lpstr>Documentation of Eligibility</vt:lpstr>
      <vt:lpstr>Supporting Documentation </vt:lpstr>
      <vt:lpstr>How to Submit Your Waiver Eligibility Application and Deadlines</vt:lpstr>
      <vt:lpstr>How to Submit your Application</vt:lpstr>
      <vt:lpstr>Application Deadlines</vt:lpstr>
      <vt:lpstr>Other Application Details</vt:lpstr>
      <vt:lpstr>Crisis Eligibility</vt:lpstr>
      <vt:lpstr>Crisis Eligibility Criteria (1 of 3)</vt:lpstr>
      <vt:lpstr>Crisis Category 1 Criteria Cont.</vt:lpstr>
      <vt:lpstr>Crisis Eligibility Criteria (2 of 3)</vt:lpstr>
      <vt:lpstr>Crisis Category 2 Criteria Cont.</vt:lpstr>
      <vt:lpstr>Crisis Eligibility Criteria (3 of 3)</vt:lpstr>
      <vt:lpstr>Crisis Category 3 Criteria Cont.</vt:lpstr>
      <vt:lpstr>How to Submit</vt:lpstr>
      <vt:lpstr>Crisis Application Deadlines</vt:lpstr>
      <vt:lpstr>Questions?  Please contact Disability Rights Florida at:</vt:lpstr>
      <vt:lpstr>Feedback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iBudget Waiver Eligibility and Crisis Applications</dc:title>
  <dc:creator>Caitlyn Clibbon</dc:creator>
  <cp:lastModifiedBy>Keith Casebonne</cp:lastModifiedBy>
  <cp:revision>1</cp:revision>
  <dcterms:created xsi:type="dcterms:W3CDTF">2024-11-19T19:08:07Z</dcterms:created>
  <dcterms:modified xsi:type="dcterms:W3CDTF">2025-01-15T22:24:08Z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0x01010004D8DA1989574242A79E1BEDCC57FB85</vt:lpwstr>
  </property>
  <property fmtid="{D5CDD505-2E9C-101B-9397-08002B2CF9AE}" pid="3" name="_AdHocReviewCycleID">
    <vt:i4>971025236</vt:i4>
  </property>
  <property fmtid="{D5CDD505-2E9C-101B-9397-08002B2CF9AE}" pid="4" name="_NewReviewCycle">
    <vt:lpwstr/>
  </property>
  <property fmtid="{D5CDD505-2E9C-101B-9397-08002B2CF9AE}" pid="5" name="_EmailSubject">
    <vt:lpwstr>[EXTERNAL]   PowerPoint Review for PABSS Approval Deadline 01/13/2025</vt:lpwstr>
  </property>
  <property fmtid="{D5CDD505-2E9C-101B-9397-08002B2CF9AE}" pid="6" name="_AuthorEmail">
    <vt:lpwstr>Djuna.Mitchell@ssa.gov</vt:lpwstr>
  </property>
  <property fmtid="{D5CDD505-2E9C-101B-9397-08002B2CF9AE}" pid="7" name="_AuthorEmailDisplayName">
    <vt:lpwstr>Mitchell, Djuna</vt:lpwstr>
  </property>
  <property fmtid="{D5CDD505-2E9C-101B-9397-08002B2CF9AE}" pid="8" name="MediaServiceImageTags">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_ExtendedDescription">
    <vt:lpwstr/>
  </property>
  <property fmtid="{D5CDD505-2E9C-101B-9397-08002B2CF9AE}" pid="13" name="TriggerFlowInfo">
    <vt:lpwstr/>
  </property>
</Properties>
</file>