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notesMasterIdLst>
    <p:notesMasterId r:id="rId23"/>
  </p:notesMasterIdLst>
  <p:handoutMasterIdLst>
    <p:handoutMasterId r:id="rId24"/>
  </p:handoutMasterIdLst>
  <p:sldIdLst>
    <p:sldId id="256" r:id="rId5"/>
    <p:sldId id="346" r:id="rId6"/>
    <p:sldId id="347" r:id="rId7"/>
    <p:sldId id="348" r:id="rId8"/>
    <p:sldId id="349" r:id="rId9"/>
    <p:sldId id="259" r:id="rId10"/>
    <p:sldId id="260" r:id="rId11"/>
    <p:sldId id="261" r:id="rId12"/>
    <p:sldId id="329" r:id="rId13"/>
    <p:sldId id="264" r:id="rId14"/>
    <p:sldId id="330" r:id="rId15"/>
    <p:sldId id="328" r:id="rId16"/>
    <p:sldId id="267" r:id="rId17"/>
    <p:sldId id="331" r:id="rId18"/>
    <p:sldId id="332" r:id="rId19"/>
    <p:sldId id="333" r:id="rId20"/>
    <p:sldId id="262" r:id="rId21"/>
    <p:sldId id="300"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tinique Randle" initials="JR" lastIdx="5" clrIdx="0">
    <p:extLst>
      <p:ext uri="{19B8F6BF-5375-455C-9EA6-DF929625EA0E}">
        <p15:presenceInfo xmlns:p15="http://schemas.microsoft.com/office/powerpoint/2012/main" userId="S-1-5-21-4252654780-3074503488-335120181-6271" providerId="AD"/>
      </p:ext>
    </p:extLst>
  </p:cmAuthor>
  <p:cmAuthor id="2" name="Jennifer Harley" initials="JTH" lastIdx="9" clrIdx="1">
    <p:extLst>
      <p:ext uri="{19B8F6BF-5375-455C-9EA6-DF929625EA0E}">
        <p15:presenceInfo xmlns:p15="http://schemas.microsoft.com/office/powerpoint/2012/main" userId="Jennifer Har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93640" autoAdjust="0"/>
  </p:normalViewPr>
  <p:slideViewPr>
    <p:cSldViewPr snapToGrid="0">
      <p:cViewPr varScale="1">
        <p:scale>
          <a:sx n="89" d="100"/>
          <a:sy n="89" d="100"/>
        </p:scale>
        <p:origin x="331" y="8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23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Casebonne" userId="fc17ed03-54f1-4f92-ae97-a54058eba7be" providerId="ADAL" clId="{CD75790E-BBA9-4851-B869-12681E59A2F2}"/>
    <pc:docChg chg="undo custSel modSld">
      <pc:chgData name="Keith Casebonne" userId="fc17ed03-54f1-4f92-ae97-a54058eba7be" providerId="ADAL" clId="{CD75790E-BBA9-4851-B869-12681E59A2F2}" dt="2024-12-16T16:00:30.913" v="64" actId="20577"/>
      <pc:docMkLst>
        <pc:docMk/>
      </pc:docMkLst>
      <pc:sldChg chg="modSp mod">
        <pc:chgData name="Keith Casebonne" userId="fc17ed03-54f1-4f92-ae97-a54058eba7be" providerId="ADAL" clId="{CD75790E-BBA9-4851-B869-12681E59A2F2}" dt="2024-12-16T16:00:30.913" v="64" actId="20577"/>
        <pc:sldMkLst>
          <pc:docMk/>
          <pc:sldMk cId="764895037" sldId="267"/>
        </pc:sldMkLst>
        <pc:spChg chg="mod">
          <ac:chgData name="Keith Casebonne" userId="fc17ed03-54f1-4f92-ae97-a54058eba7be" providerId="ADAL" clId="{CD75790E-BBA9-4851-B869-12681E59A2F2}" dt="2024-12-16T16:00:30.913" v="64" actId="20577"/>
          <ac:spMkLst>
            <pc:docMk/>
            <pc:sldMk cId="764895037" sldId="267"/>
            <ac:spMk id="3" creationId="{00000000-0000-0000-0000-000000000000}"/>
          </ac:spMkLst>
        </pc:spChg>
      </pc:sldChg>
    </pc:docChg>
  </pc:docChgLst>
  <pc:docChgLst>
    <pc:chgData name="Keith Casebonne" userId="fc17ed03-54f1-4f92-ae97-a54058eba7be" providerId="ADAL" clId="{C4150C85-0929-4DDF-861C-599AFBDD196F}"/>
    <pc:docChg chg="modSld">
      <pc:chgData name="Keith Casebonne" userId="fc17ed03-54f1-4f92-ae97-a54058eba7be" providerId="ADAL" clId="{C4150C85-0929-4DDF-861C-599AFBDD196F}" dt="2024-11-05T20:52:50.523" v="5" actId="403"/>
      <pc:docMkLst>
        <pc:docMk/>
      </pc:docMkLst>
      <pc:sldChg chg="modSp mod">
        <pc:chgData name="Keith Casebonne" userId="fc17ed03-54f1-4f92-ae97-a54058eba7be" providerId="ADAL" clId="{C4150C85-0929-4DDF-861C-599AFBDD196F}" dt="2024-11-05T20:52:50.523" v="5" actId="403"/>
        <pc:sldMkLst>
          <pc:docMk/>
          <pc:sldMk cId="3516256972" sldId="256"/>
        </pc:sldMkLst>
        <pc:spChg chg="mod">
          <ac:chgData name="Keith Casebonne" userId="fc17ed03-54f1-4f92-ae97-a54058eba7be" providerId="ADAL" clId="{C4150C85-0929-4DDF-861C-599AFBDD196F}" dt="2024-11-05T20:52:50.523" v="5" actId="403"/>
          <ac:spMkLst>
            <pc:docMk/>
            <pc:sldMk cId="3516256972" sldId="25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DF0246-86BA-48DF-AE58-B3FF2569CE8B}"/>
              </a:ext>
            </a:extLst>
          </p:cNvPr>
          <p:cNvSpPr>
            <a:spLocks noGrp="1"/>
          </p:cNvSpPr>
          <p:nvPr>
            <p:ph type="sldNum" sz="quarter" idx="3"/>
          </p:nvPr>
        </p:nvSpPr>
        <p:spPr>
          <a:xfrm>
            <a:off x="4143832" y="9119325"/>
            <a:ext cx="3169698" cy="481875"/>
          </a:xfrm>
          <a:prstGeom prst="rect">
            <a:avLst/>
          </a:prstGeom>
        </p:spPr>
        <p:txBody>
          <a:bodyPr vert="horz" lIns="95564" tIns="47782" rIns="95564" bIns="47782" rtlCol="0" anchor="b"/>
          <a:lstStyle>
            <a:lvl1pPr algn="r">
              <a:defRPr sz="1300"/>
            </a:lvl1pPr>
          </a:lstStyle>
          <a:p>
            <a:fld id="{E52598ED-BF50-4591-8856-2D34E55020F9}" type="slidenum">
              <a:rPr lang="en-US" smtClean="0"/>
              <a:t>‹#›</a:t>
            </a:fld>
            <a:endParaRPr lang="en-US"/>
          </a:p>
        </p:txBody>
      </p:sp>
      <p:sp>
        <p:nvSpPr>
          <p:cNvPr id="7" name="Header Placeholder 6">
            <a:extLst>
              <a:ext uri="{FF2B5EF4-FFF2-40B4-BE49-F238E27FC236}">
                <a16:creationId xmlns:a16="http://schemas.microsoft.com/office/drawing/2014/main" id="{8FACC30A-E010-4B06-992E-692DBD171162}"/>
              </a:ext>
            </a:extLst>
          </p:cNvPr>
          <p:cNvSpPr>
            <a:spLocks noGrp="1"/>
          </p:cNvSpPr>
          <p:nvPr>
            <p:ph type="hdr" sz="quarter"/>
          </p:nvPr>
        </p:nvSpPr>
        <p:spPr>
          <a:xfrm>
            <a:off x="0" y="0"/>
            <a:ext cx="3169698" cy="481875"/>
          </a:xfrm>
          <a:prstGeom prst="rect">
            <a:avLst/>
          </a:prstGeom>
        </p:spPr>
        <p:txBody>
          <a:bodyPr vert="horz" lIns="95564" tIns="47782" rIns="95564" bIns="47782" rtlCol="0"/>
          <a:lstStyle>
            <a:lvl1pPr algn="l">
              <a:defRPr sz="1300"/>
            </a:lvl1pPr>
          </a:lstStyle>
          <a:p>
            <a:r>
              <a:rPr lang="en-US"/>
              <a:t>B1C Angela Caldwell, JD and Liam McGivern, JD</a:t>
            </a:r>
            <a:endParaRPr lang="en-US" dirty="0"/>
          </a:p>
        </p:txBody>
      </p:sp>
      <p:sp>
        <p:nvSpPr>
          <p:cNvPr id="8" name="Footer Placeholder 7">
            <a:extLst>
              <a:ext uri="{FF2B5EF4-FFF2-40B4-BE49-F238E27FC236}">
                <a16:creationId xmlns:a16="http://schemas.microsoft.com/office/drawing/2014/main" id="{FB59D621-DD19-4814-B96A-94F5986B392B}"/>
              </a:ext>
            </a:extLst>
          </p:cNvPr>
          <p:cNvSpPr>
            <a:spLocks noGrp="1"/>
          </p:cNvSpPr>
          <p:nvPr>
            <p:ph type="ftr" sz="quarter" idx="2"/>
          </p:nvPr>
        </p:nvSpPr>
        <p:spPr>
          <a:xfrm>
            <a:off x="0" y="9119325"/>
            <a:ext cx="3169698" cy="481875"/>
          </a:xfrm>
          <a:prstGeom prst="rect">
            <a:avLst/>
          </a:prstGeom>
        </p:spPr>
        <p:txBody>
          <a:bodyPr vert="horz" lIns="95564" tIns="47782" rIns="95564" bIns="47782" rtlCol="0" anchor="b"/>
          <a:lstStyle>
            <a:lvl1pPr algn="l">
              <a:defRPr sz="1300"/>
            </a:lvl1pPr>
          </a:lstStyle>
          <a:p>
            <a:r>
              <a:rPr lang="en-US"/>
              <a:t>30th Annual CARD Conference, Orlando, FL</a:t>
            </a:r>
          </a:p>
        </p:txBody>
      </p:sp>
      <p:sp>
        <p:nvSpPr>
          <p:cNvPr id="9" name="Date Placeholder 8">
            <a:extLst>
              <a:ext uri="{FF2B5EF4-FFF2-40B4-BE49-F238E27FC236}">
                <a16:creationId xmlns:a16="http://schemas.microsoft.com/office/drawing/2014/main" id="{0F27EE37-38A7-4458-B770-329C9357B230}"/>
              </a:ext>
            </a:extLst>
          </p:cNvPr>
          <p:cNvSpPr>
            <a:spLocks noGrp="1"/>
          </p:cNvSpPr>
          <p:nvPr>
            <p:ph type="dt" sz="quarter" idx="1"/>
          </p:nvPr>
        </p:nvSpPr>
        <p:spPr>
          <a:xfrm>
            <a:off x="4143832" y="0"/>
            <a:ext cx="3169698" cy="481875"/>
          </a:xfrm>
          <a:prstGeom prst="rect">
            <a:avLst/>
          </a:prstGeom>
        </p:spPr>
        <p:txBody>
          <a:bodyPr vert="horz" lIns="95564" tIns="47782" rIns="95564" bIns="47782" rtlCol="0"/>
          <a:lstStyle>
            <a:lvl1pPr algn="r">
              <a:defRPr sz="1300"/>
            </a:lvl1pPr>
          </a:lstStyle>
          <a:p>
            <a:r>
              <a:rPr lang="en-US"/>
              <a:t>Saturday, January 14, 2023</a:t>
            </a:r>
            <a:endParaRPr lang="en-US" dirty="0"/>
          </a:p>
        </p:txBody>
      </p:sp>
    </p:spTree>
    <p:extLst>
      <p:ext uri="{BB962C8B-B14F-4D97-AF65-F5344CB8AC3E}">
        <p14:creationId xmlns:p14="http://schemas.microsoft.com/office/powerpoint/2010/main" val="2233048369"/>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8"/>
          </a:xfrm>
          <a:prstGeom prst="rect">
            <a:avLst/>
          </a:prstGeom>
        </p:spPr>
        <p:txBody>
          <a:bodyPr vert="horz" lIns="96663" tIns="48332" rIns="96663" bIns="48332" rtlCol="0"/>
          <a:lstStyle>
            <a:lvl1pPr algn="l">
              <a:defRPr sz="1300"/>
            </a:lvl1pPr>
          </a:lstStyle>
          <a:p>
            <a:r>
              <a:rPr lang="en-US"/>
              <a:t>B1C Angela Caldwell, JD and Liam McGivern, JD</a:t>
            </a:r>
          </a:p>
        </p:txBody>
      </p:sp>
      <p:sp>
        <p:nvSpPr>
          <p:cNvPr id="3" name="Date Placeholder 2"/>
          <p:cNvSpPr>
            <a:spLocks noGrp="1"/>
          </p:cNvSpPr>
          <p:nvPr>
            <p:ph type="dt" idx="1"/>
          </p:nvPr>
        </p:nvSpPr>
        <p:spPr>
          <a:xfrm>
            <a:off x="4143589" y="1"/>
            <a:ext cx="3169920" cy="481728"/>
          </a:xfrm>
          <a:prstGeom prst="rect">
            <a:avLst/>
          </a:prstGeom>
        </p:spPr>
        <p:txBody>
          <a:bodyPr vert="horz" lIns="96663" tIns="48332" rIns="96663" bIns="48332" rtlCol="0"/>
          <a:lstStyle>
            <a:lvl1pPr algn="r">
              <a:defRPr sz="1300"/>
            </a:lvl1pPr>
          </a:lstStyle>
          <a:p>
            <a:r>
              <a:rPr lang="en-US"/>
              <a:t>Saturday, January 14, 2023</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63" tIns="48332" rIns="96663" bIns="483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7"/>
          </a:xfrm>
          <a:prstGeom prst="rect">
            <a:avLst/>
          </a:prstGeom>
        </p:spPr>
        <p:txBody>
          <a:bodyPr vert="horz" lIns="96663" tIns="48332" rIns="96663" bIns="48332" rtlCol="0" anchor="b"/>
          <a:lstStyle>
            <a:lvl1pPr algn="l">
              <a:defRPr sz="1300"/>
            </a:lvl1pPr>
          </a:lstStyle>
          <a:p>
            <a:r>
              <a:rPr lang="en-US"/>
              <a:t>30th Annual CARD Conference, Orlando, FL</a:t>
            </a:r>
          </a:p>
        </p:txBody>
      </p:sp>
      <p:sp>
        <p:nvSpPr>
          <p:cNvPr id="7" name="Slide Number Placeholder 6"/>
          <p:cNvSpPr>
            <a:spLocks noGrp="1"/>
          </p:cNvSpPr>
          <p:nvPr>
            <p:ph type="sldNum" sz="quarter" idx="5"/>
          </p:nvPr>
        </p:nvSpPr>
        <p:spPr>
          <a:xfrm>
            <a:off x="4143589" y="9119475"/>
            <a:ext cx="3169920" cy="481727"/>
          </a:xfrm>
          <a:prstGeom prst="rect">
            <a:avLst/>
          </a:prstGeom>
        </p:spPr>
        <p:txBody>
          <a:bodyPr vert="horz" lIns="96663" tIns="48332" rIns="96663" bIns="48332" rtlCol="0" anchor="b"/>
          <a:lstStyle>
            <a:lvl1pPr algn="r">
              <a:defRPr sz="1300"/>
            </a:lvl1pPr>
          </a:lstStyle>
          <a:p>
            <a:fld id="{2417A28B-0E4A-430D-8EE4-A1AC38987412}" type="slidenum">
              <a:rPr lang="en-US" smtClean="0"/>
              <a:t>‹#›</a:t>
            </a:fld>
            <a:endParaRPr lang="en-US"/>
          </a:p>
        </p:txBody>
      </p:sp>
    </p:spTree>
    <p:extLst>
      <p:ext uri="{BB962C8B-B14F-4D97-AF65-F5344CB8AC3E}">
        <p14:creationId xmlns:p14="http://schemas.microsoft.com/office/powerpoint/2010/main" val="234716139"/>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900" dirty="0">
              <a:solidFill>
                <a:srgbClr val="000000"/>
              </a:solidFill>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Hello and Welcome to Disability Rights Florida’s video series presenting </a:t>
            </a:r>
            <a:r>
              <a:rPr lang="en-US" sz="1800" dirty="0">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self-advocacy resource materials or resource information for self advocates*?*</a:t>
            </a: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D7716E9F-D74A-4108-BA54-85FDE3907254}"/>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05E7C9E1-F66D-4119-B7B5-8649F8005FB2}"/>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29FD3192-5FBF-0A7F-A9F2-F63F097573E6}"/>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168400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Verdana" panose="020B0604030504040204" pitchFamily="34" charset="0"/>
                <a:ea typeface="Calibri" panose="020F0502020204030204" pitchFamily="34" charset="0"/>
                <a:cs typeface="Times New Roman" panose="02020603050405020304" pitchFamily="18" charset="0"/>
              </a:rPr>
              <a:t>timeline and mention opposing counsel, filing instructions, refer back to contact info from previous page, copy all parties</a:t>
            </a:r>
            <a:endParaRPr lang="en-US" dirty="0"/>
          </a:p>
        </p:txBody>
      </p:sp>
      <p:sp>
        <p:nvSpPr>
          <p:cNvPr id="4" name="Header Placeholder 3"/>
          <p:cNvSpPr>
            <a:spLocks noGrp="1"/>
          </p:cNvSpPr>
          <p:nvPr>
            <p:ph type="hdr" sz="quarter"/>
          </p:nvPr>
        </p:nvSpPr>
        <p:spPr/>
        <p:txBody>
          <a:bodyPr/>
          <a:lstStyle/>
          <a:p>
            <a:r>
              <a:rPr lang="en-US"/>
              <a:t>B1C Angela Caldwell, JD and Liam McGivern, JD</a:t>
            </a:r>
          </a:p>
        </p:txBody>
      </p:sp>
      <p:sp>
        <p:nvSpPr>
          <p:cNvPr id="5" name="Date Placeholder 4"/>
          <p:cNvSpPr>
            <a:spLocks noGrp="1"/>
          </p:cNvSpPr>
          <p:nvPr>
            <p:ph type="dt" idx="1"/>
          </p:nvPr>
        </p:nvSpPr>
        <p:spPr/>
        <p:txBody>
          <a:bodyPr/>
          <a:lstStyle/>
          <a:p>
            <a:r>
              <a:rPr lang="en-US"/>
              <a:t>Saturday, January 14, 2023</a:t>
            </a:r>
          </a:p>
        </p:txBody>
      </p:sp>
      <p:sp>
        <p:nvSpPr>
          <p:cNvPr id="6" name="Footer Placeholder 5"/>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1860153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Verdana" panose="020B0604030504040204" pitchFamily="34" charset="0"/>
                <a:ea typeface="Calibri" panose="020F0502020204030204" pitchFamily="34" charset="0"/>
                <a:cs typeface="Times New Roman" panose="02020603050405020304" pitchFamily="18" charset="0"/>
              </a:rPr>
              <a:t>timeline and mention opposing counsel, refer back to contact info from previous page, copy all parties</a:t>
            </a:r>
            <a:endParaRPr lang="en-US" dirty="0"/>
          </a:p>
        </p:txBody>
      </p:sp>
      <p:sp>
        <p:nvSpPr>
          <p:cNvPr id="4" name="Header Placeholder 3"/>
          <p:cNvSpPr>
            <a:spLocks noGrp="1"/>
          </p:cNvSpPr>
          <p:nvPr>
            <p:ph type="hdr" sz="quarter"/>
          </p:nvPr>
        </p:nvSpPr>
        <p:spPr/>
        <p:txBody>
          <a:bodyPr/>
          <a:lstStyle/>
          <a:p>
            <a:r>
              <a:rPr lang="en-US"/>
              <a:t>B1C Angela Caldwell, JD and Liam McGivern, JD</a:t>
            </a:r>
          </a:p>
        </p:txBody>
      </p:sp>
      <p:sp>
        <p:nvSpPr>
          <p:cNvPr id="5" name="Date Placeholder 4"/>
          <p:cNvSpPr>
            <a:spLocks noGrp="1"/>
          </p:cNvSpPr>
          <p:nvPr>
            <p:ph type="dt" idx="1"/>
          </p:nvPr>
        </p:nvSpPr>
        <p:spPr/>
        <p:txBody>
          <a:bodyPr/>
          <a:lstStyle/>
          <a:p>
            <a:r>
              <a:rPr lang="en-US"/>
              <a:t>Saturday, January 14, 2023</a:t>
            </a:r>
          </a:p>
        </p:txBody>
      </p:sp>
      <p:sp>
        <p:nvSpPr>
          <p:cNvPr id="6" name="Footer Placeholder 5"/>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3660178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61C68-6F7D-44C6-B332-BAFA82AF94E4}" type="slidenum">
              <a:rPr lang="en-US" smtClean="0"/>
              <a:t>17</a:t>
            </a:fld>
            <a:endParaRPr lang="en-US" dirty="0"/>
          </a:p>
        </p:txBody>
      </p:sp>
    </p:spTree>
    <p:extLst>
      <p:ext uri="{BB962C8B-B14F-4D97-AF65-F5344CB8AC3E}">
        <p14:creationId xmlns:p14="http://schemas.microsoft.com/office/powerpoint/2010/main" val="36359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r>
              <a:rPr lang="en-US" dirty="0"/>
              <a:t>NOTE: removed reference to satellite offices – we don’t have those, right? </a:t>
            </a:r>
          </a:p>
        </p:txBody>
      </p:sp>
      <p:sp>
        <p:nvSpPr>
          <p:cNvPr id="5" name="Date Placeholder 4">
            <a:extLst>
              <a:ext uri="{FF2B5EF4-FFF2-40B4-BE49-F238E27FC236}">
                <a16:creationId xmlns:a16="http://schemas.microsoft.com/office/drawing/2014/main" id="{4A0A668C-403A-40FF-9C3D-34C8D5D210DE}"/>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51F22117-BF7A-4064-94E4-44D391809F33}"/>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D7A5E056-E8E2-8E6C-A0DD-D5DA8FB22097}"/>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215126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D160863B-0E42-4E6C-9589-5DA6E07EE054}"/>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31F6723D-B774-4401-9098-F3D5A1608B8C}"/>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29C6C14F-F50B-F0BB-8722-A7EEECC0F68C}"/>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393136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This video will talk about how to request additional time or to reschedule a Medicaid or Medicaid Waiver Administrative Hearing. In this video we will be walking you through a request for continuance for the Office of Fair Hearings and Office of Appeal Hearings.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Office of Fair Hearings (OFH) is part of the Agency for Health Care Administration. OFH employs hearing officers who conduct hearings in cases affecting fee-for-service and managed care recipients. In fee-for-service cases, OFH has jurisdiction when the Agency, or its agent, reduces, suspends, terminates, or denies a service. In managed care cases, OFH has jurisdiction when the Managed Care Plan reduces, suspends, terminates or denies a service and the recipient has exhausted the Plan’s appeal process. In both types of cases, failure by the Agency or the Plan to adhere to notice and timing requirements may also give rise to OFH’s jurisdiction.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Office of Appeal Hearings (OAH) is part of the Florida Department of Children and Families’ Office of Inspector General. OAH employs full-time hearing officers who conduct hearings in cases where a state agency---such as the Agency for Persons with Disabilities (APD) or the Department of Children and Families (DCF)---makes a decision which unfavorably affects a person’s rights or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72606BB7-2468-462D-8B0B-4247FA64B194}"/>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6275ACCA-FDA6-4962-A7AB-F0781BA630E2}"/>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57512C97-3F0B-5ABD-2AF5-D4E6A8B5782C}"/>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158586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pPr defTabSz="935553">
              <a:defRPr/>
            </a:pPr>
            <a:r>
              <a:rPr lang="en-US" dirty="0">
                <a:latin typeface="Verdana" panose="020B0604030504040204" pitchFamily="34" charset="0"/>
                <a:ea typeface="Times New Roman" panose="02020603050405020304" pitchFamily="18" charset="0"/>
                <a:cs typeface="Courier New" panose="02070309020205020404" pitchFamily="49" charset="0"/>
              </a:rPr>
              <a:t>An exhibit is just an individual piece of evidence. That could be a picture. It could be a document. It could be a prescription. It could be any number of things. An exhibit is a single piece of evidence, and we will discuss preparing and gathering that evidence in just a couple of moments. </a:t>
            </a:r>
          </a:p>
          <a:p>
            <a:pPr defTabSz="935553">
              <a:defRPr/>
            </a:pPr>
            <a:endParaRPr lang="en-US" dirty="0">
              <a:latin typeface="Verdana" panose="020B0604030504040204" pitchFamily="34" charset="0"/>
              <a:ea typeface="Times New Roman" panose="02020603050405020304" pitchFamily="18" charset="0"/>
              <a:cs typeface="Courier New" panose="02070309020205020404" pitchFamily="49" charset="0"/>
            </a:endParaRPr>
          </a:p>
          <a:p>
            <a:pPr defTabSz="935553">
              <a:defRPr/>
            </a:pPr>
            <a:r>
              <a:rPr lang="en-US" dirty="0"/>
              <a:t>And finally, the hearing officer is, for lack of a better term, your judge. The hearing officer is an individual who works with the Office of Appeal hearings, which is a division within the Department of Children and Family Services who will adjudicate your appeal. It’s the individual who will help you with procedural issues, guide the process along, and ultimately make a determination on whether or not the agency’s decision should be upheld. And we’re going to discuss in the hearing section all of the things that the hearing officer can help you with. </a:t>
            </a:r>
          </a:p>
          <a:p>
            <a:pPr defTabSz="935553">
              <a:defRPr/>
            </a:pPr>
            <a:endParaRPr lang="en-US" dirty="0">
              <a:latin typeface="Consolas" panose="020B0609020204030204" pitchFamily="49" charset="0"/>
              <a:ea typeface="Times New Roman" panose="02020603050405020304" pitchFamily="18" charset="0"/>
              <a:cs typeface="Times New Roman" panose="02020603050405020304" pitchFamily="18" charset="0"/>
            </a:endParaRPr>
          </a:p>
          <a:p>
            <a:pPr defTabSz="935553">
              <a:defRPr/>
            </a:pPr>
            <a:r>
              <a:rPr lang="en-US" dirty="0">
                <a:latin typeface="Consolas" panose="020B0609020204030204" pitchFamily="49" charset="0"/>
                <a:ea typeface="Times New Roman" panose="02020603050405020304" pitchFamily="18" charset="0"/>
                <a:cs typeface="Times New Roman" panose="02020603050405020304" pitchFamily="18" charset="0"/>
              </a:rPr>
              <a:t>Preponderance</a:t>
            </a:r>
            <a:r>
              <a:rPr lang="en-US" baseline="0" dirty="0">
                <a:latin typeface="Consolas" panose="020B0609020204030204" pitchFamily="49" charset="0"/>
                <a:ea typeface="Times New Roman" panose="02020603050405020304" pitchFamily="18" charset="0"/>
                <a:cs typeface="Times New Roman" panose="02020603050405020304" pitchFamily="18" charset="0"/>
              </a:rPr>
              <a:t> of the evidence is a legal standard meaning more likely than not – over 50% - Assigned to P in cases of denials or R in cases of reduction (explain this)</a:t>
            </a:r>
            <a:endParaRPr lang="en-US" dirty="0">
              <a:latin typeface="Consolas" panose="020B0609020204030204" pitchFamily="49"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53D8C11-0189-4D31-8A06-02A6AB632E2E}" type="slidenum">
              <a:rPr lang="en-US" smtClean="0"/>
              <a:t>9</a:t>
            </a:fld>
            <a:endParaRPr lang="en-US" dirty="0"/>
          </a:p>
        </p:txBody>
      </p:sp>
    </p:spTree>
    <p:extLst>
      <p:ext uri="{BB962C8B-B14F-4D97-AF65-F5344CB8AC3E}">
        <p14:creationId xmlns:p14="http://schemas.microsoft.com/office/powerpoint/2010/main" val="254060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3961478-0AC3-422B-8A46-0B77606703D6}"/>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C64164BE-3DA4-47C6-AF40-DB56723AF49D}"/>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65C891E2-EC4B-0002-95FB-5940C98CD66E}"/>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359070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5B88662B-C9A2-46A5-814B-BE802249C990}"/>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6041C285-D1EE-4A3B-8CE3-309645C6B963}"/>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74BADDB1-14A4-1786-0EDC-A6013E57BE7A}"/>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49209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7A28B-0E4A-430D-8EE4-A1AC38987412}" type="slidenum">
              <a:rPr lang="en-US" smtClean="0"/>
              <a:t>12</a:t>
            </a:fld>
            <a:endParaRPr lang="en-US"/>
          </a:p>
        </p:txBody>
      </p:sp>
    </p:spTree>
    <p:extLst>
      <p:ext uri="{BB962C8B-B14F-4D97-AF65-F5344CB8AC3E}">
        <p14:creationId xmlns:p14="http://schemas.microsoft.com/office/powerpoint/2010/main" val="1706187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7A28B-0E4A-430D-8EE4-A1AC38987412}" type="slidenum">
              <a:rPr lang="en-US" smtClean="0"/>
              <a:t>13</a:t>
            </a:fld>
            <a:endParaRPr lang="en-US"/>
          </a:p>
        </p:txBody>
      </p:sp>
    </p:spTree>
    <p:extLst>
      <p:ext uri="{BB962C8B-B14F-4D97-AF65-F5344CB8AC3E}">
        <p14:creationId xmlns:p14="http://schemas.microsoft.com/office/powerpoint/2010/main" val="1193262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l">
              <a:defRPr sz="4000" b="1"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611815" y="3420330"/>
            <a:ext cx="4337540" cy="1655762"/>
          </a:xfrm>
          <a:prstGeom prst="rect">
            <a:avLst/>
          </a:prstGeom>
        </p:spPr>
        <p:txBody>
          <a:bodyPr>
            <a:normAutofit/>
          </a:bodyPr>
          <a:lstStyle>
            <a:lvl1pPr marL="0" indent="0" algn="l">
              <a:buNone/>
              <a:defRPr sz="24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a:xfrm>
            <a:off x="1066800" y="6356350"/>
            <a:ext cx="2743200" cy="365125"/>
          </a:xfrm>
        </p:spPr>
        <p:txBody>
          <a:bodyPr/>
          <a:lstStyle>
            <a:lvl1pPr>
              <a:defRPr>
                <a:solidFill>
                  <a:srgbClr val="3A2B5A"/>
                </a:solidFill>
                <a:latin typeface="Aptos Display" panose="020B0004020202020204" pitchFamily="34" charset="0"/>
              </a:defRPr>
            </a:lvl1pPr>
          </a:lstStyle>
          <a:p>
            <a:fld id="{0DB0B695-7E91-4F8D-872D-1D4FA8E10FB8}" type="datetime1">
              <a:rPr lang="en-US" smtClean="0"/>
              <a:t>12/16/2024</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rgbClr val="3A2B5A"/>
                </a:solidFill>
                <a:latin typeface="Aptos Display"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rgbClr val="3A2B5A"/>
                </a:solidFill>
                <a:latin typeface="Aptos Display" panose="020B000402020202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20219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defRPr sz="4000" b="1"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a:prstGeom prst="rect">
            <a:avLst/>
          </a:prstGeom>
        </p:spPr>
        <p:txBody>
          <a:bodyPr>
            <a:normAutofit/>
          </a:bodyPr>
          <a:lstStyle>
            <a:lvl1pPr marL="0" indent="0" algn="l">
              <a:buNone/>
              <a:defRPr sz="24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2B199E34-1664-4FE4-AC07-33BFAC014450}" type="datetime1">
              <a:rPr lang="en-US" smtClean="0"/>
              <a:t>12/16/2024</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46996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rgbClr val="3A2B5A"/>
                </a:solidFill>
              </a:defRPr>
            </a:lvl1pPr>
          </a:lstStyle>
          <a:p>
            <a:fld id="{CD22AC24-8A0B-46B4-815D-E2D587D27782}" type="datetime1">
              <a:rPr lang="en-US" smtClean="0"/>
              <a:t>12/16/2024</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rgbClr val="3A2B5A"/>
                </a:solidFill>
              </a:defRPr>
            </a:lvl1p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rgbClr val="3A2B5A"/>
                </a:solidFill>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411005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A0651EA7-D817-42FE-9A3B-BFBD75D13406}" type="datetime1">
              <a:rPr lang="en-US" smtClean="0"/>
              <a:t>12/16/2024</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173089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2">
            <a:extLst>
              <a:ext uri="{FF2B5EF4-FFF2-40B4-BE49-F238E27FC236}">
                <a16:creationId xmlns:a16="http://schemas.microsoft.com/office/drawing/2014/main" id="{ED754AEF-38B0-6C08-0F46-90547FB5F82B}"/>
              </a:ext>
            </a:extLst>
          </p:cNvPr>
          <p:cNvSpPr>
            <a:spLocks noGrp="1"/>
          </p:cNvSpPr>
          <p:nvPr>
            <p:ph sz="half" idx="13"/>
          </p:nvPr>
        </p:nvSpPr>
        <p:spPr>
          <a:xfrm>
            <a:off x="6172200" y="1825625"/>
            <a:ext cx="5181600" cy="435133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1889004F-F565-4C54-947F-728E2B520D8F}" type="datetime1">
              <a:rPr lang="en-US" smtClean="0"/>
              <a:t>12/16/2024</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122404213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lstStyle>
            <a:lvl1pPr>
              <a:defRPr>
                <a:solidFill>
                  <a:srgbClr val="3A2B5A"/>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D63D5DC5-20CA-4376-B80C-F610570DA44B}" type="datetime1">
              <a:rPr lang="en-US" smtClean="0"/>
              <a:t>12/16/2024</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a:solidFill>
                  <a:srgbClr val="3A2B5A"/>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a:prstGeom prst="rect">
            <a:avLst/>
          </a:prstGeom>
        </p:spPr>
        <p:txBody>
          <a:bodyPr anchor="b"/>
          <a:lstStyle>
            <a:lvl1pPr marL="0" indent="0">
              <a:buNone/>
              <a:defRPr sz="2400" b="1">
                <a:solidFill>
                  <a:srgbClr val="3A2B5A"/>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a:prstGeom prst="rect">
            <a:avLst/>
          </a:prstGeom>
        </p:spPr>
        <p:txBody>
          <a:bodyPr anchor="b"/>
          <a:lstStyle>
            <a:lvl1pPr marL="0" indent="0">
              <a:buNone/>
              <a:defRPr sz="2400" b="1">
                <a:solidFill>
                  <a:srgbClr val="3A2B5A"/>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CEE915C3-DA23-4ECB-8845-7394FBB4BB14}" type="datetime1">
              <a:rPr lang="en-US" smtClean="0"/>
              <a:t>12/16/2024</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14" name="Straight Connector 13">
            <a:extLst>
              <a:ext uri="{FF2B5EF4-FFF2-40B4-BE49-F238E27FC236}">
                <a16:creationId xmlns:a16="http://schemas.microsoft.com/office/drawing/2014/main" id="{67098B7F-4054-2D4B-8750-39161BE6343F}"/>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75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lstStyle>
            <a:lvl1pPr>
              <a:defRPr sz="3200">
                <a:solidFill>
                  <a:srgbClr val="3A2B5A"/>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a:prstGeom prst="rect">
            <a:avLst/>
          </a:prstGeom>
        </p:spPr>
        <p:txBody>
          <a:bodyPr/>
          <a:lstStyle>
            <a:lvl1pPr marL="0" indent="0">
              <a:buNone/>
              <a:defRPr sz="2200">
                <a:solidFill>
                  <a:srgbClr val="3A2B5A"/>
                </a:solidFill>
                <a:latin typeface="Aptos Display"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3188" y="987425"/>
            <a:ext cx="6172200" cy="4873625"/>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4535D494-AB05-4845-8109-27FA082E78F4}" type="datetime1">
              <a:rPr lang="en-US" smtClean="0"/>
              <a:t>12/16/2024</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86280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1889004F-F565-4C54-947F-728E2B520D8F}" type="datetime1">
              <a:rPr lang="en-US" smtClean="0"/>
              <a:t>12/16/2024</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A2B5A"/>
                </a:solidFill>
                <a:latin typeface="Aptos Display"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37754392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hf hdr="0" ftr="0" dt="0"/>
  <p:txStyles>
    <p:titleStyle>
      <a:lvl1pPr algn="l" defTabSz="914400" rtl="0" eaLnBrk="1" latinLnBrk="0" hangingPunct="1">
        <a:lnSpc>
          <a:spcPct val="90000"/>
        </a:lnSpc>
        <a:spcBef>
          <a:spcPct val="0"/>
        </a:spcBef>
        <a:buNone/>
        <a:defRPr sz="3200" b="1" i="0" kern="1200">
          <a:solidFill>
            <a:schemeClr val="bg1"/>
          </a:solidFill>
          <a:latin typeface="Aptos" panose="020B000402020202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OfficeofFairHearings@ahca.myflorida.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flmedicaidmanagedcare.com/home/medicaidfairhear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ppeal.hearings@myflfamilies.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myflfamilies.com/about-us/office-inspector-general/appeal-hearings/" TargetMode="Externa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Webinar@DisabilityRightsFlorida.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AD9B-EF39-4036-8AAF-AA5CB8482AD9}"/>
              </a:ext>
            </a:extLst>
          </p:cNvPr>
          <p:cNvSpPr>
            <a:spLocks noGrp="1"/>
          </p:cNvSpPr>
          <p:nvPr>
            <p:ph type="ctrTitle"/>
          </p:nvPr>
        </p:nvSpPr>
        <p:spPr>
          <a:xfrm>
            <a:off x="5316071" y="398582"/>
            <a:ext cx="6037729" cy="2101876"/>
          </a:xfrm>
        </p:spPr>
        <p:txBody>
          <a:bodyPr>
            <a:normAutofit/>
          </a:bodyPr>
          <a:lstStyle/>
          <a:p>
            <a:pPr algn="ctr"/>
            <a:r>
              <a:rPr lang="en-US" dirty="0"/>
              <a:t>Self Advocacy Series </a:t>
            </a:r>
            <a:br>
              <a:rPr lang="en-US" dirty="0"/>
            </a:br>
            <a:r>
              <a:rPr lang="en-US" dirty="0"/>
              <a:t>Part One: </a:t>
            </a:r>
            <a:br>
              <a:rPr lang="en-US" dirty="0"/>
            </a:br>
            <a:r>
              <a:rPr lang="en-US" dirty="0"/>
              <a:t>Motion to Continue </a:t>
            </a:r>
          </a:p>
        </p:txBody>
      </p:sp>
      <p:sp>
        <p:nvSpPr>
          <p:cNvPr id="3" name="Subtitle 2"/>
          <p:cNvSpPr>
            <a:spLocks noGrp="1"/>
          </p:cNvSpPr>
          <p:nvPr>
            <p:ph type="subTitle" idx="1"/>
          </p:nvPr>
        </p:nvSpPr>
        <p:spPr>
          <a:xfrm>
            <a:off x="6298222" y="3408375"/>
            <a:ext cx="4337540" cy="3368431"/>
          </a:xfrm>
        </p:spPr>
        <p:txBody>
          <a:bodyPr>
            <a:normAutofit/>
          </a:bodyPr>
          <a:lstStyle/>
          <a:p>
            <a:pPr algn="ctr">
              <a:lnSpc>
                <a:spcPct val="100000"/>
              </a:lnSpc>
            </a:pPr>
            <a:endParaRPr lang="en-US" sz="2800" b="1" dirty="0">
              <a:solidFill>
                <a:schemeClr val="tx1"/>
              </a:solidFill>
            </a:endParaRPr>
          </a:p>
          <a:p>
            <a:pPr algn="ctr">
              <a:lnSpc>
                <a:spcPct val="100000"/>
              </a:lnSpc>
            </a:pPr>
            <a:r>
              <a:rPr lang="en-US" sz="3600" b="1" dirty="0">
                <a:solidFill>
                  <a:schemeClr val="tx1"/>
                </a:solidFill>
              </a:rPr>
              <a:t>Caitlyn Clibbon </a:t>
            </a:r>
          </a:p>
          <a:p>
            <a:pPr algn="ctr">
              <a:lnSpc>
                <a:spcPct val="100000"/>
              </a:lnSpc>
            </a:pPr>
            <a:r>
              <a:rPr lang="en-US" sz="2800" dirty="0">
                <a:solidFill>
                  <a:schemeClr val="tx1"/>
                </a:solidFill>
              </a:rPr>
              <a:t>Director of Community and Healthcare Services </a:t>
            </a:r>
            <a:endParaRPr lang="en-US" sz="2800" b="1" dirty="0">
              <a:solidFill>
                <a:schemeClr val="tx1"/>
              </a:solidFill>
            </a:endParaRPr>
          </a:p>
          <a:p>
            <a:pPr algn="ctr">
              <a:lnSpc>
                <a:spcPct val="100000"/>
              </a:lnSpc>
            </a:pPr>
            <a:r>
              <a:rPr lang="en-US" sz="2800" dirty="0">
                <a:solidFill>
                  <a:schemeClr val="tx1"/>
                </a:solidFill>
              </a:rPr>
              <a:t>November 2024</a:t>
            </a:r>
          </a:p>
        </p:txBody>
      </p:sp>
      <p:sp>
        <p:nvSpPr>
          <p:cNvPr id="4" name="Slide Number Placeholder 3">
            <a:extLst>
              <a:ext uri="{FF2B5EF4-FFF2-40B4-BE49-F238E27FC236}">
                <a16:creationId xmlns:a16="http://schemas.microsoft.com/office/drawing/2014/main" id="{5BE4C56F-0809-4240-80F0-D5653E3F294F}"/>
              </a:ext>
            </a:extLst>
          </p:cNvPr>
          <p:cNvSpPr>
            <a:spLocks noGrp="1"/>
          </p:cNvSpPr>
          <p:nvPr>
            <p:ph type="sldNum" sz="quarter" idx="12"/>
          </p:nvPr>
        </p:nvSpPr>
        <p:spPr/>
        <p:txBody>
          <a:bodyPr/>
          <a:lstStyle/>
          <a:p>
            <a:fld id="{0AB1E767-4ECF-4D9D-BBBF-458554614D12}" type="slidenum">
              <a:rPr lang="en-US" smtClean="0"/>
              <a:t>1</a:t>
            </a:fld>
            <a:endParaRPr lang="en-US"/>
          </a:p>
        </p:txBody>
      </p:sp>
    </p:spTree>
    <p:extLst>
      <p:ext uri="{BB962C8B-B14F-4D97-AF65-F5344CB8AC3E}">
        <p14:creationId xmlns:p14="http://schemas.microsoft.com/office/powerpoint/2010/main" val="3516256972"/>
      </p:ext>
    </p:extLst>
  </p:cSld>
  <p:clrMapOvr>
    <a:masterClrMapping/>
  </p:clrMapOvr>
  <mc:AlternateContent xmlns:mc="http://schemas.openxmlformats.org/markup-compatibility/2006" xmlns:p14="http://schemas.microsoft.com/office/powerpoint/2010/main">
    <mc:Choice Requires="p14">
      <p:transition spd="slow" p14:dur="2000" advTm="35688"/>
    </mc:Choice>
    <mc:Fallback xmlns="">
      <p:transition spd="slow" advTm="356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continuance?</a:t>
            </a:r>
          </a:p>
        </p:txBody>
      </p:sp>
      <p:sp>
        <p:nvSpPr>
          <p:cNvPr id="3" name="Content Placeholder 2"/>
          <p:cNvSpPr>
            <a:spLocks noGrp="1"/>
          </p:cNvSpPr>
          <p:nvPr>
            <p:ph idx="1"/>
          </p:nvPr>
        </p:nvSpPr>
        <p:spPr>
          <a:xfrm>
            <a:off x="838200" y="1645870"/>
            <a:ext cx="10515600" cy="4508041"/>
          </a:xfrm>
        </p:spPr>
        <p:txBody>
          <a:bodyPr/>
          <a:lstStyle/>
          <a:p>
            <a:pPr lvl="1"/>
            <a:r>
              <a:rPr lang="en-US" dirty="0"/>
              <a:t>Continuance is what a hearing office may grant to delay proceedings until a later date. </a:t>
            </a:r>
          </a:p>
          <a:p>
            <a:pPr lvl="1"/>
            <a:r>
              <a:rPr lang="en-US" dirty="0"/>
              <a:t>Parties in a suit or the hearing officer may wish to have a continuance granted in order to prepare for a fair hearing.</a:t>
            </a:r>
          </a:p>
          <a:p>
            <a:pPr lvl="1"/>
            <a:r>
              <a:rPr lang="en-US" dirty="0"/>
              <a:t>Parties must read their hearing notices, which will outline any deadlines or timeframes in which continuances must be requested.</a:t>
            </a:r>
          </a:p>
          <a:p>
            <a:pPr lvl="1"/>
            <a:r>
              <a:rPr lang="en-US" dirty="0"/>
              <a:t>For Office of Fair Hearings (OFH), a request for continuance must be requested at least five days in advance of a scheduled hearing date, unless there are emergency circumstances that make that impossible.</a:t>
            </a:r>
          </a:p>
          <a:p>
            <a:pPr lvl="1"/>
            <a:r>
              <a:rPr lang="en-US" dirty="0"/>
              <a:t>For Office of Appeal Hearings (OAH), a continuance can be requested up until a scheduled hearing.</a:t>
            </a:r>
          </a:p>
        </p:txBody>
      </p:sp>
      <p:sp>
        <p:nvSpPr>
          <p:cNvPr id="4" name="Slide Number Placeholder 3">
            <a:extLst>
              <a:ext uri="{FF2B5EF4-FFF2-40B4-BE49-F238E27FC236}">
                <a16:creationId xmlns:a16="http://schemas.microsoft.com/office/drawing/2014/main" id="{6FC86338-2E61-45EF-B977-1EF528A24BB7}"/>
              </a:ext>
            </a:extLst>
          </p:cNvPr>
          <p:cNvSpPr>
            <a:spLocks noGrp="1"/>
          </p:cNvSpPr>
          <p:nvPr>
            <p:ph type="sldNum" sz="quarter" idx="12"/>
          </p:nvPr>
        </p:nvSpPr>
        <p:spPr/>
        <p:txBody>
          <a:bodyPr/>
          <a:lstStyle/>
          <a:p>
            <a:pPr lvl="0"/>
            <a:fld id="{B6F15528-21DE-4FAA-801E-634DDDAF4B2B}" type="slidenum">
              <a:rPr lang="en-US" noProof="0" smtClean="0"/>
              <a:pPr lvl="0"/>
              <a:t>10</a:t>
            </a:fld>
            <a:endParaRPr lang="en-US" noProof="0" dirty="0"/>
          </a:p>
        </p:txBody>
      </p:sp>
    </p:spTree>
    <p:extLst>
      <p:ext uri="{BB962C8B-B14F-4D97-AF65-F5344CB8AC3E}">
        <p14:creationId xmlns:p14="http://schemas.microsoft.com/office/powerpoint/2010/main" val="2778371161"/>
      </p:ext>
    </p:extLst>
  </p:cSld>
  <p:clrMapOvr>
    <a:masterClrMapping/>
  </p:clrMapOvr>
  <mc:AlternateContent xmlns:mc="http://schemas.openxmlformats.org/markup-compatibility/2006" xmlns:p14="http://schemas.microsoft.com/office/powerpoint/2010/main">
    <mc:Choice Requires="p14">
      <p:transition spd="slow" p14:dur="2000" advTm="56244"/>
    </mc:Choice>
    <mc:Fallback xmlns="">
      <p:transition spd="slow" advTm="562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Hearing Office am I in?</a:t>
            </a:r>
          </a:p>
        </p:txBody>
      </p:sp>
      <p:sp>
        <p:nvSpPr>
          <p:cNvPr id="3" name="Content Placeholder 2"/>
          <p:cNvSpPr>
            <a:spLocks noGrp="1"/>
          </p:cNvSpPr>
          <p:nvPr>
            <p:ph idx="1"/>
          </p:nvPr>
        </p:nvSpPr>
        <p:spPr>
          <a:xfrm>
            <a:off x="838200" y="1645870"/>
            <a:ext cx="10515600" cy="4710479"/>
          </a:xfrm>
        </p:spPr>
        <p:txBody>
          <a:bodyPr/>
          <a:lstStyle/>
          <a:p>
            <a:r>
              <a:rPr lang="en-US" sz="2400" dirty="0"/>
              <a:t>The Office of Fair Hearings (OFH) is part of the Agency for Health Care Administration</a:t>
            </a:r>
          </a:p>
          <a:p>
            <a:r>
              <a:rPr lang="en-US" sz="2400" dirty="0"/>
              <a:t>OFH employs hearing officers who conduct hearings in cases affecting Medicaid fee-for-service and managed care recipients.</a:t>
            </a:r>
          </a:p>
          <a:p>
            <a:r>
              <a:rPr lang="en-US" sz="2400" dirty="0"/>
              <a:t>The Office of Appeal Hearings (OAH) is part of the Florida Department of Children and Families’ Office of Inspector General. </a:t>
            </a:r>
          </a:p>
          <a:p>
            <a:r>
              <a:rPr lang="en-US" sz="2400" dirty="0"/>
              <a:t>OAH employs full-time hearing officers who conduct hearings in cases where a state agency, such as the Agency for Persons with Disabilities (APD) or the Department of Children and Families (DCF), makes a decision which unfavorably affects a person’s rights or benefits.</a:t>
            </a:r>
          </a:p>
          <a:p>
            <a:pPr marL="0" indent="0">
              <a:buNone/>
            </a:pPr>
            <a:endParaRPr lang="en-US" dirty="0"/>
          </a:p>
        </p:txBody>
      </p:sp>
      <p:sp>
        <p:nvSpPr>
          <p:cNvPr id="4" name="Slide Number Placeholder 3">
            <a:extLst>
              <a:ext uri="{FF2B5EF4-FFF2-40B4-BE49-F238E27FC236}">
                <a16:creationId xmlns:a16="http://schemas.microsoft.com/office/drawing/2014/main" id="{2AD4FD8F-40DE-46FD-BC62-09D77275A3D4}"/>
              </a:ext>
            </a:extLst>
          </p:cNvPr>
          <p:cNvSpPr>
            <a:spLocks noGrp="1"/>
          </p:cNvSpPr>
          <p:nvPr>
            <p:ph type="sldNum" sz="quarter" idx="12"/>
          </p:nvPr>
        </p:nvSpPr>
        <p:spPr/>
        <p:txBody>
          <a:bodyPr/>
          <a:lstStyle/>
          <a:p>
            <a:pPr lvl="0"/>
            <a:fld id="{B6F15528-21DE-4FAA-801E-634DDDAF4B2B}" type="slidenum">
              <a:rPr lang="en-US" noProof="0" smtClean="0"/>
              <a:pPr lvl="0"/>
              <a:t>11</a:t>
            </a:fld>
            <a:endParaRPr lang="en-US" noProof="0" dirty="0"/>
          </a:p>
        </p:txBody>
      </p:sp>
    </p:spTree>
    <p:extLst>
      <p:ext uri="{BB962C8B-B14F-4D97-AF65-F5344CB8AC3E}">
        <p14:creationId xmlns:p14="http://schemas.microsoft.com/office/powerpoint/2010/main" val="698717731"/>
      </p:ext>
    </p:extLst>
  </p:cSld>
  <p:clrMapOvr>
    <a:masterClrMapping/>
  </p:clrMapOvr>
  <mc:AlternateContent xmlns:mc="http://schemas.openxmlformats.org/markup-compatibility/2006" xmlns:p14="http://schemas.microsoft.com/office/powerpoint/2010/main">
    <mc:Choice Requires="p14">
      <p:transition spd="slow" p14:dur="2000" advTm="94835"/>
    </mc:Choice>
    <mc:Fallback xmlns="">
      <p:transition spd="slow" advTm="9483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Office of Fair Hearings Contact Information</a:t>
            </a:r>
          </a:p>
        </p:txBody>
      </p:sp>
      <p:sp>
        <p:nvSpPr>
          <p:cNvPr id="3" name="Content Placeholder 2"/>
          <p:cNvSpPr>
            <a:spLocks noGrp="1"/>
          </p:cNvSpPr>
          <p:nvPr>
            <p:ph idx="1"/>
          </p:nvPr>
        </p:nvSpPr>
        <p:spPr>
          <a:xfrm>
            <a:off x="521111" y="1540042"/>
            <a:ext cx="11125458" cy="5149516"/>
          </a:xfrm>
        </p:spPr>
        <p:txBody>
          <a:bodyPr/>
          <a:lstStyle/>
          <a:p>
            <a:pPr>
              <a:lnSpc>
                <a:spcPct val="100000"/>
              </a:lnSpc>
              <a:spcBef>
                <a:spcPts val="0"/>
              </a:spcBef>
              <a:spcAft>
                <a:spcPts val="300"/>
              </a:spcAft>
            </a:pPr>
            <a:r>
              <a:rPr lang="en-US" dirty="0"/>
              <a:t>OFH’s contact information for </a:t>
            </a:r>
            <a:r>
              <a:rPr lang="en-US" b="1" dirty="0"/>
              <a:t>obtaining information from AHCA </a:t>
            </a:r>
            <a:r>
              <a:rPr lang="en-US" dirty="0"/>
              <a:t>regarding a Medicaid Fair Hearing Request: </a:t>
            </a:r>
          </a:p>
          <a:p>
            <a:pPr marL="342900" lvl="1" indent="0">
              <a:lnSpc>
                <a:spcPct val="100000"/>
              </a:lnSpc>
              <a:spcBef>
                <a:spcPts val="0"/>
              </a:spcBef>
              <a:spcAft>
                <a:spcPts val="300"/>
              </a:spcAft>
              <a:buNone/>
            </a:pPr>
            <a:r>
              <a:rPr lang="en-US" sz="2400" dirty="0"/>
              <a:t>	Agency for Healthcare Administration Office of Fair Hearings </a:t>
            </a:r>
          </a:p>
          <a:p>
            <a:pPr marL="342900" lvl="1" indent="0">
              <a:lnSpc>
                <a:spcPct val="100000"/>
              </a:lnSpc>
              <a:spcBef>
                <a:spcPts val="0"/>
              </a:spcBef>
              <a:spcAft>
                <a:spcPts val="300"/>
              </a:spcAft>
              <a:buNone/>
            </a:pPr>
            <a:r>
              <a:rPr lang="en-US" sz="2400" dirty="0"/>
              <a:t>	2727 Mahan Drive, MS#11 Tallahassee, FL 32308 </a:t>
            </a:r>
          </a:p>
          <a:p>
            <a:pPr marL="342900" lvl="1" indent="0">
              <a:lnSpc>
                <a:spcPct val="100000"/>
              </a:lnSpc>
              <a:spcBef>
                <a:spcPts val="0"/>
              </a:spcBef>
              <a:spcAft>
                <a:spcPts val="300"/>
              </a:spcAft>
              <a:buNone/>
            </a:pPr>
            <a:r>
              <a:rPr lang="en-US" sz="2400" dirty="0"/>
              <a:t>	Telephone: (850) 412-3649 </a:t>
            </a:r>
          </a:p>
          <a:p>
            <a:pPr marL="342900" lvl="1" indent="0">
              <a:lnSpc>
                <a:spcPct val="100000"/>
              </a:lnSpc>
              <a:spcBef>
                <a:spcPts val="0"/>
              </a:spcBef>
              <a:spcAft>
                <a:spcPts val="300"/>
              </a:spcAft>
              <a:buNone/>
            </a:pPr>
            <a:r>
              <a:rPr lang="en-US" sz="2400" dirty="0"/>
              <a:t>	Fax: (850) 487-1423 </a:t>
            </a:r>
          </a:p>
          <a:p>
            <a:pPr marL="342900" lvl="1" indent="0">
              <a:lnSpc>
                <a:spcPct val="100000"/>
              </a:lnSpc>
              <a:spcBef>
                <a:spcPts val="0"/>
              </a:spcBef>
              <a:spcAft>
                <a:spcPts val="300"/>
              </a:spcAft>
              <a:buNone/>
            </a:pPr>
            <a:r>
              <a:rPr lang="en-US" sz="2400" dirty="0"/>
              <a:t>	Email: </a:t>
            </a:r>
            <a:r>
              <a:rPr lang="en-US" sz="2400" dirty="0">
                <a:hlinkClick r:id="rId3"/>
              </a:rPr>
              <a:t>OfficeofFairHearings@ahca.myflorida.com </a:t>
            </a:r>
            <a:endParaRPr lang="en-US" sz="2400" dirty="0"/>
          </a:p>
          <a:p>
            <a:pPr marL="342900" lvl="1" indent="0">
              <a:lnSpc>
                <a:spcPct val="100000"/>
              </a:lnSpc>
              <a:spcBef>
                <a:spcPts val="0"/>
              </a:spcBef>
              <a:spcAft>
                <a:spcPts val="300"/>
              </a:spcAft>
              <a:buNone/>
            </a:pPr>
            <a:r>
              <a:rPr lang="en-US" sz="2400" dirty="0"/>
              <a:t>	Website: </a:t>
            </a:r>
            <a:r>
              <a:rPr lang="en-US" sz="2400" dirty="0">
                <a:hlinkClick r:id="rId4"/>
              </a:rPr>
              <a:t>https://flmedicaidmanagedcare.com/home/medicaidfairhearing</a:t>
            </a:r>
            <a:endParaRPr lang="en-US" sz="2000" dirty="0"/>
          </a:p>
          <a:p>
            <a:pPr marL="342900" lvl="1" indent="0">
              <a:lnSpc>
                <a:spcPct val="100000"/>
              </a:lnSpc>
              <a:spcBef>
                <a:spcPts val="0"/>
              </a:spcBef>
              <a:spcAft>
                <a:spcPts val="300"/>
              </a:spcAft>
              <a:buNone/>
            </a:pPr>
            <a:endParaRPr lang="en-US" sz="2400" dirty="0"/>
          </a:p>
        </p:txBody>
      </p:sp>
      <p:sp>
        <p:nvSpPr>
          <p:cNvPr id="4" name="Slide Number Placeholder 3">
            <a:extLst>
              <a:ext uri="{FF2B5EF4-FFF2-40B4-BE49-F238E27FC236}">
                <a16:creationId xmlns:a16="http://schemas.microsoft.com/office/drawing/2014/main" id="{2E1BEB35-1E33-4F86-8D6A-80019B8D09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3249950"/>
      </p:ext>
    </p:extLst>
  </p:cSld>
  <p:clrMapOvr>
    <a:masterClrMapping/>
  </p:clrMapOvr>
  <mc:AlternateContent xmlns:mc="http://schemas.openxmlformats.org/markup-compatibility/2006" xmlns:p14="http://schemas.microsoft.com/office/powerpoint/2010/main">
    <mc:Choice Requires="p14">
      <p:transition spd="slow" p14:dur="2000" advTm="149223"/>
    </mc:Choice>
    <mc:Fallback xmlns="">
      <p:transition spd="slow" advTm="14922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Office of Appeal Hearings Contact Information</a:t>
            </a:r>
          </a:p>
        </p:txBody>
      </p:sp>
      <p:sp>
        <p:nvSpPr>
          <p:cNvPr id="3" name="Content Placeholder 2"/>
          <p:cNvSpPr>
            <a:spLocks noGrp="1"/>
          </p:cNvSpPr>
          <p:nvPr>
            <p:ph idx="1"/>
          </p:nvPr>
        </p:nvSpPr>
        <p:spPr>
          <a:xfrm>
            <a:off x="599768" y="1645871"/>
            <a:ext cx="10754032" cy="4351338"/>
          </a:xfrm>
        </p:spPr>
        <p:txBody>
          <a:bodyPr/>
          <a:lstStyle/>
          <a:p>
            <a:r>
              <a:rPr lang="en-US" sz="2400" dirty="0"/>
              <a:t>Contact information for the Office of Appeal Hearings:</a:t>
            </a:r>
            <a:br>
              <a:rPr lang="en-US" sz="2400" dirty="0"/>
            </a:br>
            <a:r>
              <a:rPr lang="en-US" sz="2400" dirty="0"/>
              <a:t>	Department of Children and Families, Office of Appeal Hearings</a:t>
            </a:r>
          </a:p>
          <a:p>
            <a:pPr marL="914400" lvl="2" indent="0">
              <a:buNone/>
            </a:pPr>
            <a:r>
              <a:rPr lang="en-US" sz="2400" dirty="0"/>
              <a:t>2415 North Monroe Street, Suite 400-I</a:t>
            </a:r>
          </a:p>
          <a:p>
            <a:pPr marL="914400" lvl="2" indent="0">
              <a:buNone/>
            </a:pPr>
            <a:r>
              <a:rPr lang="en-US" sz="2400" dirty="0"/>
              <a:t>Tallahassee, Florida 32303</a:t>
            </a:r>
          </a:p>
          <a:p>
            <a:pPr marL="914400" lvl="2" indent="0">
              <a:buNone/>
            </a:pPr>
            <a:r>
              <a:rPr lang="en-US" sz="2400" dirty="0"/>
              <a:t>Telephone: (850) 488-1429</a:t>
            </a:r>
          </a:p>
          <a:p>
            <a:pPr marL="914400" lvl="2" indent="0">
              <a:buNone/>
            </a:pPr>
            <a:r>
              <a:rPr lang="en-US" sz="2400" dirty="0"/>
              <a:t>Fax: (850) 487-0662</a:t>
            </a:r>
          </a:p>
          <a:p>
            <a:pPr marL="914400" lvl="2" indent="0">
              <a:buNone/>
            </a:pPr>
            <a:r>
              <a:rPr lang="en-US" sz="2400" dirty="0"/>
              <a:t>Email: </a:t>
            </a:r>
            <a:r>
              <a:rPr lang="en-US" sz="2400" dirty="0">
                <a:hlinkClick r:id="rId3"/>
              </a:rPr>
              <a:t>appeal.hearings@myflfamilies.com</a:t>
            </a:r>
            <a:endParaRPr lang="en-US" sz="2400" dirty="0"/>
          </a:p>
          <a:p>
            <a:pPr marL="914400" lvl="2" indent="0">
              <a:buNone/>
            </a:pPr>
            <a:r>
              <a:rPr lang="en-US" sz="2400" dirty="0"/>
              <a:t>Website: </a:t>
            </a:r>
            <a:r>
              <a:rPr lang="en-US" sz="2400" dirty="0">
                <a:hlinkClick r:id="rId4"/>
              </a:rPr>
              <a:t>https://www.myflfamilies.com/about-us/office-inspector-general/appeal-hearings/</a:t>
            </a:r>
            <a:endParaRPr lang="en-US" sz="2400" dirty="0"/>
          </a:p>
          <a:p>
            <a:pPr marL="914400" lvl="2" indent="0">
              <a:buNone/>
            </a:pPr>
            <a:endParaRPr lang="en-US" sz="2400" dirty="0"/>
          </a:p>
        </p:txBody>
      </p:sp>
      <p:sp>
        <p:nvSpPr>
          <p:cNvPr id="4" name="Slide Number Placeholder 3">
            <a:extLst>
              <a:ext uri="{FF2B5EF4-FFF2-40B4-BE49-F238E27FC236}">
                <a16:creationId xmlns:a16="http://schemas.microsoft.com/office/drawing/2014/main" id="{96DDE7C6-9588-4A3B-9E32-85C5C08EB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4895037"/>
      </p:ext>
    </p:extLst>
  </p:cSld>
  <p:clrMapOvr>
    <a:masterClrMapping/>
  </p:clrMapOvr>
  <mc:AlternateContent xmlns:mc="http://schemas.openxmlformats.org/markup-compatibility/2006" xmlns:p14="http://schemas.microsoft.com/office/powerpoint/2010/main">
    <mc:Choice Requires="p14">
      <p:transition spd="slow" p14:dur="2000" advTm="83724"/>
    </mc:Choice>
    <mc:Fallback xmlns="">
      <p:transition spd="slow" advTm="8372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4749-5DEA-F34D-D955-A3B5482D76F2}"/>
              </a:ext>
            </a:extLst>
          </p:cNvPr>
          <p:cNvSpPr>
            <a:spLocks noGrp="1"/>
          </p:cNvSpPr>
          <p:nvPr>
            <p:ph type="title"/>
          </p:nvPr>
        </p:nvSpPr>
        <p:spPr/>
        <p:txBody>
          <a:bodyPr>
            <a:normAutofit/>
          </a:bodyPr>
          <a:lstStyle/>
          <a:p>
            <a:r>
              <a:rPr lang="en-US" sz="4000" dirty="0"/>
              <a:t>Template One: Office of Fair Hearings</a:t>
            </a:r>
          </a:p>
        </p:txBody>
      </p:sp>
      <p:graphicFrame>
        <p:nvGraphicFramePr>
          <p:cNvPr id="6" name="Object 5" descr="Image of a legal template for filing for a continuance">
            <a:extLst>
              <a:ext uri="{FF2B5EF4-FFF2-40B4-BE49-F238E27FC236}">
                <a16:creationId xmlns:a16="http://schemas.microsoft.com/office/drawing/2014/main" id="{4FC60CF9-04C0-7E20-1025-5DC1C377EBE8}"/>
              </a:ext>
            </a:extLst>
          </p:cNvPr>
          <p:cNvGraphicFramePr>
            <a:graphicFrameLocks/>
          </p:cNvGraphicFramePr>
          <p:nvPr>
            <p:extLst>
              <p:ext uri="{D42A27DB-BD31-4B8C-83A1-F6EECF244321}">
                <p14:modId xmlns:p14="http://schemas.microsoft.com/office/powerpoint/2010/main" val="1232900917"/>
              </p:ext>
            </p:extLst>
          </p:nvPr>
        </p:nvGraphicFramePr>
        <p:xfrm>
          <a:off x="3124200" y="1371600"/>
          <a:ext cx="5943600" cy="5486400"/>
        </p:xfrm>
        <a:graphic>
          <a:graphicData uri="http://schemas.openxmlformats.org/presentationml/2006/ole">
            <mc:AlternateContent xmlns:mc="http://schemas.openxmlformats.org/markup-compatibility/2006">
              <mc:Choice xmlns:v="urn:schemas-microsoft-com:vml" Requires="v">
                <p:oleObj name="Acrobat Document" r:id="rId3" imgW="5829108" imgH="7543800" progId="AcroExch.Document.DC">
                  <p:embed/>
                </p:oleObj>
              </mc:Choice>
              <mc:Fallback>
                <p:oleObj name="Acrobat Document" r:id="rId3" imgW="5829108" imgH="7543800" progId="AcroExch.Document.DC">
                  <p:embed/>
                  <p:pic>
                    <p:nvPicPr>
                      <p:cNvPr id="6" name="Object 5" descr="Image of a legal template for filing for a continuance">
                        <a:extLst>
                          <a:ext uri="{FF2B5EF4-FFF2-40B4-BE49-F238E27FC236}">
                            <a16:creationId xmlns:a16="http://schemas.microsoft.com/office/drawing/2014/main" id="{4FC60CF9-04C0-7E20-1025-5DC1C377EBE8}"/>
                          </a:ext>
                        </a:extLst>
                      </p:cNvPr>
                      <p:cNvPicPr preferRelativeResize="0"/>
                      <p:nvPr/>
                    </p:nvPicPr>
                    <p:blipFill>
                      <a:blip r:embed="rId4"/>
                      <a:stretch>
                        <a:fillRect/>
                      </a:stretch>
                    </p:blipFill>
                    <p:spPr>
                      <a:xfrm>
                        <a:off x="3124200" y="1371600"/>
                        <a:ext cx="5943600" cy="548640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58247274-604F-588F-1651-D4591A8C22D2}"/>
              </a:ext>
            </a:extLst>
          </p:cNvPr>
          <p:cNvSpPr>
            <a:spLocks noGrp="1"/>
          </p:cNvSpPr>
          <p:nvPr>
            <p:ph type="sldNum" sz="quarter" idx="12"/>
          </p:nvPr>
        </p:nvSpPr>
        <p:spPr/>
        <p:txBody>
          <a:bodyPr/>
          <a:lstStyle/>
          <a:p>
            <a:fld id="{0AB1E767-4ECF-4D9D-BBBF-458554614D12}" type="slidenum">
              <a:rPr lang="en-US" smtClean="0"/>
              <a:t>14</a:t>
            </a:fld>
            <a:endParaRPr lang="en-US"/>
          </a:p>
        </p:txBody>
      </p:sp>
    </p:spTree>
    <p:extLst>
      <p:ext uri="{BB962C8B-B14F-4D97-AF65-F5344CB8AC3E}">
        <p14:creationId xmlns:p14="http://schemas.microsoft.com/office/powerpoint/2010/main" val="1681927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8FEC-F972-596B-759A-709C0CDE7701}"/>
              </a:ext>
            </a:extLst>
          </p:cNvPr>
          <p:cNvSpPr>
            <a:spLocks noGrp="1"/>
          </p:cNvSpPr>
          <p:nvPr>
            <p:ph type="title"/>
          </p:nvPr>
        </p:nvSpPr>
        <p:spPr/>
        <p:txBody>
          <a:bodyPr>
            <a:normAutofit/>
          </a:bodyPr>
          <a:lstStyle/>
          <a:p>
            <a:r>
              <a:rPr lang="en-US" sz="4000" dirty="0"/>
              <a:t>Template Two: Office of Appeal Hearings</a:t>
            </a:r>
          </a:p>
        </p:txBody>
      </p:sp>
      <p:graphicFrame>
        <p:nvGraphicFramePr>
          <p:cNvPr id="7" name="Object 6" descr="Image of a legal template setting date and time of appear hearing">
            <a:extLst>
              <a:ext uri="{FF2B5EF4-FFF2-40B4-BE49-F238E27FC236}">
                <a16:creationId xmlns:a16="http://schemas.microsoft.com/office/drawing/2014/main" id="{6FC63E06-52E6-0CBF-EF48-962E363A0CA0}"/>
              </a:ext>
            </a:extLst>
          </p:cNvPr>
          <p:cNvGraphicFramePr>
            <a:graphicFrameLocks/>
          </p:cNvGraphicFramePr>
          <p:nvPr>
            <p:extLst>
              <p:ext uri="{D42A27DB-BD31-4B8C-83A1-F6EECF244321}">
                <p14:modId xmlns:p14="http://schemas.microsoft.com/office/powerpoint/2010/main" val="1582264949"/>
              </p:ext>
            </p:extLst>
          </p:nvPr>
        </p:nvGraphicFramePr>
        <p:xfrm>
          <a:off x="2963091" y="1371600"/>
          <a:ext cx="5943600" cy="5486400"/>
        </p:xfrm>
        <a:graphic>
          <a:graphicData uri="http://schemas.openxmlformats.org/presentationml/2006/ole">
            <mc:AlternateContent xmlns:mc="http://schemas.openxmlformats.org/markup-compatibility/2006">
              <mc:Choice xmlns:v="urn:schemas-microsoft-com:vml" Requires="v">
                <p:oleObj name="Acrobat Document" r:id="rId3" imgW="5829108" imgH="7543800" progId="AcroExch.Document.DC">
                  <p:embed/>
                </p:oleObj>
              </mc:Choice>
              <mc:Fallback>
                <p:oleObj name="Acrobat Document" r:id="rId3" imgW="5829108" imgH="7543800" progId="AcroExch.Document.DC">
                  <p:embed/>
                  <p:pic>
                    <p:nvPicPr>
                      <p:cNvPr id="7" name="Object 6" descr="Image of a legal template setting date and time of appear hearing">
                        <a:extLst>
                          <a:ext uri="{FF2B5EF4-FFF2-40B4-BE49-F238E27FC236}">
                            <a16:creationId xmlns:a16="http://schemas.microsoft.com/office/drawing/2014/main" id="{6FC63E06-52E6-0CBF-EF48-962E363A0CA0}"/>
                          </a:ext>
                        </a:extLst>
                      </p:cNvPr>
                      <p:cNvPicPr preferRelativeResize="0"/>
                      <p:nvPr/>
                    </p:nvPicPr>
                    <p:blipFill>
                      <a:blip r:embed="rId4"/>
                      <a:stretch>
                        <a:fillRect/>
                      </a:stretch>
                    </p:blipFill>
                    <p:spPr>
                      <a:xfrm>
                        <a:off x="2963091" y="1371600"/>
                        <a:ext cx="5943600" cy="548640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FF17204B-025C-F164-3F93-0B7924ACAAA6}"/>
              </a:ext>
            </a:extLst>
          </p:cNvPr>
          <p:cNvSpPr>
            <a:spLocks noGrp="1"/>
          </p:cNvSpPr>
          <p:nvPr>
            <p:ph type="sldNum" sz="quarter" idx="12"/>
          </p:nvPr>
        </p:nvSpPr>
        <p:spPr/>
        <p:txBody>
          <a:bodyPr/>
          <a:lstStyle/>
          <a:p>
            <a:fld id="{0AB1E767-4ECF-4D9D-BBBF-458554614D12}" type="slidenum">
              <a:rPr lang="en-US" smtClean="0"/>
              <a:t>15</a:t>
            </a:fld>
            <a:endParaRPr lang="en-US"/>
          </a:p>
        </p:txBody>
      </p:sp>
    </p:spTree>
    <p:extLst>
      <p:ext uri="{BB962C8B-B14F-4D97-AF65-F5344CB8AC3E}">
        <p14:creationId xmlns:p14="http://schemas.microsoft.com/office/powerpoint/2010/main" val="242292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9C71-CBE3-624B-64C6-9B2BC6F72739}"/>
              </a:ext>
            </a:extLst>
          </p:cNvPr>
          <p:cNvSpPr>
            <a:spLocks noGrp="1"/>
          </p:cNvSpPr>
          <p:nvPr>
            <p:ph type="title"/>
          </p:nvPr>
        </p:nvSpPr>
        <p:spPr/>
        <p:txBody>
          <a:bodyPr/>
          <a:lstStyle/>
          <a:p>
            <a:r>
              <a:rPr lang="en-US" dirty="0"/>
              <a:t>Important to Note:</a:t>
            </a:r>
          </a:p>
        </p:txBody>
      </p:sp>
      <p:sp>
        <p:nvSpPr>
          <p:cNvPr id="3" name="Content Placeholder 2">
            <a:extLst>
              <a:ext uri="{FF2B5EF4-FFF2-40B4-BE49-F238E27FC236}">
                <a16:creationId xmlns:a16="http://schemas.microsoft.com/office/drawing/2014/main" id="{643650BF-7A9D-EB98-48D8-E0F24B8D6D5E}"/>
              </a:ext>
            </a:extLst>
          </p:cNvPr>
          <p:cNvSpPr>
            <a:spLocks noGrp="1"/>
          </p:cNvSpPr>
          <p:nvPr>
            <p:ph idx="1"/>
          </p:nvPr>
        </p:nvSpPr>
        <p:spPr/>
        <p:txBody>
          <a:bodyPr/>
          <a:lstStyle/>
          <a:p>
            <a:r>
              <a:rPr lang="en-US" sz="3200" dirty="0"/>
              <a:t>I</a:t>
            </a:r>
            <a:r>
              <a:rPr lang="en-US" sz="3200" dirty="0">
                <a:effectLst/>
              </a:rPr>
              <a:t>f you do not receive instruction from the Hearing Officer rescheduling your hearing, you must go to the hearing at the time and date it has been scheduled. </a:t>
            </a:r>
          </a:p>
          <a:p>
            <a:r>
              <a:rPr lang="en-US" sz="3200" dirty="0">
                <a:effectLst/>
              </a:rPr>
              <a:t>Failure to be present at a hearing can cause a dismissal of your case.</a:t>
            </a:r>
            <a:endParaRPr lang="en-US" sz="3200" dirty="0"/>
          </a:p>
        </p:txBody>
      </p:sp>
      <p:sp>
        <p:nvSpPr>
          <p:cNvPr id="4" name="Slide Number Placeholder 3">
            <a:extLst>
              <a:ext uri="{FF2B5EF4-FFF2-40B4-BE49-F238E27FC236}">
                <a16:creationId xmlns:a16="http://schemas.microsoft.com/office/drawing/2014/main" id="{C2EB7600-5F14-8D7E-3D56-3CB879C5D35E}"/>
              </a:ext>
            </a:extLst>
          </p:cNvPr>
          <p:cNvSpPr>
            <a:spLocks noGrp="1"/>
          </p:cNvSpPr>
          <p:nvPr>
            <p:ph type="sldNum" sz="quarter" idx="12"/>
          </p:nvPr>
        </p:nvSpPr>
        <p:spPr/>
        <p:txBody>
          <a:bodyPr/>
          <a:lstStyle/>
          <a:p>
            <a:fld id="{0AB1E767-4ECF-4D9D-BBBF-458554614D12}" type="slidenum">
              <a:rPr lang="en-US" smtClean="0"/>
              <a:t>16</a:t>
            </a:fld>
            <a:endParaRPr lang="en-US"/>
          </a:p>
        </p:txBody>
      </p:sp>
    </p:spTree>
    <p:extLst>
      <p:ext uri="{BB962C8B-B14F-4D97-AF65-F5344CB8AC3E}">
        <p14:creationId xmlns:p14="http://schemas.microsoft.com/office/powerpoint/2010/main" val="216125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739" y="1447800"/>
            <a:ext cx="8456247" cy="1447800"/>
          </a:xfrm>
        </p:spPr>
        <p:txBody>
          <a:bodyPr>
            <a:noAutofit/>
          </a:bodyPr>
          <a:lstStyle/>
          <a:p>
            <a:r>
              <a:rPr lang="en-US" sz="2800" dirty="0"/>
              <a:t>Questions? </a:t>
            </a:r>
            <a:br>
              <a:rPr lang="en-US" sz="2800" dirty="0"/>
            </a:br>
            <a:br>
              <a:rPr lang="en-US" sz="2800" dirty="0"/>
            </a:br>
            <a:r>
              <a:rPr lang="en-US" sz="2800" dirty="0"/>
              <a:t>Please contact Disability Rights Florida at:</a:t>
            </a:r>
            <a:endParaRPr lang="en-US" sz="2800" dirty="0">
              <a:highlight>
                <a:srgbClr val="FFFF00"/>
              </a:highlight>
            </a:endParaRPr>
          </a:p>
        </p:txBody>
      </p:sp>
      <p:sp>
        <p:nvSpPr>
          <p:cNvPr id="4" name="Subtitle 3"/>
          <p:cNvSpPr>
            <a:spLocks noGrp="1"/>
          </p:cNvSpPr>
          <p:nvPr>
            <p:ph type="subTitle" idx="1"/>
          </p:nvPr>
        </p:nvSpPr>
        <p:spPr>
          <a:xfrm>
            <a:off x="984740" y="2895600"/>
            <a:ext cx="7692292" cy="1981200"/>
          </a:xfrm>
        </p:spPr>
        <p:txBody>
          <a:bodyPr>
            <a:normAutofit lnSpcReduction="10000"/>
          </a:bodyPr>
          <a:lstStyle/>
          <a:p>
            <a:r>
              <a:rPr lang="en-US" sz="2400" dirty="0"/>
              <a:t>2473 Care Drive, Suite 200</a:t>
            </a:r>
            <a:br>
              <a:rPr lang="en-US" sz="2400" dirty="0"/>
            </a:br>
            <a:r>
              <a:rPr lang="en-US" sz="2400" dirty="0"/>
              <a:t>Tallahassee, Florida 32308</a:t>
            </a:r>
            <a:br>
              <a:rPr lang="en-US" sz="2400" dirty="0"/>
            </a:br>
            <a:br>
              <a:rPr lang="en-US" sz="2400" dirty="0"/>
            </a:br>
            <a:r>
              <a:rPr lang="en-US" sz="2400" dirty="0"/>
              <a:t>800.342.0823 • TDD 800.346.4127</a:t>
            </a:r>
            <a:br>
              <a:rPr lang="en-US" sz="2400" dirty="0"/>
            </a:br>
            <a:br>
              <a:rPr lang="en-US" sz="2400" dirty="0"/>
            </a:br>
            <a:r>
              <a:rPr lang="en-US" sz="2400" dirty="0"/>
              <a:t>www.DisabilityRightsFlorida.org</a:t>
            </a:r>
            <a:endParaRPr lang="en-US" dirty="0"/>
          </a:p>
        </p:txBody>
      </p:sp>
      <p:sp>
        <p:nvSpPr>
          <p:cNvPr id="3" name="Slide Number Placeholder 2">
            <a:extLst>
              <a:ext uri="{FF2B5EF4-FFF2-40B4-BE49-F238E27FC236}">
                <a16:creationId xmlns:a16="http://schemas.microsoft.com/office/drawing/2014/main" id="{0F5B0C6D-F447-43E1-A3DB-FA13F72FB3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5362515"/>
      </p:ext>
    </p:extLst>
  </p:cSld>
  <p:clrMapOvr>
    <a:masterClrMapping/>
  </p:clrMapOvr>
  <mc:AlternateContent xmlns:mc="http://schemas.openxmlformats.org/markup-compatibility/2006" xmlns:p14="http://schemas.microsoft.com/office/powerpoint/2010/main">
    <mc:Choice Requires="p14">
      <p:transition spd="slow" p14:dur="2000" advTm="59322"/>
    </mc:Choice>
    <mc:Fallback xmlns="">
      <p:transition spd="slow" advTm="5932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902F-3186-3479-F9C3-6B4007E18366}"/>
              </a:ext>
            </a:extLst>
          </p:cNvPr>
          <p:cNvSpPr>
            <a:spLocks noGrp="1"/>
          </p:cNvSpPr>
          <p:nvPr>
            <p:ph type="title"/>
          </p:nvPr>
        </p:nvSpPr>
        <p:spPr/>
        <p:txBody>
          <a:bodyPr/>
          <a:lstStyle/>
          <a:p>
            <a:r>
              <a:rPr lang="en-US" dirty="0"/>
              <a:t>Feedback Survey</a:t>
            </a:r>
          </a:p>
        </p:txBody>
      </p:sp>
      <p:sp>
        <p:nvSpPr>
          <p:cNvPr id="3" name="Content Placeholder 2">
            <a:extLst>
              <a:ext uri="{FF2B5EF4-FFF2-40B4-BE49-F238E27FC236}">
                <a16:creationId xmlns:a16="http://schemas.microsoft.com/office/drawing/2014/main" id="{7331AFA5-0CB3-2A72-46D2-604B0222D4FE}"/>
              </a:ext>
            </a:extLst>
          </p:cNvPr>
          <p:cNvSpPr>
            <a:spLocks noGrp="1"/>
          </p:cNvSpPr>
          <p:nvPr>
            <p:ph sz="half" idx="1"/>
          </p:nvPr>
        </p:nvSpPr>
        <p:spPr>
          <a:xfrm>
            <a:off x="838199" y="1825625"/>
            <a:ext cx="5535223" cy="4351338"/>
          </a:xfrm>
        </p:spPr>
        <p:txBody>
          <a:bodyPr/>
          <a:lstStyle/>
          <a:p>
            <a:pPr marL="0" indent="0">
              <a:buNone/>
            </a:pPr>
            <a:r>
              <a:rPr lang="en-US" sz="3200" b="1" dirty="0"/>
              <a:t>Tell us how we did!</a:t>
            </a:r>
          </a:p>
          <a:p>
            <a:pPr marL="0" indent="0">
              <a:buNone/>
            </a:pPr>
            <a:endParaRPr lang="en-US" dirty="0"/>
          </a:p>
          <a:p>
            <a:pPr marL="0" indent="0">
              <a:buNone/>
            </a:pPr>
            <a:r>
              <a:rPr lang="en-US" dirty="0"/>
              <a:t>Scan the QR code or visit</a:t>
            </a:r>
          </a:p>
          <a:p>
            <a:pPr marL="0" indent="0">
              <a:buNone/>
            </a:pPr>
            <a:r>
              <a:rPr lang="en-US" b="1" dirty="0"/>
              <a:t>http://bit.ly/drf_training</a:t>
            </a:r>
          </a:p>
          <a:p>
            <a:pPr marL="0" indent="0">
              <a:buNone/>
            </a:pPr>
            <a:r>
              <a:rPr lang="en-US" dirty="0"/>
              <a:t>to take our Presentation Feedback Survey</a:t>
            </a:r>
          </a:p>
          <a:p>
            <a:pPr marL="0" indent="0">
              <a:buNone/>
            </a:pPr>
            <a:endParaRPr lang="en-US" dirty="0"/>
          </a:p>
          <a:p>
            <a:pPr marL="0" indent="0">
              <a:buNone/>
            </a:pPr>
            <a:r>
              <a:rPr lang="en-US" dirty="0"/>
              <a:t>Use presentation code: </a:t>
            </a:r>
            <a:r>
              <a:rPr lang="en-US" b="1" dirty="0"/>
              <a:t>ZW2</a:t>
            </a:r>
          </a:p>
        </p:txBody>
      </p:sp>
      <p:pic>
        <p:nvPicPr>
          <p:cNvPr id="7" name="Content Placeholder 6" descr="QR code that takes the user to our Presentation Feedback Survey at http://bit.ly/drf_training">
            <a:extLst>
              <a:ext uri="{FF2B5EF4-FFF2-40B4-BE49-F238E27FC236}">
                <a16:creationId xmlns:a16="http://schemas.microsoft.com/office/drawing/2014/main" id="{0C3A192A-3355-A94D-F36A-D2D67730CDFE}"/>
              </a:ext>
            </a:extLst>
          </p:cNvPr>
          <p:cNvPicPr>
            <a:picLocks noGrp="1" noChangeAspect="1"/>
          </p:cNvPicPr>
          <p:nvPr>
            <p:ph sz="half" idx="13"/>
          </p:nvPr>
        </p:nvPicPr>
        <p:blipFill>
          <a:blip r:embed="rId2"/>
          <a:stretch>
            <a:fillRect/>
          </a:stretch>
        </p:blipFill>
        <p:spPr>
          <a:xfrm>
            <a:off x="6587331" y="1825625"/>
            <a:ext cx="4351338" cy="4351338"/>
          </a:xfrm>
        </p:spPr>
      </p:pic>
      <p:sp>
        <p:nvSpPr>
          <p:cNvPr id="4" name="Slide Number Placeholder 3">
            <a:extLst>
              <a:ext uri="{FF2B5EF4-FFF2-40B4-BE49-F238E27FC236}">
                <a16:creationId xmlns:a16="http://schemas.microsoft.com/office/drawing/2014/main" id="{F7F66BA4-1EC2-4983-1081-0865304DC3AE}"/>
              </a:ext>
            </a:extLst>
          </p:cNvPr>
          <p:cNvSpPr>
            <a:spLocks noGrp="1"/>
          </p:cNvSpPr>
          <p:nvPr>
            <p:ph type="sldNum" sz="quarter" idx="12"/>
          </p:nvPr>
        </p:nvSpPr>
        <p:spPr/>
        <p:txBody>
          <a:bodyPr/>
          <a:lstStyle/>
          <a:p>
            <a:fld id="{69EBCB19-AEAE-0745-86F8-183BCF9A79B0}" type="slidenum">
              <a:rPr lang="en-US" smtClean="0"/>
              <a:pPr/>
              <a:t>18</a:t>
            </a:fld>
            <a:endParaRPr lang="en-US" dirty="0"/>
          </a:p>
        </p:txBody>
      </p:sp>
    </p:spTree>
    <p:extLst>
      <p:ext uri="{BB962C8B-B14F-4D97-AF65-F5344CB8AC3E}">
        <p14:creationId xmlns:p14="http://schemas.microsoft.com/office/powerpoint/2010/main" val="50676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4211-3A9C-A28B-B28F-A13C29381892}"/>
              </a:ext>
            </a:extLst>
          </p:cNvPr>
          <p:cNvSpPr>
            <a:spLocks noGrp="1"/>
          </p:cNvSpPr>
          <p:nvPr>
            <p:ph type="ctrTitle"/>
          </p:nvPr>
        </p:nvSpPr>
        <p:spPr/>
        <p:txBody>
          <a:bodyPr/>
          <a:lstStyle/>
          <a:p>
            <a:r>
              <a:rPr lang="en-US" dirty="0">
                <a:latin typeface="Aptos Display"/>
                <a:ea typeface="Tahoma"/>
                <a:cs typeface="Tahoma"/>
              </a:rPr>
              <a:t>Accessibility </a:t>
            </a:r>
          </a:p>
        </p:txBody>
      </p:sp>
      <p:sp>
        <p:nvSpPr>
          <p:cNvPr id="3" name="Content Placeholder 2">
            <a:extLst>
              <a:ext uri="{FF2B5EF4-FFF2-40B4-BE49-F238E27FC236}">
                <a16:creationId xmlns:a16="http://schemas.microsoft.com/office/drawing/2014/main" id="{C6CE0A0D-C931-211B-871F-D560F6622FE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370686D-EB27-D2DA-E8FF-1EA1FC86E628}"/>
              </a:ext>
            </a:extLst>
          </p:cNvPr>
          <p:cNvSpPr>
            <a:spLocks noGrp="1"/>
          </p:cNvSpPr>
          <p:nvPr>
            <p:ph type="sldNum" sz="quarter" idx="12"/>
          </p:nvPr>
        </p:nvSpPr>
        <p:spPr/>
        <p:txBody>
          <a:bodyPr/>
          <a:lstStyle/>
          <a:p>
            <a:fld id="{69EBCB19-AEAE-0745-86F8-183BCF9A79B0}" type="slidenum">
              <a:rPr lang="en-US" smtClean="0"/>
              <a:pPr/>
              <a:t>2</a:t>
            </a:fld>
            <a:endParaRPr lang="en-US"/>
          </a:p>
        </p:txBody>
      </p:sp>
    </p:spTree>
    <p:extLst>
      <p:ext uri="{BB962C8B-B14F-4D97-AF65-F5344CB8AC3E}">
        <p14:creationId xmlns:p14="http://schemas.microsoft.com/office/powerpoint/2010/main" val="162712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4211-3A9C-A28B-B28F-A13C29381892}"/>
              </a:ext>
            </a:extLst>
          </p:cNvPr>
          <p:cNvSpPr>
            <a:spLocks noGrp="1"/>
          </p:cNvSpPr>
          <p:nvPr>
            <p:ph type="title"/>
          </p:nvPr>
        </p:nvSpPr>
        <p:spPr/>
        <p:txBody>
          <a:bodyPr/>
          <a:lstStyle/>
          <a:p>
            <a:r>
              <a:rPr lang="en-US">
                <a:latin typeface="Aptos"/>
                <a:ea typeface="Tahoma"/>
                <a:cs typeface="Tahoma"/>
              </a:rPr>
              <a:t>Caption Options &amp; ASL</a:t>
            </a:r>
            <a:endParaRPr lang="en-US" b="0">
              <a:solidFill>
                <a:srgbClr val="000000"/>
              </a:solidFill>
            </a:endParaRPr>
          </a:p>
        </p:txBody>
      </p:sp>
      <p:sp>
        <p:nvSpPr>
          <p:cNvPr id="3" name="Content Placeholder 2">
            <a:extLst>
              <a:ext uri="{FF2B5EF4-FFF2-40B4-BE49-F238E27FC236}">
                <a16:creationId xmlns:a16="http://schemas.microsoft.com/office/drawing/2014/main" id="{C6CE0A0D-C931-211B-871F-D560F6622FE6}"/>
              </a:ext>
            </a:extLst>
          </p:cNvPr>
          <p:cNvSpPr>
            <a:spLocks noGrp="1"/>
          </p:cNvSpPr>
          <p:nvPr>
            <p:ph idx="1"/>
          </p:nvPr>
        </p:nvSpPr>
        <p:spPr/>
        <p:txBody>
          <a:bodyPr lIns="91440" tIns="45720" rIns="91440" bIns="45720" anchor="t"/>
          <a:lstStyle/>
          <a:p>
            <a:r>
              <a:rPr lang="en-US" sz="2800">
                <a:latin typeface="Aptos Display"/>
                <a:ea typeface="Tahoma"/>
                <a:cs typeface="Tahoma"/>
              </a:rPr>
              <a:t>Closed Captions: CC button at the bottom of the screen </a:t>
            </a:r>
          </a:p>
          <a:p>
            <a:endParaRPr lang="en-US" sz="2800"/>
          </a:p>
          <a:p>
            <a:r>
              <a:rPr lang="en-US" sz="2800">
                <a:latin typeface="Aptos Display"/>
                <a:ea typeface="Tahoma"/>
                <a:cs typeface="Tahoma"/>
              </a:rPr>
              <a:t>External Caption Viewer: Link provided in the chat</a:t>
            </a:r>
          </a:p>
          <a:p>
            <a:endParaRPr lang="en-US" sz="2800"/>
          </a:p>
          <a:p>
            <a:r>
              <a:rPr lang="en-US" sz="2800">
                <a:latin typeface="Aptos Display"/>
                <a:ea typeface="Tahoma"/>
                <a:cs typeface="Tahoma"/>
              </a:rPr>
              <a:t>ASL Interpreters: Spotlighted on your screen</a:t>
            </a:r>
          </a:p>
        </p:txBody>
      </p:sp>
      <p:sp>
        <p:nvSpPr>
          <p:cNvPr id="4" name="Slide Number Placeholder 3">
            <a:extLst>
              <a:ext uri="{FF2B5EF4-FFF2-40B4-BE49-F238E27FC236}">
                <a16:creationId xmlns:a16="http://schemas.microsoft.com/office/drawing/2014/main" id="{D370686D-EB27-D2DA-E8FF-1EA1FC86E628}"/>
              </a:ext>
            </a:extLst>
          </p:cNvPr>
          <p:cNvSpPr>
            <a:spLocks noGrp="1"/>
          </p:cNvSpPr>
          <p:nvPr>
            <p:ph type="sldNum" sz="quarter" idx="12"/>
          </p:nvPr>
        </p:nvSpPr>
        <p:spPr/>
        <p:txBody>
          <a:bodyPr/>
          <a:lstStyle/>
          <a:p>
            <a:fld id="{69EBCB19-AEAE-0745-86F8-183BCF9A79B0}" type="slidenum">
              <a:rPr lang="en-US" smtClean="0"/>
              <a:pPr/>
              <a:t>3</a:t>
            </a:fld>
            <a:endParaRPr lang="en-US"/>
          </a:p>
        </p:txBody>
      </p:sp>
    </p:spTree>
    <p:extLst>
      <p:ext uri="{BB962C8B-B14F-4D97-AF65-F5344CB8AC3E}">
        <p14:creationId xmlns:p14="http://schemas.microsoft.com/office/powerpoint/2010/main" val="3588289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4211-3A9C-A28B-B28F-A13C29381892}"/>
              </a:ext>
            </a:extLst>
          </p:cNvPr>
          <p:cNvSpPr>
            <a:spLocks noGrp="1"/>
          </p:cNvSpPr>
          <p:nvPr>
            <p:ph type="title"/>
          </p:nvPr>
        </p:nvSpPr>
        <p:spPr/>
        <p:txBody>
          <a:bodyPr/>
          <a:lstStyle/>
          <a:p>
            <a:r>
              <a:rPr lang="en-US">
                <a:latin typeface="Aptos"/>
                <a:ea typeface="Tahoma"/>
                <a:cs typeface="Tahoma"/>
              </a:rPr>
              <a:t>Submitting Questions &amp; Recording </a:t>
            </a:r>
            <a:endParaRPr lang="en-US"/>
          </a:p>
        </p:txBody>
      </p:sp>
      <p:sp>
        <p:nvSpPr>
          <p:cNvPr id="3" name="Content Placeholder 2">
            <a:extLst>
              <a:ext uri="{FF2B5EF4-FFF2-40B4-BE49-F238E27FC236}">
                <a16:creationId xmlns:a16="http://schemas.microsoft.com/office/drawing/2014/main" id="{C6CE0A0D-C931-211B-871F-D560F6622FE6}"/>
              </a:ext>
            </a:extLst>
          </p:cNvPr>
          <p:cNvSpPr>
            <a:spLocks noGrp="1"/>
          </p:cNvSpPr>
          <p:nvPr>
            <p:ph idx="1"/>
          </p:nvPr>
        </p:nvSpPr>
        <p:spPr/>
        <p:txBody>
          <a:bodyPr lIns="91440" tIns="45720" rIns="91440" bIns="45720" anchor="t"/>
          <a:lstStyle/>
          <a:p>
            <a:r>
              <a:rPr lang="en-US" sz="2800" dirty="0">
                <a:latin typeface="Aptos Display"/>
                <a:ea typeface="Tahoma"/>
                <a:cs typeface="Tahoma"/>
              </a:rPr>
              <a:t>Q and A button: Located at the bottom of the screen </a:t>
            </a:r>
          </a:p>
          <a:p>
            <a:pPr lvl="1">
              <a:buFont typeface="Courier New" panose="020B0604020202020204" pitchFamily="34" charset="0"/>
              <a:buChar char="o"/>
            </a:pPr>
            <a:r>
              <a:rPr lang="en-US" sz="2400" dirty="0">
                <a:latin typeface="Aptos Display"/>
                <a:ea typeface="Tahoma"/>
                <a:cs typeface="Tahoma"/>
              </a:rPr>
              <a:t>Email: </a:t>
            </a:r>
            <a:r>
              <a:rPr lang="en-US" sz="2400" dirty="0">
                <a:latin typeface="Aptos Display"/>
                <a:ea typeface="Tahoma"/>
                <a:cs typeface="Tahoma"/>
                <a:hlinkClick r:id="rId2">
                  <a:extLst>
                    <a:ext uri="{A12FA001-AC4F-418D-AE19-62706E023703}">
                      <ahyp:hlinkClr xmlns:ahyp="http://schemas.microsoft.com/office/drawing/2018/hyperlinkcolor" val="tx"/>
                    </a:ext>
                  </a:extLst>
                </a:hlinkClick>
              </a:rPr>
              <a:t>Webinar@DisabilityRightsFlorida.org</a:t>
            </a:r>
            <a:r>
              <a:rPr lang="en-US" sz="2400" dirty="0">
                <a:latin typeface="Aptos Display"/>
                <a:ea typeface="Tahoma"/>
                <a:cs typeface="Tahoma"/>
              </a:rPr>
              <a:t> </a:t>
            </a:r>
            <a:endParaRPr lang="en-US" sz="2400" dirty="0"/>
          </a:p>
          <a:p>
            <a:r>
              <a:rPr lang="en-US" sz="2800" dirty="0">
                <a:latin typeface="Aptos Display"/>
                <a:ea typeface="Tahoma"/>
                <a:cs typeface="Tahoma"/>
              </a:rPr>
              <a:t>You can submit questions at any time. We will answer them throughout the webinar. </a:t>
            </a:r>
            <a:endParaRPr lang="en-US" sz="2800" dirty="0"/>
          </a:p>
          <a:p>
            <a:endParaRPr lang="en-US" sz="2800">
              <a:latin typeface="Aptos Display"/>
              <a:ea typeface="Tahoma"/>
              <a:cs typeface="Tahoma"/>
            </a:endParaRPr>
          </a:p>
          <a:p>
            <a:r>
              <a:rPr lang="en-US" sz="2800" dirty="0">
                <a:latin typeface="Aptos Display"/>
                <a:ea typeface="Tahoma"/>
                <a:cs typeface="Tahoma"/>
              </a:rPr>
              <a:t>This webinar will be recorded and posted on our website and YouTube channel. </a:t>
            </a:r>
            <a:endParaRPr lang="en-US" sz="2800" dirty="0"/>
          </a:p>
        </p:txBody>
      </p:sp>
      <p:sp>
        <p:nvSpPr>
          <p:cNvPr id="4" name="Slide Number Placeholder 3">
            <a:extLst>
              <a:ext uri="{FF2B5EF4-FFF2-40B4-BE49-F238E27FC236}">
                <a16:creationId xmlns:a16="http://schemas.microsoft.com/office/drawing/2014/main" id="{D370686D-EB27-D2DA-E8FF-1EA1FC86E628}"/>
              </a:ext>
            </a:extLst>
          </p:cNvPr>
          <p:cNvSpPr>
            <a:spLocks noGrp="1"/>
          </p:cNvSpPr>
          <p:nvPr>
            <p:ph type="sldNum" sz="quarter" idx="12"/>
          </p:nvPr>
        </p:nvSpPr>
        <p:spPr/>
        <p:txBody>
          <a:bodyPr/>
          <a:lstStyle/>
          <a:p>
            <a:fld id="{69EBCB19-AEAE-0745-86F8-183BCF9A79B0}" type="slidenum">
              <a:rPr lang="en-US" smtClean="0"/>
              <a:pPr/>
              <a:t>4</a:t>
            </a:fld>
            <a:endParaRPr lang="en-US"/>
          </a:p>
        </p:txBody>
      </p:sp>
    </p:spTree>
    <p:extLst>
      <p:ext uri="{BB962C8B-B14F-4D97-AF65-F5344CB8AC3E}">
        <p14:creationId xmlns:p14="http://schemas.microsoft.com/office/powerpoint/2010/main" val="195480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4211-3A9C-A28B-B28F-A13C29381892}"/>
              </a:ext>
            </a:extLst>
          </p:cNvPr>
          <p:cNvSpPr>
            <a:spLocks noGrp="1"/>
          </p:cNvSpPr>
          <p:nvPr>
            <p:ph type="ctrTitle"/>
          </p:nvPr>
        </p:nvSpPr>
        <p:spPr/>
        <p:txBody>
          <a:bodyPr/>
          <a:lstStyle/>
          <a:p>
            <a:r>
              <a:rPr lang="en-US" dirty="0">
                <a:latin typeface="Aptos Display"/>
                <a:ea typeface="Tahoma"/>
                <a:cs typeface="Tahoma"/>
              </a:rPr>
              <a:t>About DRF &amp; Agenda</a:t>
            </a:r>
            <a:endParaRPr lang="en-US" dirty="0"/>
          </a:p>
        </p:txBody>
      </p:sp>
      <p:sp>
        <p:nvSpPr>
          <p:cNvPr id="3" name="Content Placeholder 2">
            <a:extLst>
              <a:ext uri="{FF2B5EF4-FFF2-40B4-BE49-F238E27FC236}">
                <a16:creationId xmlns:a16="http://schemas.microsoft.com/office/drawing/2014/main" id="{C6CE0A0D-C931-211B-871F-D560F6622FE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370686D-EB27-D2DA-E8FF-1EA1FC86E628}"/>
              </a:ext>
            </a:extLst>
          </p:cNvPr>
          <p:cNvSpPr>
            <a:spLocks noGrp="1"/>
          </p:cNvSpPr>
          <p:nvPr>
            <p:ph type="sldNum" sz="quarter" idx="12"/>
          </p:nvPr>
        </p:nvSpPr>
        <p:spPr/>
        <p:txBody>
          <a:bodyPr/>
          <a:lstStyle/>
          <a:p>
            <a:fld id="{69EBCB19-AEAE-0745-86F8-183BCF9A79B0}" type="slidenum">
              <a:rPr lang="en-US" smtClean="0"/>
              <a:pPr/>
              <a:t>5</a:t>
            </a:fld>
            <a:endParaRPr lang="en-US"/>
          </a:p>
        </p:txBody>
      </p:sp>
    </p:spTree>
    <p:extLst>
      <p:ext uri="{BB962C8B-B14F-4D97-AF65-F5344CB8AC3E}">
        <p14:creationId xmlns:p14="http://schemas.microsoft.com/office/powerpoint/2010/main" val="334930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Rights Florida</a:t>
            </a:r>
          </a:p>
        </p:txBody>
      </p:sp>
      <p:sp>
        <p:nvSpPr>
          <p:cNvPr id="3" name="Content Placeholder 2"/>
          <p:cNvSpPr>
            <a:spLocks noGrp="1"/>
          </p:cNvSpPr>
          <p:nvPr>
            <p:ph idx="1"/>
          </p:nvPr>
        </p:nvSpPr>
        <p:spPr/>
        <p:txBody>
          <a:bodyPr/>
          <a:lstStyle/>
          <a:p>
            <a:r>
              <a:rPr lang="en-US" sz="2800" dirty="0"/>
              <a:t>Funding, responsibility, and authority under nine  federal programs to protect the rights of Floridians with disabilities.</a:t>
            </a:r>
          </a:p>
          <a:p>
            <a:r>
              <a:rPr lang="en-US" sz="2800" dirty="0"/>
              <a:t>A not-for-profit corporation since 1987. </a:t>
            </a:r>
          </a:p>
          <a:p>
            <a:r>
              <a:rPr lang="en-US" sz="2800" dirty="0"/>
              <a:t>Offices in Tallahassee, Tampa, Gainesville and Fort Lauderdale.</a:t>
            </a:r>
          </a:p>
          <a:p>
            <a:endParaRPr lang="en-US" sz="2800" dirty="0"/>
          </a:p>
        </p:txBody>
      </p:sp>
      <p:sp>
        <p:nvSpPr>
          <p:cNvPr id="4" name="Slide Number Placeholder 3">
            <a:extLst>
              <a:ext uri="{FF2B5EF4-FFF2-40B4-BE49-F238E27FC236}">
                <a16:creationId xmlns:a16="http://schemas.microsoft.com/office/drawing/2014/main" id="{4A5BCD2B-6D5C-485A-93FB-EE6028558431}"/>
              </a:ext>
            </a:extLst>
          </p:cNvPr>
          <p:cNvSpPr>
            <a:spLocks noGrp="1"/>
          </p:cNvSpPr>
          <p:nvPr>
            <p:ph type="sldNum" sz="quarter" idx="12"/>
          </p:nvPr>
        </p:nvSpPr>
        <p:spPr/>
        <p:txBody>
          <a:bodyPr/>
          <a:lstStyle/>
          <a:p>
            <a:pPr lvl="0"/>
            <a:fld id="{B6F15528-21DE-4FAA-801E-634DDDAF4B2B}" type="slidenum">
              <a:rPr lang="en-US" noProof="0" smtClean="0"/>
              <a:pPr lvl="0"/>
              <a:t>6</a:t>
            </a:fld>
            <a:endParaRPr lang="en-US" noProof="0" dirty="0"/>
          </a:p>
        </p:txBody>
      </p:sp>
    </p:spTree>
    <p:extLst>
      <p:ext uri="{BB962C8B-B14F-4D97-AF65-F5344CB8AC3E}">
        <p14:creationId xmlns:p14="http://schemas.microsoft.com/office/powerpoint/2010/main" val="1513495925"/>
      </p:ext>
    </p:extLst>
  </p:cSld>
  <p:clrMapOvr>
    <a:masterClrMapping/>
  </p:clrMapOvr>
  <mc:AlternateContent xmlns:mc="http://schemas.openxmlformats.org/markup-compatibility/2006" xmlns:p14="http://schemas.microsoft.com/office/powerpoint/2010/main">
    <mc:Choice Requires="p14">
      <p:transition spd="slow" p14:dur="2000" advTm="54450"/>
    </mc:Choice>
    <mc:Fallback xmlns="">
      <p:transition spd="slow" advTm="5445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a:t>
            </a:r>
          </a:p>
        </p:txBody>
      </p:sp>
      <p:sp>
        <p:nvSpPr>
          <p:cNvPr id="3" name="Content Placeholder 2"/>
          <p:cNvSpPr>
            <a:spLocks noGrp="1"/>
          </p:cNvSpPr>
          <p:nvPr>
            <p:ph idx="1"/>
          </p:nvPr>
        </p:nvSpPr>
        <p:spPr/>
        <p:txBody>
          <a:bodyPr/>
          <a:lstStyle/>
          <a:p>
            <a:r>
              <a:rPr lang="en-US" sz="3200" dirty="0"/>
              <a:t>Disability Rights Florida advocates, educates, investigates, and litigates to protect and advance the rights, dignity, equal opportunities, self-determination, and choices for all people with disabilities.</a:t>
            </a:r>
          </a:p>
        </p:txBody>
      </p:sp>
      <p:sp>
        <p:nvSpPr>
          <p:cNvPr id="4" name="Slide Number Placeholder 3">
            <a:extLst>
              <a:ext uri="{FF2B5EF4-FFF2-40B4-BE49-F238E27FC236}">
                <a16:creationId xmlns:a16="http://schemas.microsoft.com/office/drawing/2014/main" id="{361AD155-9984-4361-BF0E-D5BECF17C145}"/>
              </a:ext>
            </a:extLst>
          </p:cNvPr>
          <p:cNvSpPr>
            <a:spLocks noGrp="1"/>
          </p:cNvSpPr>
          <p:nvPr>
            <p:ph type="sldNum" sz="quarter" idx="12"/>
          </p:nvPr>
        </p:nvSpPr>
        <p:spPr/>
        <p:txBody>
          <a:bodyPr/>
          <a:lstStyle/>
          <a:p>
            <a:pPr lvl="0"/>
            <a:fld id="{B6F15528-21DE-4FAA-801E-634DDDAF4B2B}" type="slidenum">
              <a:rPr lang="en-US" noProof="0" smtClean="0"/>
              <a:pPr lvl="0"/>
              <a:t>7</a:t>
            </a:fld>
            <a:endParaRPr lang="en-US" noProof="0" dirty="0"/>
          </a:p>
        </p:txBody>
      </p:sp>
    </p:spTree>
    <p:extLst>
      <p:ext uri="{BB962C8B-B14F-4D97-AF65-F5344CB8AC3E}">
        <p14:creationId xmlns:p14="http://schemas.microsoft.com/office/powerpoint/2010/main" val="140995005"/>
      </p:ext>
    </p:extLst>
  </p:cSld>
  <p:clrMapOvr>
    <a:masterClrMapping/>
  </p:clrMapOvr>
  <mc:AlternateContent xmlns:mc="http://schemas.openxmlformats.org/markup-compatibility/2006" xmlns:p14="http://schemas.microsoft.com/office/powerpoint/2010/main">
    <mc:Choice Requires="p14">
      <p:transition spd="slow" p14:dur="2000" advTm="45745"/>
    </mc:Choice>
    <mc:Fallback xmlns="">
      <p:transition spd="slow" advTm="4574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199" y="1645871"/>
            <a:ext cx="10654553" cy="4847004"/>
          </a:xfrm>
        </p:spPr>
        <p:txBody>
          <a:bodyPr/>
          <a:lstStyle/>
          <a:p>
            <a:r>
              <a:rPr lang="en-US" sz="2800" dirty="0"/>
              <a:t>Words to Know</a:t>
            </a:r>
          </a:p>
          <a:p>
            <a:r>
              <a:rPr lang="en-US" sz="2800" dirty="0"/>
              <a:t>What is a Continuance?</a:t>
            </a:r>
          </a:p>
          <a:p>
            <a:r>
              <a:rPr lang="en-US" sz="2800" dirty="0"/>
              <a:t>Requesting a continuance through Office of Fair Hearings (OFH)</a:t>
            </a:r>
          </a:p>
          <a:p>
            <a:r>
              <a:rPr lang="en-US" sz="2800" dirty="0"/>
              <a:t>Requesting a continuance through Office of Appeal Hearings (OAH)</a:t>
            </a:r>
          </a:p>
          <a:p>
            <a:endParaRPr lang="en-US" sz="2800" dirty="0"/>
          </a:p>
          <a:p>
            <a:endParaRPr lang="en-US" sz="2800" dirty="0"/>
          </a:p>
        </p:txBody>
      </p:sp>
      <p:sp>
        <p:nvSpPr>
          <p:cNvPr id="4" name="Slide Number Placeholder 3">
            <a:extLst>
              <a:ext uri="{FF2B5EF4-FFF2-40B4-BE49-F238E27FC236}">
                <a16:creationId xmlns:a16="http://schemas.microsoft.com/office/drawing/2014/main" id="{5939070E-7720-488D-BE65-EC748A40D0C3}"/>
              </a:ext>
            </a:extLst>
          </p:cNvPr>
          <p:cNvSpPr>
            <a:spLocks noGrp="1"/>
          </p:cNvSpPr>
          <p:nvPr>
            <p:ph type="sldNum" sz="quarter" idx="12"/>
          </p:nvPr>
        </p:nvSpPr>
        <p:spPr/>
        <p:txBody>
          <a:bodyPr/>
          <a:lstStyle/>
          <a:p>
            <a:pPr lvl="0"/>
            <a:fld id="{B6F15528-21DE-4FAA-801E-634DDDAF4B2B}" type="slidenum">
              <a:rPr lang="en-US" noProof="0" smtClean="0"/>
              <a:pPr lvl="0"/>
              <a:t>8</a:t>
            </a:fld>
            <a:endParaRPr lang="en-US" noProof="0" dirty="0"/>
          </a:p>
        </p:txBody>
      </p:sp>
    </p:spTree>
    <p:extLst>
      <p:ext uri="{BB962C8B-B14F-4D97-AF65-F5344CB8AC3E}">
        <p14:creationId xmlns:p14="http://schemas.microsoft.com/office/powerpoint/2010/main" val="3751057071"/>
      </p:ext>
    </p:extLst>
  </p:cSld>
  <p:clrMapOvr>
    <a:masterClrMapping/>
  </p:clrMapOvr>
  <mc:AlternateContent xmlns:mc="http://schemas.openxmlformats.org/markup-compatibility/2006" xmlns:p14="http://schemas.microsoft.com/office/powerpoint/2010/main">
    <mc:Choice Requires="p14">
      <p:transition spd="slow" p14:dur="2000" advTm="25517"/>
    </mc:Choice>
    <mc:Fallback xmlns="">
      <p:transition spd="slow" advTm="2551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Words to Know</a:t>
            </a:r>
          </a:p>
        </p:txBody>
      </p:sp>
      <p:sp>
        <p:nvSpPr>
          <p:cNvPr id="3" name="Content Placeholder 2"/>
          <p:cNvSpPr>
            <a:spLocks noGrp="1"/>
          </p:cNvSpPr>
          <p:nvPr>
            <p:ph idx="1"/>
          </p:nvPr>
        </p:nvSpPr>
        <p:spPr>
          <a:xfrm>
            <a:off x="838200" y="1645870"/>
            <a:ext cx="10515600" cy="4710481"/>
          </a:xfrm>
        </p:spPr>
        <p:txBody>
          <a:bodyPr/>
          <a:lstStyle/>
          <a:p>
            <a:r>
              <a:rPr lang="en-US" sz="2400" u="sng" dirty="0"/>
              <a:t>Petitioner</a:t>
            </a:r>
            <a:r>
              <a:rPr lang="en-US" sz="2400" dirty="0"/>
              <a:t>: The person requesting an appeal, the person whose services are being reduced or denied.</a:t>
            </a:r>
          </a:p>
          <a:p>
            <a:r>
              <a:rPr lang="en-US" sz="2400" u="sng" dirty="0"/>
              <a:t>Respondent</a:t>
            </a:r>
            <a:r>
              <a:rPr lang="en-US" sz="2400" dirty="0"/>
              <a:t>: The Agency or organization that has reduced or denied petitioner’s services.</a:t>
            </a:r>
          </a:p>
          <a:p>
            <a:r>
              <a:rPr lang="en-US" sz="2400" u="sng" dirty="0"/>
              <a:t>Hearing Officer</a:t>
            </a:r>
            <a:r>
              <a:rPr lang="en-US" sz="2400" dirty="0"/>
              <a:t>: The presiding officer or “judge” at your hearing.</a:t>
            </a:r>
          </a:p>
          <a:p>
            <a:r>
              <a:rPr lang="en-US" u="sng" dirty="0"/>
              <a:t>Conferral Statement</a:t>
            </a:r>
            <a:r>
              <a:rPr lang="en-US" dirty="0"/>
              <a:t>: A “Conferral Statement” is your statement to the Hearing Officer that you contacted Respondent’s representative to get their input on your request for continuance. </a:t>
            </a:r>
          </a:p>
          <a:p>
            <a:pPr lvl="1"/>
            <a:r>
              <a:rPr lang="en-US" dirty="0"/>
              <a:t>Exp. I emailed Respondent’s representative, and they do not object to the Continuance. </a:t>
            </a:r>
          </a:p>
          <a:p>
            <a:endParaRPr lang="en-US" sz="2400" dirty="0"/>
          </a:p>
          <a:p>
            <a:pPr marL="0" indent="0">
              <a:buNone/>
            </a:pPr>
            <a:r>
              <a:rPr lang="en-US" sz="2400" dirty="0"/>
              <a:t> </a:t>
            </a:r>
          </a:p>
        </p:txBody>
      </p:sp>
      <p:sp>
        <p:nvSpPr>
          <p:cNvPr id="6" name="Slide Number Placeholder 5">
            <a:extLst>
              <a:ext uri="{FF2B5EF4-FFF2-40B4-BE49-F238E27FC236}">
                <a16:creationId xmlns:a16="http://schemas.microsoft.com/office/drawing/2014/main" id="{5B344596-7F9D-4D80-9F0A-AF7C701ED7C9}"/>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1289776955"/>
      </p:ext>
    </p:extLst>
  </p:cSld>
  <p:clrMapOvr>
    <a:masterClrMapping/>
  </p:clrMapOvr>
  <mc:AlternateContent xmlns:mc="http://schemas.openxmlformats.org/markup-compatibility/2006" xmlns:p14="http://schemas.microsoft.com/office/powerpoint/2010/main">
    <mc:Choice Requires="p14">
      <p:transition spd="slow" p14:dur="2000" advTm="190010"/>
    </mc:Choice>
    <mc:Fallback xmlns="">
      <p:transition spd="slow" advTm="190010"/>
    </mc:Fallback>
  </mc:AlternateContent>
</p:sld>
</file>

<file path=ppt/theme/theme1.xml><?xml version="1.0" encoding="utf-8"?>
<a:theme xmlns:a="http://schemas.openxmlformats.org/drawingml/2006/main" name="2023 Light Theme">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Light Theme" id="{076D083C-2ED5-4DC0-B78E-2EE2907CEA64}" vid="{AFE27C34-A1B4-4297-AF85-3BC537E153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D8DA1989574242A79E1BEDCC57FB85" ma:contentTypeVersion="18" ma:contentTypeDescription="Create a new document." ma:contentTypeScope="" ma:versionID="dcab1554e479a06a8ee7e0b2cfdd2aee">
  <xsd:schema xmlns:xsd="http://www.w3.org/2001/XMLSchema" xmlns:xs="http://www.w3.org/2001/XMLSchema" xmlns:p="http://schemas.microsoft.com/office/2006/metadata/properties" xmlns:ns2="837eb57d-61d6-42ab-96bb-35af98d3f070" xmlns:ns3="e0d9ffda-975c-42ee-a862-455cc6236541" targetNamespace="http://schemas.microsoft.com/office/2006/metadata/properties" ma:root="true" ma:fieldsID="6506a2e9bf9f27b1ce8caf91851acad6" ns2:_="" ns3:_="">
    <xsd:import namespace="837eb57d-61d6-42ab-96bb-35af98d3f070"/>
    <xsd:import namespace="e0d9ffda-975c-42ee-a862-455cc62365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eb57d-61d6-42ab-96bb-35af98d3f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e26e266-38c7-4f0c-8e9a-df479557fb6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d9ffda-975c-42ee-a862-455cc623654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2d7dee8-bd64-4baa-8292-a65bff163f77}" ma:internalName="TaxCatchAll" ma:showField="CatchAllData" ma:web="e0d9ffda-975c-42ee-a862-455cc623654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0d9ffda-975c-42ee-a862-455cc6236541" xsi:nil="true"/>
    <lcf76f155ced4ddcb4097134ff3c332f xmlns="837eb57d-61d6-42ab-96bb-35af98d3f0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8596CC-FAD9-4D6A-B39E-A90F5EF5C7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eb57d-61d6-42ab-96bb-35af98d3f070"/>
    <ds:schemaRef ds:uri="e0d9ffda-975c-42ee-a862-455cc6236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13D9B2-203E-4A40-B620-1853932FDC6C}">
  <ds:schemaRefs>
    <ds:schemaRef ds:uri="http://schemas.microsoft.com/sharepoint/v3/contenttype/forms"/>
  </ds:schemaRefs>
</ds:datastoreItem>
</file>

<file path=customXml/itemProps3.xml><?xml version="1.0" encoding="utf-8"?>
<ds:datastoreItem xmlns:ds="http://schemas.openxmlformats.org/officeDocument/2006/customXml" ds:itemID="{74F41257-CD79-4148-A3D3-2D3B378B6F4C}">
  <ds:schemaRefs>
    <ds:schemaRef ds:uri="59e55463-b8b9-4cb6-8acb-78017d526c8d"/>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cbbb96b9-a5cd-4891-8b58-39205dd291d7"/>
    <ds:schemaRef ds:uri="http://schemas.openxmlformats.org/package/2006/metadata/core-properties"/>
    <ds:schemaRef ds:uri="http://www.w3.org/XML/1998/namespace"/>
    <ds:schemaRef ds:uri="http://purl.org/dc/dcmitype/"/>
    <ds:schemaRef ds:uri="e0d9ffda-975c-42ee-a862-455cc6236541"/>
    <ds:schemaRef ds:uri="837eb57d-61d6-42ab-96bb-35af98d3f070"/>
  </ds:schemaRefs>
</ds:datastoreItem>
</file>

<file path=docProps/app.xml><?xml version="1.0" encoding="utf-8"?>
<Properties xmlns="http://schemas.openxmlformats.org/officeDocument/2006/extended-properties" xmlns:vt="http://schemas.openxmlformats.org/officeDocument/2006/docPropsVTypes">
  <Template>DRF 2024 Light Theme</Template>
  <TotalTime>4997</TotalTime>
  <Words>1558</Words>
  <Application>Microsoft Office PowerPoint</Application>
  <PresentationFormat>Widescreen</PresentationFormat>
  <Paragraphs>141</Paragraphs>
  <Slides>18</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Aptos</vt:lpstr>
      <vt:lpstr>Aptos Display</vt:lpstr>
      <vt:lpstr>Arial</vt:lpstr>
      <vt:lpstr>Calibri</vt:lpstr>
      <vt:lpstr>Consolas</vt:lpstr>
      <vt:lpstr>Courier New</vt:lpstr>
      <vt:lpstr>Segoe UI</vt:lpstr>
      <vt:lpstr>Tahoma</vt:lpstr>
      <vt:lpstr>Verdana</vt:lpstr>
      <vt:lpstr>2023 Light Theme</vt:lpstr>
      <vt:lpstr>Acrobat Document</vt:lpstr>
      <vt:lpstr>Self Advocacy Series  Part One:  Motion to Continue </vt:lpstr>
      <vt:lpstr>Accessibility </vt:lpstr>
      <vt:lpstr>Caption Options &amp; ASL</vt:lpstr>
      <vt:lpstr>Submitting Questions &amp; Recording </vt:lpstr>
      <vt:lpstr>About DRF &amp; Agenda</vt:lpstr>
      <vt:lpstr>Disability Rights Florida</vt:lpstr>
      <vt:lpstr>Our Mission</vt:lpstr>
      <vt:lpstr>Agenda</vt:lpstr>
      <vt:lpstr>Words to Know</vt:lpstr>
      <vt:lpstr>What is a continuance?</vt:lpstr>
      <vt:lpstr>Which Hearing Office am I in?</vt:lpstr>
      <vt:lpstr>Office of Fair Hearings Contact Information</vt:lpstr>
      <vt:lpstr>Office of Appeal Hearings Contact Information</vt:lpstr>
      <vt:lpstr>Template One: Office of Fair Hearings</vt:lpstr>
      <vt:lpstr>Template Two: Office of Appeal Hearings</vt:lpstr>
      <vt:lpstr>Important to Note:</vt:lpstr>
      <vt:lpstr>Questions?   Please contact Disability Rights Florida at:</vt:lpstr>
      <vt:lpstr>Feedback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Siegel-McLaughlin</dc:creator>
  <cp:lastModifiedBy>Keith Casebonne</cp:lastModifiedBy>
  <cp:revision>85</cp:revision>
  <cp:lastPrinted>2019-06-06T11:55:17Z</cp:lastPrinted>
  <dcterms:created xsi:type="dcterms:W3CDTF">2019-05-16T20:55:40Z</dcterms:created>
  <dcterms:modified xsi:type="dcterms:W3CDTF">2024-12-16T16:00:37Z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0x01010004D8DA1989574242A79E1BEDCC57FB85</vt:lpwstr>
  </property>
  <property fmtid="{D5CDD505-2E9C-101B-9397-08002B2CF9AE}" pid="3" name="MediaServiceImageTags">
    <vt:lpwstr/>
  </property>
</Properties>
</file>