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35"/>
  </p:notesMasterIdLst>
  <p:handoutMasterIdLst>
    <p:handoutMasterId r:id="rId36"/>
  </p:handoutMasterIdLst>
  <p:sldIdLst>
    <p:sldId id="256" r:id="rId5"/>
    <p:sldId id="346" r:id="rId6"/>
    <p:sldId id="347" r:id="rId7"/>
    <p:sldId id="348" r:id="rId8"/>
    <p:sldId id="349" r:id="rId9"/>
    <p:sldId id="259" r:id="rId10"/>
    <p:sldId id="260" r:id="rId11"/>
    <p:sldId id="261" r:id="rId12"/>
    <p:sldId id="328" r:id="rId13"/>
    <p:sldId id="329" r:id="rId14"/>
    <p:sldId id="330" r:id="rId15"/>
    <p:sldId id="331" r:id="rId16"/>
    <p:sldId id="267" r:id="rId17"/>
    <p:sldId id="332" r:id="rId18"/>
    <p:sldId id="333" r:id="rId19"/>
    <p:sldId id="334" r:id="rId20"/>
    <p:sldId id="335" r:id="rId21"/>
    <p:sldId id="336" r:id="rId22"/>
    <p:sldId id="337" r:id="rId23"/>
    <p:sldId id="338" r:id="rId24"/>
    <p:sldId id="339" r:id="rId25"/>
    <p:sldId id="343" r:id="rId26"/>
    <p:sldId id="340" r:id="rId27"/>
    <p:sldId id="341" r:id="rId28"/>
    <p:sldId id="281" r:id="rId29"/>
    <p:sldId id="287" r:id="rId30"/>
    <p:sldId id="284" r:id="rId31"/>
    <p:sldId id="285" r:id="rId32"/>
    <p:sldId id="262" r:id="rId33"/>
    <p:sldId id="300"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tinique Randle" initials="JR" lastIdx="5" clrIdx="0">
    <p:extLst>
      <p:ext uri="{19B8F6BF-5375-455C-9EA6-DF929625EA0E}">
        <p15:presenceInfo xmlns:p15="http://schemas.microsoft.com/office/powerpoint/2012/main" userId="S-1-5-21-4252654780-3074503488-335120181-6271" providerId="AD"/>
      </p:ext>
    </p:extLst>
  </p:cmAuthor>
  <p:cmAuthor id="2" name="Jennifer Harley" initials="JTH" lastIdx="9" clrIdx="1">
    <p:extLst>
      <p:ext uri="{19B8F6BF-5375-455C-9EA6-DF929625EA0E}">
        <p15:presenceInfo xmlns:p15="http://schemas.microsoft.com/office/powerpoint/2012/main" userId="Jennifer Har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FA5F8-73AC-E340-4298-6D913EABDAA5}" v="13" dt="2024-10-01T13:54:15.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93640" autoAdjust="0"/>
  </p:normalViewPr>
  <p:slideViewPr>
    <p:cSldViewPr snapToGrid="0">
      <p:cViewPr varScale="1">
        <p:scale>
          <a:sx n="60" d="100"/>
          <a:sy n="60" d="100"/>
        </p:scale>
        <p:origin x="80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23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DF0246-86BA-48DF-AE58-B3FF2569CE8B}"/>
              </a:ext>
            </a:extLst>
          </p:cNvPr>
          <p:cNvSpPr>
            <a:spLocks noGrp="1"/>
          </p:cNvSpPr>
          <p:nvPr>
            <p:ph type="sldNum" sz="quarter" idx="3"/>
          </p:nvPr>
        </p:nvSpPr>
        <p:spPr>
          <a:xfrm>
            <a:off x="4143832" y="9119325"/>
            <a:ext cx="3169698" cy="481875"/>
          </a:xfrm>
          <a:prstGeom prst="rect">
            <a:avLst/>
          </a:prstGeom>
        </p:spPr>
        <p:txBody>
          <a:bodyPr vert="horz" lIns="95564" tIns="47782" rIns="95564" bIns="47782" rtlCol="0" anchor="b"/>
          <a:lstStyle>
            <a:lvl1pPr algn="r">
              <a:defRPr sz="1300"/>
            </a:lvl1pPr>
          </a:lstStyle>
          <a:p>
            <a:fld id="{E52598ED-BF50-4591-8856-2D34E55020F9}" type="slidenum">
              <a:rPr lang="en-US" smtClean="0"/>
              <a:t>‹#›</a:t>
            </a:fld>
            <a:endParaRPr lang="en-US"/>
          </a:p>
        </p:txBody>
      </p:sp>
      <p:sp>
        <p:nvSpPr>
          <p:cNvPr id="7" name="Header Placeholder 6">
            <a:extLst>
              <a:ext uri="{FF2B5EF4-FFF2-40B4-BE49-F238E27FC236}">
                <a16:creationId xmlns:a16="http://schemas.microsoft.com/office/drawing/2014/main" id="{8FACC30A-E010-4B06-992E-692DBD171162}"/>
              </a:ext>
            </a:extLst>
          </p:cNvPr>
          <p:cNvSpPr>
            <a:spLocks noGrp="1"/>
          </p:cNvSpPr>
          <p:nvPr>
            <p:ph type="hdr" sz="quarter"/>
          </p:nvPr>
        </p:nvSpPr>
        <p:spPr>
          <a:xfrm>
            <a:off x="0" y="0"/>
            <a:ext cx="3169698" cy="481875"/>
          </a:xfrm>
          <a:prstGeom prst="rect">
            <a:avLst/>
          </a:prstGeom>
        </p:spPr>
        <p:txBody>
          <a:bodyPr vert="horz" lIns="95564" tIns="47782" rIns="95564" bIns="47782" rtlCol="0"/>
          <a:lstStyle>
            <a:lvl1pPr algn="l">
              <a:defRPr sz="1300"/>
            </a:lvl1pPr>
          </a:lstStyle>
          <a:p>
            <a:r>
              <a:rPr lang="en-US"/>
              <a:t>Bayhill 27 Angela Caldwell, JD</a:t>
            </a:r>
            <a:endParaRPr lang="en-US" dirty="0"/>
          </a:p>
        </p:txBody>
      </p:sp>
      <p:sp>
        <p:nvSpPr>
          <p:cNvPr id="8" name="Footer Placeholder 7">
            <a:extLst>
              <a:ext uri="{FF2B5EF4-FFF2-40B4-BE49-F238E27FC236}">
                <a16:creationId xmlns:a16="http://schemas.microsoft.com/office/drawing/2014/main" id="{FB59D621-DD19-4814-B96A-94F5986B392B}"/>
              </a:ext>
            </a:extLst>
          </p:cNvPr>
          <p:cNvSpPr>
            <a:spLocks noGrp="1"/>
          </p:cNvSpPr>
          <p:nvPr>
            <p:ph type="ftr" sz="quarter" idx="2"/>
          </p:nvPr>
        </p:nvSpPr>
        <p:spPr>
          <a:xfrm>
            <a:off x="0" y="9119325"/>
            <a:ext cx="3169698" cy="481875"/>
          </a:xfrm>
          <a:prstGeom prst="rect">
            <a:avLst/>
          </a:prstGeom>
        </p:spPr>
        <p:txBody>
          <a:bodyPr vert="horz" lIns="95564" tIns="47782" rIns="95564" bIns="47782" rtlCol="0" anchor="b"/>
          <a:lstStyle>
            <a:lvl1pPr algn="l">
              <a:defRPr sz="1300"/>
            </a:lvl1pPr>
          </a:lstStyle>
          <a:p>
            <a:r>
              <a:rPr lang="en-US"/>
              <a:t>26th Annual Family Cafe - Orlando, FL</a:t>
            </a:r>
          </a:p>
        </p:txBody>
      </p:sp>
      <p:sp>
        <p:nvSpPr>
          <p:cNvPr id="9" name="Date Placeholder 8">
            <a:extLst>
              <a:ext uri="{FF2B5EF4-FFF2-40B4-BE49-F238E27FC236}">
                <a16:creationId xmlns:a16="http://schemas.microsoft.com/office/drawing/2014/main" id="{0F27EE37-38A7-4458-B770-329C9357B230}"/>
              </a:ext>
            </a:extLst>
          </p:cNvPr>
          <p:cNvSpPr>
            <a:spLocks noGrp="1"/>
          </p:cNvSpPr>
          <p:nvPr>
            <p:ph type="dt" sz="quarter" idx="1"/>
          </p:nvPr>
        </p:nvSpPr>
        <p:spPr>
          <a:xfrm>
            <a:off x="4143832" y="0"/>
            <a:ext cx="3169698" cy="481875"/>
          </a:xfrm>
          <a:prstGeom prst="rect">
            <a:avLst/>
          </a:prstGeom>
        </p:spPr>
        <p:txBody>
          <a:bodyPr vert="horz" lIns="95564" tIns="47782" rIns="95564" bIns="47782" rtlCol="0"/>
          <a:lstStyle>
            <a:lvl1pPr algn="r">
              <a:defRPr sz="1300"/>
            </a:lvl1pPr>
          </a:lstStyle>
          <a:p>
            <a:r>
              <a:rPr lang="en-US"/>
              <a:t>Friday, June 14, 2024</a:t>
            </a:r>
            <a:endParaRPr lang="en-US" dirty="0"/>
          </a:p>
        </p:txBody>
      </p:sp>
    </p:spTree>
    <p:extLst>
      <p:ext uri="{BB962C8B-B14F-4D97-AF65-F5344CB8AC3E}">
        <p14:creationId xmlns:p14="http://schemas.microsoft.com/office/powerpoint/2010/main" val="2233048369"/>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8"/>
          </a:xfrm>
          <a:prstGeom prst="rect">
            <a:avLst/>
          </a:prstGeom>
        </p:spPr>
        <p:txBody>
          <a:bodyPr vert="horz" lIns="96663" tIns="48332" rIns="96663" bIns="48332" rtlCol="0"/>
          <a:lstStyle>
            <a:lvl1pPr algn="l">
              <a:defRPr sz="1300"/>
            </a:lvl1pPr>
          </a:lstStyle>
          <a:p>
            <a:r>
              <a:rPr lang="en-US"/>
              <a:t>Bayhill 27 Angela Caldwell, JD</a:t>
            </a:r>
          </a:p>
        </p:txBody>
      </p:sp>
      <p:sp>
        <p:nvSpPr>
          <p:cNvPr id="3" name="Date Placeholder 2"/>
          <p:cNvSpPr>
            <a:spLocks noGrp="1"/>
          </p:cNvSpPr>
          <p:nvPr>
            <p:ph type="dt" idx="1"/>
          </p:nvPr>
        </p:nvSpPr>
        <p:spPr>
          <a:xfrm>
            <a:off x="4143589" y="1"/>
            <a:ext cx="3169920" cy="481728"/>
          </a:xfrm>
          <a:prstGeom prst="rect">
            <a:avLst/>
          </a:prstGeom>
        </p:spPr>
        <p:txBody>
          <a:bodyPr vert="horz" lIns="96663" tIns="48332" rIns="96663" bIns="48332" rtlCol="0"/>
          <a:lstStyle>
            <a:lvl1pPr algn="r">
              <a:defRPr sz="1300"/>
            </a:lvl1pPr>
          </a:lstStyle>
          <a:p>
            <a:r>
              <a:rPr lang="en-US"/>
              <a:t>Friday, June 14, 2024</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63" tIns="48332" rIns="96663" bIns="483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7"/>
          </a:xfrm>
          <a:prstGeom prst="rect">
            <a:avLst/>
          </a:prstGeom>
        </p:spPr>
        <p:txBody>
          <a:bodyPr vert="horz" lIns="96663" tIns="48332" rIns="96663" bIns="48332" rtlCol="0" anchor="b"/>
          <a:lstStyle>
            <a:lvl1pPr algn="l">
              <a:defRPr sz="1300"/>
            </a:lvl1pPr>
          </a:lstStyle>
          <a:p>
            <a:r>
              <a:rPr lang="en-US"/>
              <a:t>26th Annual Family Cafe - Orlando, FL</a:t>
            </a:r>
          </a:p>
        </p:txBody>
      </p:sp>
      <p:sp>
        <p:nvSpPr>
          <p:cNvPr id="7" name="Slide Number Placeholder 6"/>
          <p:cNvSpPr>
            <a:spLocks noGrp="1"/>
          </p:cNvSpPr>
          <p:nvPr>
            <p:ph type="sldNum" sz="quarter" idx="5"/>
          </p:nvPr>
        </p:nvSpPr>
        <p:spPr>
          <a:xfrm>
            <a:off x="4143589" y="9119475"/>
            <a:ext cx="3169920" cy="481727"/>
          </a:xfrm>
          <a:prstGeom prst="rect">
            <a:avLst/>
          </a:prstGeom>
        </p:spPr>
        <p:txBody>
          <a:bodyPr vert="horz" lIns="96663" tIns="48332" rIns="96663" bIns="48332" rtlCol="0" anchor="b"/>
          <a:lstStyle>
            <a:lvl1pPr algn="r">
              <a:defRPr sz="1300"/>
            </a:lvl1pPr>
          </a:lstStyle>
          <a:p>
            <a:fld id="{2417A28B-0E4A-430D-8EE4-A1AC38987412}" type="slidenum">
              <a:rPr lang="en-US" smtClean="0"/>
              <a:t>‹#›</a:t>
            </a:fld>
            <a:endParaRPr lang="en-US"/>
          </a:p>
        </p:txBody>
      </p:sp>
    </p:spTree>
    <p:extLst>
      <p:ext uri="{BB962C8B-B14F-4D97-AF65-F5344CB8AC3E}">
        <p14:creationId xmlns:p14="http://schemas.microsoft.com/office/powerpoint/2010/main" val="234716139"/>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Presentation: </a:t>
            </a:r>
          </a:p>
          <a:p>
            <a:pPr defTabSz="955639">
              <a:defRPr/>
            </a:pPr>
            <a:r>
              <a:rPr lang="en-US" sz="1300" dirty="0"/>
              <a:t>Presenting Your Medicaid Fair Hearing</a:t>
            </a:r>
          </a:p>
          <a:p>
            <a:pPr defTabSz="955639">
              <a:defRPr/>
            </a:pPr>
            <a:r>
              <a:rPr lang="en-US" sz="1800" dirty="0">
                <a:effectLst/>
                <a:latin typeface="Times New Roman" panose="02020603050405020304" pitchFamily="18" charset="0"/>
                <a:ea typeface="Aptos" panose="020B0004020202020204" pitchFamily="34" charset="0"/>
              </a:rPr>
              <a:t>This presentation will assist the attendee in understanding how to present their Medicaid and Medicaid waiver Fair Hearing. </a:t>
            </a:r>
          </a:p>
          <a:p>
            <a:pPr defTabSz="955639">
              <a:defRPr/>
            </a:pPr>
            <a:endParaRPr lang="en-US" sz="1800" dirty="0">
              <a:effectLst/>
              <a:latin typeface="Times New Roman" panose="02020603050405020304" pitchFamily="18" charset="0"/>
              <a:ea typeface="Aptos" panose="020B0004020202020204" pitchFamily="34" charset="0"/>
            </a:endParaRPr>
          </a:p>
          <a:p>
            <a:pPr defTabSz="955639">
              <a:defRPr/>
            </a:pPr>
            <a:r>
              <a:rPr lang="en-US" sz="1800" dirty="0">
                <a:effectLst/>
                <a:latin typeface="Times New Roman" panose="02020603050405020304" pitchFamily="18" charset="0"/>
                <a:ea typeface="Aptos" panose="020B0004020202020204" pitchFamily="34" charset="0"/>
              </a:rPr>
              <a:t>Topics during the presentation include: Preparation prior to the Fair Hearing, Documentation and evidence to submit to the Fair Hearing Office, How to present your case, what to expect during and after the Fair Hearing. </a:t>
            </a:r>
            <a:endParaRPr lang="en-US" sz="1300" dirty="0">
              <a:effectLst/>
              <a:latin typeface="Times New Roman" panose="02020603050405020304" pitchFamily="18" charset="0"/>
              <a:ea typeface="Aptos" panose="020B0004020202020204" pitchFamily="34" charset="0"/>
            </a:endParaRPr>
          </a:p>
          <a:p>
            <a:pPr defTabSz="955639">
              <a:defRPr/>
            </a:pPr>
            <a:endParaRPr lang="en-US" sz="1300" dirty="0">
              <a:effectLst/>
              <a:latin typeface="Times New Roman" panose="02020603050405020304" pitchFamily="18" charset="0"/>
            </a:endParaRPr>
          </a:p>
          <a:p>
            <a:pPr defTabSz="955639">
              <a:defRPr/>
            </a:pPr>
            <a:r>
              <a:rPr lang="en-US" sz="1300" dirty="0"/>
              <a:t>Expertise</a:t>
            </a:r>
            <a:endParaRPr lang="en-US" sz="1900" dirty="0">
              <a:solidFill>
                <a:srgbClr val="000000"/>
              </a:solidFill>
              <a:latin typeface="Arial" panose="020B0604020202020204" pitchFamily="34" charset="0"/>
            </a:endParaRPr>
          </a:p>
          <a:p>
            <a:r>
              <a:rPr lang="en-US" sz="1900" dirty="0">
                <a:solidFill>
                  <a:srgbClr val="000000"/>
                </a:solidFill>
                <a:latin typeface="Arial" panose="020B0604020202020204" pitchFamily="34" charset="0"/>
              </a:rPr>
              <a:t>Angela Caldwell is a Senior Staff Attorney at Disability Rights Florida. Attorney Caldwell joined Disability Rights Florida in 2018. She obtained her master’s degree and Juris Doctorate from Nova Southeastern University Shepard Broad College of Law. Her expertise is in health law and while at Disability Rights Florida has worked on a variety of Medicaid and Medicaid Waiver cases involving issues of eligibility and reduction and/or denial of Medicaid services, specifically ABA reductions and/or denials. She has also supported individuals with disabilities by providing self-advocacy assistance and education pertaining to the Medicaid Fair Hearing process.</a:t>
            </a:r>
          </a:p>
        </p:txBody>
      </p:sp>
      <p:sp>
        <p:nvSpPr>
          <p:cNvPr id="5" name="Date Placeholder 4">
            <a:extLst>
              <a:ext uri="{FF2B5EF4-FFF2-40B4-BE49-F238E27FC236}">
                <a16:creationId xmlns:a16="http://schemas.microsoft.com/office/drawing/2014/main" id="{D7716E9F-D74A-4108-BA54-85FDE3907254}"/>
              </a:ext>
            </a:extLst>
          </p:cNvPr>
          <p:cNvSpPr>
            <a:spLocks noGrp="1"/>
          </p:cNvSpPr>
          <p:nvPr>
            <p:ph type="dt" idx="1"/>
          </p:nvPr>
        </p:nvSpPr>
        <p:spPr/>
        <p:txBody>
          <a:bodyPr/>
          <a:lstStyle/>
          <a:p>
            <a:r>
              <a:rPr lang="en-US"/>
              <a:t>Friday, June 14, 2024</a:t>
            </a:r>
          </a:p>
        </p:txBody>
      </p:sp>
      <p:sp>
        <p:nvSpPr>
          <p:cNvPr id="7" name="Header Placeholder 6">
            <a:extLst>
              <a:ext uri="{FF2B5EF4-FFF2-40B4-BE49-F238E27FC236}">
                <a16:creationId xmlns:a16="http://schemas.microsoft.com/office/drawing/2014/main" id="{05E7C9E1-F66D-4119-B7B5-8649F8005FB2}"/>
              </a:ext>
            </a:extLst>
          </p:cNvPr>
          <p:cNvSpPr>
            <a:spLocks noGrp="1"/>
          </p:cNvSpPr>
          <p:nvPr>
            <p:ph type="hdr" sz="quarter"/>
          </p:nvPr>
        </p:nvSpPr>
        <p:spPr/>
        <p:txBody>
          <a:bodyPr/>
          <a:lstStyle/>
          <a:p>
            <a:r>
              <a:rPr lang="en-US"/>
              <a:t>Bayhill 27 Angela Caldwell, JD</a:t>
            </a:r>
          </a:p>
        </p:txBody>
      </p:sp>
      <p:sp>
        <p:nvSpPr>
          <p:cNvPr id="6" name="Footer Placeholder 5">
            <a:extLst>
              <a:ext uri="{FF2B5EF4-FFF2-40B4-BE49-F238E27FC236}">
                <a16:creationId xmlns:a16="http://schemas.microsoft.com/office/drawing/2014/main" id="{29FD3192-5FBF-0A7F-A9F2-F63F097573E6}"/>
              </a:ext>
            </a:extLst>
          </p:cNvPr>
          <p:cNvSpPr>
            <a:spLocks noGrp="1"/>
          </p:cNvSpPr>
          <p:nvPr>
            <p:ph type="ftr" sz="quarter" idx="4"/>
          </p:nvPr>
        </p:nvSpPr>
        <p:spPr/>
        <p:txBody>
          <a:bodyPr/>
          <a:lstStyle/>
          <a:p>
            <a:r>
              <a:rPr lang="en-US"/>
              <a:t>26th Annual Family Cafe - Orlando, FL</a:t>
            </a:r>
          </a:p>
        </p:txBody>
      </p:sp>
    </p:spTree>
    <p:extLst>
      <p:ext uri="{BB962C8B-B14F-4D97-AF65-F5344CB8AC3E}">
        <p14:creationId xmlns:p14="http://schemas.microsoft.com/office/powerpoint/2010/main" val="168400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pPr defTabSz="935553">
              <a:defRPr/>
            </a:pPr>
            <a:r>
              <a:rPr lang="en-US" dirty="0">
                <a:latin typeface="Verdana" panose="020B0604030504040204" pitchFamily="34" charset="0"/>
                <a:ea typeface="Times New Roman" panose="02020603050405020304" pitchFamily="18" charset="0"/>
                <a:cs typeface="Courier New" panose="02070309020205020404" pitchFamily="49" charset="0"/>
              </a:rPr>
              <a:t>An exhibit is just an individual piece of evidence. That could be a picture. It could be a document. It could be a prescription. It could be any number of things. An exhibit is a single piece of evidence, and we will discuss preparing and gathering that evidence in just a couple of moments. </a:t>
            </a:r>
          </a:p>
          <a:p>
            <a:pPr defTabSz="935553">
              <a:defRPr/>
            </a:pPr>
            <a:endParaRPr lang="en-US" dirty="0">
              <a:latin typeface="Verdana" panose="020B0604030504040204" pitchFamily="34" charset="0"/>
              <a:ea typeface="Times New Roman" panose="02020603050405020304" pitchFamily="18" charset="0"/>
              <a:cs typeface="Courier New" panose="02070309020205020404" pitchFamily="49" charset="0"/>
            </a:endParaRPr>
          </a:p>
          <a:p>
            <a:pPr defTabSz="935553">
              <a:defRPr/>
            </a:pPr>
            <a:r>
              <a:rPr lang="en-US" dirty="0"/>
              <a:t>And finally, the hearing officer is, for lack of a better term, your judge. The hearing officer is an individual who works with the Office of Appeal hearings, which is a division within the Department of Children and Family Services who will adjudicate your appeal. It’s the individual who will help you with procedural issues, guide the process along, and ultimately make a determination on whether or not the agency’s decision should be upheld. And we’re going to discuss in the hearing section all of the things that the hearing officer can help you with. </a:t>
            </a:r>
          </a:p>
          <a:p>
            <a:pPr defTabSz="935553">
              <a:defRPr/>
            </a:pPr>
            <a:endParaRPr lang="en-US" dirty="0">
              <a:latin typeface="Consolas" panose="020B0609020204030204" pitchFamily="49" charset="0"/>
              <a:ea typeface="Times New Roman" panose="02020603050405020304" pitchFamily="18" charset="0"/>
              <a:cs typeface="Times New Roman" panose="02020603050405020304" pitchFamily="18" charset="0"/>
            </a:endParaRPr>
          </a:p>
          <a:p>
            <a:pPr defTabSz="935553">
              <a:defRPr/>
            </a:pPr>
            <a:r>
              <a:rPr lang="en-US" dirty="0">
                <a:latin typeface="Consolas" panose="020B0609020204030204" pitchFamily="49" charset="0"/>
                <a:ea typeface="Times New Roman" panose="02020603050405020304" pitchFamily="18" charset="0"/>
                <a:cs typeface="Times New Roman" panose="02020603050405020304" pitchFamily="18" charset="0"/>
              </a:rPr>
              <a:t>Preponderance</a:t>
            </a:r>
            <a:r>
              <a:rPr lang="en-US" baseline="0" dirty="0">
                <a:latin typeface="Consolas" panose="020B0609020204030204" pitchFamily="49" charset="0"/>
                <a:ea typeface="Times New Roman" panose="02020603050405020304" pitchFamily="18" charset="0"/>
                <a:cs typeface="Times New Roman" panose="02020603050405020304" pitchFamily="18" charset="0"/>
              </a:rPr>
              <a:t> of the evidence is a legal standard meaning more likely than not – over 50% - Assigned to P in cases of denials or R in cases of reduction (explain this)</a:t>
            </a:r>
            <a:endParaRPr lang="en-US" dirty="0">
              <a:latin typeface="Consolas" panose="020B0609020204030204" pitchFamily="49" charset="0"/>
              <a:ea typeface="Times New Roman" panose="02020603050405020304" pitchFamily="18" charset="0"/>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5A11F567-B3C4-4F7E-A825-EFDFD5DF8454}"/>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794F40CF-CA15-4601-8158-5FAD72E09B0E}"/>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27D8948F-C4A3-456D-8F8D-99862E53DCF7}"/>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254060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This includes the eligibility request and crisis application </a:t>
            </a:r>
          </a:p>
        </p:txBody>
      </p:sp>
      <p:sp>
        <p:nvSpPr>
          <p:cNvPr id="5" name="Date Placeholder 4">
            <a:extLst>
              <a:ext uri="{FF2B5EF4-FFF2-40B4-BE49-F238E27FC236}">
                <a16:creationId xmlns:a16="http://schemas.microsoft.com/office/drawing/2014/main" id="{7BFFC3D6-1A9C-4DFA-8808-282C0A1B30B9}"/>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9634D3E7-A6E1-4AD8-B522-7D5739FA9DFB}"/>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B9464DE9-4B4E-4FE5-94CF-B4F68F1530A4}"/>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302057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sz="1100" dirty="0"/>
              <a:t>The most important thing you need to keep in mind at this point is that there are deadlines associated with this step they’re going to be requesting of you, and there are two deadlines that you may need to keep in mind. The first deadline is that you have 30 days to request an appeal. Past 30 days from the receipt of your notice, if you wait that long before requesting an appeal, the agency is not necessarily required to allow you to enter the appeals process, to give you a hearing. So if you wait past 30 days from having received your appeal, you may not be able to argue for these services. You may have lost that right. So it’s critically important that you keep a record of your timeline and make sure that things are done certainly within that 30 days, and considering this additional time line as well. </a:t>
            </a:r>
          </a:p>
          <a:p>
            <a:r>
              <a:rPr lang="en-US" sz="1100" dirty="0"/>
              <a:t>10 days versus 30 days</a:t>
            </a:r>
            <a:r>
              <a:rPr lang="en-US" sz="1100" baseline="0" dirty="0"/>
              <a:t> – Medicaid requires an appeal within 10 days and this used to be the standard with APD. APD’s recent notices have stated within 30 days. Be sure to read your notice carefully to ensure you are within any timeframes specified in the Notice!</a:t>
            </a:r>
            <a:endParaRPr lang="en-US" sz="1100" dirty="0"/>
          </a:p>
          <a:p>
            <a:pPr defTabSz="935553">
              <a:defRPr/>
            </a:pPr>
            <a:r>
              <a:rPr lang="en-US" sz="1100" dirty="0"/>
              <a:t>The notice oftentimes will have a form attached to it, which will include blanks for information, which can be used to request the appeal. It will guide you in supplying all the information you need to and should contain a name and address of whom the form should be either mailed or faxed or sent to. So that is probably the simplest and most appropriate way of doing it. </a:t>
            </a:r>
          </a:p>
          <a:p>
            <a:pPr defTabSz="935553">
              <a:defRPr/>
            </a:pPr>
            <a:r>
              <a:rPr lang="en-US" sz="1100" dirty="0"/>
              <a:t>You can have an attorney or qualified representative represent you at the hearing – a qualified representative could be your Waiver Support Coordinator. For an attorney you can contact the Disability Rights Florida, the Florida Bar Lawyer Referral Services, seek a private attorney, or contact other legal service organizations in your area.  </a:t>
            </a:r>
          </a:p>
          <a:p>
            <a:endParaRPr lang="en-US" sz="1100" dirty="0"/>
          </a:p>
        </p:txBody>
      </p:sp>
      <p:sp>
        <p:nvSpPr>
          <p:cNvPr id="5" name="Date Placeholder 4">
            <a:extLst>
              <a:ext uri="{FF2B5EF4-FFF2-40B4-BE49-F238E27FC236}">
                <a16:creationId xmlns:a16="http://schemas.microsoft.com/office/drawing/2014/main" id="{257F65B9-1D6B-445B-80EA-4897508A2600}"/>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67E31732-22E5-4AC3-81A8-A1751796969E}"/>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2E051FEF-9943-426D-94F7-1BC70A89B5C3}"/>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2244614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Prepare Early</a:t>
            </a:r>
          </a:p>
          <a:p>
            <a:pPr marL="231229" indent="-231229">
              <a:buAutoNum type="arabicPeriod"/>
            </a:pPr>
            <a:r>
              <a:rPr lang="en-US" dirty="0"/>
              <a:t>All of the decisions are guided by laws, rules or policies. This law rule or policy should be listed in the denial notice. Look it up and gain an understanding of what it means and how it applies to your case.</a:t>
            </a:r>
          </a:p>
          <a:p>
            <a:pPr marL="231229" indent="-231229">
              <a:buAutoNum type="arabicPeriod"/>
            </a:pPr>
            <a:r>
              <a:rPr lang="en-US" dirty="0"/>
              <a:t>Write out how the law rule or policy applies to your specific case</a:t>
            </a:r>
          </a:p>
          <a:p>
            <a:pPr marL="231229" indent="-231229">
              <a:buAutoNum type="arabicPeriod"/>
            </a:pPr>
            <a:r>
              <a:rPr lang="en-US" dirty="0"/>
              <a:t>Get the documentation and support to prove your case</a:t>
            </a:r>
          </a:p>
          <a:p>
            <a:pPr marL="231229" indent="-231229">
              <a:buAutoNum type="arabicPeriod"/>
            </a:pPr>
            <a:r>
              <a:rPr lang="en-US" dirty="0"/>
              <a:t>Organize how you will present your information</a:t>
            </a:r>
          </a:p>
          <a:p>
            <a:pPr marL="231229" indent="-231229">
              <a:buAutoNum type="arabicPeriod"/>
            </a:pPr>
            <a:r>
              <a:rPr lang="en-US" dirty="0"/>
              <a:t>Get additional information about your case from the Agency</a:t>
            </a:r>
          </a:p>
        </p:txBody>
      </p:sp>
      <p:sp>
        <p:nvSpPr>
          <p:cNvPr id="5" name="Date Placeholder 4">
            <a:extLst>
              <a:ext uri="{FF2B5EF4-FFF2-40B4-BE49-F238E27FC236}">
                <a16:creationId xmlns:a16="http://schemas.microsoft.com/office/drawing/2014/main" id="{84BB67C6-69F1-47EC-B86D-008E76CE309D}"/>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C31BA3EC-1273-4D1E-BB85-B35753071FB5}"/>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E499A551-080F-4470-8679-A59EE1A342BA}"/>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359906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Prepare Early</a:t>
            </a:r>
          </a:p>
          <a:p>
            <a:pPr marL="231229" indent="-231229">
              <a:buAutoNum type="arabicPeriod"/>
            </a:pPr>
            <a:r>
              <a:rPr lang="en-US" dirty="0"/>
              <a:t>All of the decisions are guided by laws, rules or policies. This law rule or policy should be listed in the denial notice. Look it up and gain an understanding of what it means and how it applies to your case.</a:t>
            </a:r>
          </a:p>
          <a:p>
            <a:pPr marL="231229" indent="-231229">
              <a:buAutoNum type="arabicPeriod"/>
            </a:pPr>
            <a:r>
              <a:rPr lang="en-US" dirty="0"/>
              <a:t>Write out how the law rule or policy applies to your specific case</a:t>
            </a:r>
          </a:p>
          <a:p>
            <a:pPr marL="231229" indent="-231229">
              <a:buAutoNum type="arabicPeriod"/>
            </a:pPr>
            <a:r>
              <a:rPr lang="en-US" dirty="0"/>
              <a:t>Get the documentation and support to prove your case</a:t>
            </a:r>
          </a:p>
          <a:p>
            <a:pPr marL="231229" indent="-231229">
              <a:buAutoNum type="arabicPeriod"/>
            </a:pPr>
            <a:r>
              <a:rPr lang="en-US" dirty="0"/>
              <a:t>Organize how you will present your information</a:t>
            </a:r>
          </a:p>
          <a:p>
            <a:pPr marL="231229" indent="-231229">
              <a:buAutoNum type="arabicPeriod"/>
            </a:pPr>
            <a:r>
              <a:rPr lang="en-US" dirty="0"/>
              <a:t>Get additional information about your case from the Agency</a:t>
            </a:r>
          </a:p>
        </p:txBody>
      </p:sp>
      <p:sp>
        <p:nvSpPr>
          <p:cNvPr id="5" name="Date Placeholder 4">
            <a:extLst>
              <a:ext uri="{FF2B5EF4-FFF2-40B4-BE49-F238E27FC236}">
                <a16:creationId xmlns:a16="http://schemas.microsoft.com/office/drawing/2014/main" id="{6BBF9CCF-41E6-425F-99B8-F228CA8C661F}"/>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8D3DCA16-1583-462F-B209-EB050AB3B198}"/>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C6DA8EEC-2898-4F1F-985F-DCF14CDAE3C9}"/>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924209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B9AB14A5-E2B5-4C19-80BA-415632A631C9}"/>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D2665207-000C-4198-90CC-BFA04711ABE8}"/>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3A4763FF-43BA-49C1-8C9F-CED02B68A383}"/>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302790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Some examples of special accommodations might include an amplified speaker, or a translator. </a:t>
            </a:r>
          </a:p>
        </p:txBody>
      </p:sp>
      <p:sp>
        <p:nvSpPr>
          <p:cNvPr id="4" name="Slide Number Placeholder 3"/>
          <p:cNvSpPr>
            <a:spLocks noGrp="1"/>
          </p:cNvSpPr>
          <p:nvPr>
            <p:ph type="sldNum" sz="quarter" idx="10"/>
          </p:nvPr>
        </p:nvSpPr>
        <p:spPr/>
        <p:txBody>
          <a:bodyPr/>
          <a:lstStyle/>
          <a:p>
            <a:fld id="{353D8C11-0189-4D31-8A06-02A6AB632E2E}" type="slidenum">
              <a:rPr lang="en-US" smtClean="0"/>
              <a:t>26</a:t>
            </a:fld>
            <a:endParaRPr lang="en-US" dirty="0"/>
          </a:p>
        </p:txBody>
      </p:sp>
    </p:spTree>
    <p:extLst>
      <p:ext uri="{BB962C8B-B14F-4D97-AF65-F5344CB8AC3E}">
        <p14:creationId xmlns:p14="http://schemas.microsoft.com/office/powerpoint/2010/main" val="828039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pPr defTabSz="924916">
              <a:defRPr/>
            </a:pPr>
            <a:r>
              <a:rPr lang="en-US" dirty="0"/>
              <a:t>You will not get a decision the day of the hearing.</a:t>
            </a:r>
          </a:p>
          <a:p>
            <a:pPr defTabSz="924916">
              <a:defRPr/>
            </a:pPr>
            <a:r>
              <a:rPr lang="en-US" dirty="0"/>
              <a:t>At the end of the Hearing you can ask to</a:t>
            </a:r>
            <a:r>
              <a:rPr lang="en-US" baseline="0" dirty="0"/>
              <a:t> submit a proposed Final Order. This is a chance for you to write out the facts of the case as presented during the hearing and via the evidence submitting at the hearing, the conclusions of law – relevant handbook excerpts, Florida statutes, or Agency rules and how they should be interpreted for your case. Exp. If you are requesting personal supports –you could quote portions of the personal supports description in the Handbook and state where in your testimony and evidence this was proven during the hearing. </a:t>
            </a:r>
            <a:endParaRPr lang="en-US" dirty="0"/>
          </a:p>
          <a:p>
            <a:pPr defTabSz="924916">
              <a:defRPr/>
            </a:pPr>
            <a:r>
              <a:rPr lang="en-US" dirty="0"/>
              <a:t>Final Order could take anywhere from weeks to months to occur (typically 4-6 weeks). It really depends on how busy your hearing officer is, what priority your case is, and so on. Also, during this process, between the hearing and a final order, if you filed within ten days and it was a denial or reduction of an ongoing service, you will still be receiving that service, so keep that in mind. The service only ends if you receive an unfavorable final order. </a:t>
            </a:r>
          </a:p>
          <a:p>
            <a:r>
              <a:rPr lang="en-US" dirty="0"/>
              <a:t>Once you have a final order, you need to read it very carefully. A final order is the ultimate decision in your case, unless you choose to appeal, which we’ll discuss in a second.  </a:t>
            </a:r>
          </a:p>
          <a:p>
            <a:endParaRPr lang="en-US" dirty="0"/>
          </a:p>
        </p:txBody>
      </p:sp>
      <p:sp>
        <p:nvSpPr>
          <p:cNvPr id="5" name="Date Placeholder 4">
            <a:extLst>
              <a:ext uri="{FF2B5EF4-FFF2-40B4-BE49-F238E27FC236}">
                <a16:creationId xmlns:a16="http://schemas.microsoft.com/office/drawing/2014/main" id="{81CC3D25-C44A-4ED4-B167-AC0DA5FA00CE}"/>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96FFD63D-EB61-4B02-B2D5-44250DCD9796}"/>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0F757EDA-5DAA-4987-85CA-219FE25C33D8}"/>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259563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Just Remember:</a:t>
            </a:r>
            <a:r>
              <a:rPr lang="en-US" baseline="0" dirty="0"/>
              <a:t> </a:t>
            </a:r>
            <a:r>
              <a:rPr lang="en-US" dirty="0"/>
              <a:t>Administrative hearings are meant to accommodate non-lawyers, however, you will need an attorney for an appeal case</a:t>
            </a:r>
          </a:p>
          <a:p>
            <a:r>
              <a:rPr lang="en-US" dirty="0"/>
              <a:t>The key is good preparation and organization </a:t>
            </a:r>
          </a:p>
          <a:p>
            <a:r>
              <a:rPr lang="en-US" dirty="0"/>
              <a:t>Try not to let yourself be intimidated</a:t>
            </a:r>
          </a:p>
          <a:p>
            <a:r>
              <a:rPr lang="en-US" dirty="0"/>
              <a:t>Focus on what matters most</a:t>
            </a:r>
          </a:p>
          <a:p>
            <a:endParaRPr lang="en-US" dirty="0"/>
          </a:p>
        </p:txBody>
      </p:sp>
      <p:sp>
        <p:nvSpPr>
          <p:cNvPr id="4" name="Slide Number Placeholder 3"/>
          <p:cNvSpPr>
            <a:spLocks noGrp="1"/>
          </p:cNvSpPr>
          <p:nvPr>
            <p:ph type="sldNum" sz="quarter" idx="10"/>
          </p:nvPr>
        </p:nvSpPr>
        <p:spPr/>
        <p:txBody>
          <a:bodyPr/>
          <a:lstStyle/>
          <a:p>
            <a:fld id="{353D8C11-0189-4D31-8A06-02A6AB632E2E}" type="slidenum">
              <a:rPr lang="en-US" smtClean="0"/>
              <a:t>28</a:t>
            </a:fld>
            <a:endParaRPr lang="en-US" dirty="0"/>
          </a:p>
        </p:txBody>
      </p:sp>
    </p:spTree>
    <p:extLst>
      <p:ext uri="{BB962C8B-B14F-4D97-AF65-F5344CB8AC3E}">
        <p14:creationId xmlns:p14="http://schemas.microsoft.com/office/powerpoint/2010/main" val="381594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631701E1-BF38-479F-AAF3-77C5553B36D5}"/>
              </a:ext>
            </a:extLst>
          </p:cNvPr>
          <p:cNvSpPr>
            <a:spLocks noGrp="1"/>
          </p:cNvSpPr>
          <p:nvPr>
            <p:ph type="dt" idx="1"/>
          </p:nvPr>
        </p:nvSpPr>
        <p:spPr/>
        <p:txBody>
          <a:bodyPr/>
          <a:lstStyle/>
          <a:p>
            <a:r>
              <a:rPr lang="en-US"/>
              <a:t>Friday, June 14, 2024</a:t>
            </a:r>
          </a:p>
        </p:txBody>
      </p:sp>
      <p:sp>
        <p:nvSpPr>
          <p:cNvPr id="7" name="Header Placeholder 6">
            <a:extLst>
              <a:ext uri="{FF2B5EF4-FFF2-40B4-BE49-F238E27FC236}">
                <a16:creationId xmlns:a16="http://schemas.microsoft.com/office/drawing/2014/main" id="{1EF4FCC0-7707-4FB4-BDFF-B0D2836B5B8F}"/>
              </a:ext>
            </a:extLst>
          </p:cNvPr>
          <p:cNvSpPr>
            <a:spLocks noGrp="1"/>
          </p:cNvSpPr>
          <p:nvPr>
            <p:ph type="hdr" sz="quarter"/>
          </p:nvPr>
        </p:nvSpPr>
        <p:spPr/>
        <p:txBody>
          <a:bodyPr/>
          <a:lstStyle/>
          <a:p>
            <a:r>
              <a:rPr lang="en-US"/>
              <a:t>Bayhill 27 Angela Caldwell, JD</a:t>
            </a:r>
          </a:p>
        </p:txBody>
      </p:sp>
      <p:sp>
        <p:nvSpPr>
          <p:cNvPr id="6" name="Footer Placeholder 5">
            <a:extLst>
              <a:ext uri="{FF2B5EF4-FFF2-40B4-BE49-F238E27FC236}">
                <a16:creationId xmlns:a16="http://schemas.microsoft.com/office/drawing/2014/main" id="{65157CBD-513F-CCCF-C4B1-3684478E0F70}"/>
              </a:ext>
            </a:extLst>
          </p:cNvPr>
          <p:cNvSpPr>
            <a:spLocks noGrp="1"/>
          </p:cNvSpPr>
          <p:nvPr>
            <p:ph type="ftr" sz="quarter" idx="4"/>
          </p:nvPr>
        </p:nvSpPr>
        <p:spPr/>
        <p:txBody>
          <a:bodyPr/>
          <a:lstStyle/>
          <a:p>
            <a:r>
              <a:rPr lang="en-US"/>
              <a:t>26th Annual Family Cafe - Orlando, FL</a:t>
            </a:r>
          </a:p>
        </p:txBody>
      </p:sp>
    </p:spTree>
    <p:extLst>
      <p:ext uri="{BB962C8B-B14F-4D97-AF65-F5344CB8AC3E}">
        <p14:creationId xmlns:p14="http://schemas.microsoft.com/office/powerpoint/2010/main" val="36359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4A0A668C-403A-40FF-9C3D-34C8D5D210DE}"/>
              </a:ext>
            </a:extLst>
          </p:cNvPr>
          <p:cNvSpPr>
            <a:spLocks noGrp="1"/>
          </p:cNvSpPr>
          <p:nvPr>
            <p:ph type="dt" idx="1"/>
          </p:nvPr>
        </p:nvSpPr>
        <p:spPr/>
        <p:txBody>
          <a:bodyPr/>
          <a:lstStyle/>
          <a:p>
            <a:r>
              <a:rPr lang="en-US"/>
              <a:t>Friday, June 14, 2024</a:t>
            </a:r>
          </a:p>
        </p:txBody>
      </p:sp>
      <p:sp>
        <p:nvSpPr>
          <p:cNvPr id="7" name="Header Placeholder 6">
            <a:extLst>
              <a:ext uri="{FF2B5EF4-FFF2-40B4-BE49-F238E27FC236}">
                <a16:creationId xmlns:a16="http://schemas.microsoft.com/office/drawing/2014/main" id="{51F22117-BF7A-4064-94E4-44D391809F33}"/>
              </a:ext>
            </a:extLst>
          </p:cNvPr>
          <p:cNvSpPr>
            <a:spLocks noGrp="1"/>
          </p:cNvSpPr>
          <p:nvPr>
            <p:ph type="hdr" sz="quarter"/>
          </p:nvPr>
        </p:nvSpPr>
        <p:spPr/>
        <p:txBody>
          <a:bodyPr/>
          <a:lstStyle/>
          <a:p>
            <a:r>
              <a:rPr lang="en-US"/>
              <a:t>Bayhill 27 Angela Caldwell, JD</a:t>
            </a:r>
          </a:p>
        </p:txBody>
      </p:sp>
      <p:sp>
        <p:nvSpPr>
          <p:cNvPr id="6" name="Footer Placeholder 5">
            <a:extLst>
              <a:ext uri="{FF2B5EF4-FFF2-40B4-BE49-F238E27FC236}">
                <a16:creationId xmlns:a16="http://schemas.microsoft.com/office/drawing/2014/main" id="{D7A5E056-E8E2-8E6C-A0DD-D5DA8FB22097}"/>
              </a:ext>
            </a:extLst>
          </p:cNvPr>
          <p:cNvSpPr>
            <a:spLocks noGrp="1"/>
          </p:cNvSpPr>
          <p:nvPr>
            <p:ph type="ftr" sz="quarter" idx="4"/>
          </p:nvPr>
        </p:nvSpPr>
        <p:spPr/>
        <p:txBody>
          <a:bodyPr/>
          <a:lstStyle/>
          <a:p>
            <a:r>
              <a:rPr lang="en-US"/>
              <a:t>26th Annual Family Cafe - Orlando, FL</a:t>
            </a:r>
          </a:p>
        </p:txBody>
      </p:sp>
    </p:spTree>
    <p:extLst>
      <p:ext uri="{BB962C8B-B14F-4D97-AF65-F5344CB8AC3E}">
        <p14:creationId xmlns:p14="http://schemas.microsoft.com/office/powerpoint/2010/main" val="215126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D160863B-0E42-4E6C-9589-5DA6E07EE054}"/>
              </a:ext>
            </a:extLst>
          </p:cNvPr>
          <p:cNvSpPr>
            <a:spLocks noGrp="1"/>
          </p:cNvSpPr>
          <p:nvPr>
            <p:ph type="dt" idx="1"/>
          </p:nvPr>
        </p:nvSpPr>
        <p:spPr/>
        <p:txBody>
          <a:bodyPr/>
          <a:lstStyle/>
          <a:p>
            <a:r>
              <a:rPr lang="en-US"/>
              <a:t>Friday, June 14, 2024</a:t>
            </a:r>
          </a:p>
        </p:txBody>
      </p:sp>
      <p:sp>
        <p:nvSpPr>
          <p:cNvPr id="7" name="Header Placeholder 6">
            <a:extLst>
              <a:ext uri="{FF2B5EF4-FFF2-40B4-BE49-F238E27FC236}">
                <a16:creationId xmlns:a16="http://schemas.microsoft.com/office/drawing/2014/main" id="{31F6723D-B774-4401-9098-F3D5A1608B8C}"/>
              </a:ext>
            </a:extLst>
          </p:cNvPr>
          <p:cNvSpPr>
            <a:spLocks noGrp="1"/>
          </p:cNvSpPr>
          <p:nvPr>
            <p:ph type="hdr" sz="quarter"/>
          </p:nvPr>
        </p:nvSpPr>
        <p:spPr/>
        <p:txBody>
          <a:bodyPr/>
          <a:lstStyle/>
          <a:p>
            <a:r>
              <a:rPr lang="en-US"/>
              <a:t>Bayhill 27 Angela Caldwell, JD</a:t>
            </a:r>
          </a:p>
        </p:txBody>
      </p:sp>
      <p:sp>
        <p:nvSpPr>
          <p:cNvPr id="6" name="Footer Placeholder 5">
            <a:extLst>
              <a:ext uri="{FF2B5EF4-FFF2-40B4-BE49-F238E27FC236}">
                <a16:creationId xmlns:a16="http://schemas.microsoft.com/office/drawing/2014/main" id="{29C6C14F-F50B-F0BB-8722-A7EEECC0F68C}"/>
              </a:ext>
            </a:extLst>
          </p:cNvPr>
          <p:cNvSpPr>
            <a:spLocks noGrp="1"/>
          </p:cNvSpPr>
          <p:nvPr>
            <p:ph type="ftr" sz="quarter" idx="4"/>
          </p:nvPr>
        </p:nvSpPr>
        <p:spPr/>
        <p:txBody>
          <a:bodyPr/>
          <a:lstStyle/>
          <a:p>
            <a:r>
              <a:rPr lang="en-US"/>
              <a:t>26th Annual Family Cafe - Orlando, FL</a:t>
            </a:r>
          </a:p>
        </p:txBody>
      </p:sp>
    </p:spTree>
    <p:extLst>
      <p:ext uri="{BB962C8B-B14F-4D97-AF65-F5344CB8AC3E}">
        <p14:creationId xmlns:p14="http://schemas.microsoft.com/office/powerpoint/2010/main" val="393136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72606BB7-2468-462D-8B0B-4247FA64B194}"/>
              </a:ext>
            </a:extLst>
          </p:cNvPr>
          <p:cNvSpPr>
            <a:spLocks noGrp="1"/>
          </p:cNvSpPr>
          <p:nvPr>
            <p:ph type="dt" idx="1"/>
          </p:nvPr>
        </p:nvSpPr>
        <p:spPr/>
        <p:txBody>
          <a:bodyPr/>
          <a:lstStyle/>
          <a:p>
            <a:r>
              <a:rPr lang="en-US"/>
              <a:t>Friday, June 14, 2024</a:t>
            </a:r>
          </a:p>
        </p:txBody>
      </p:sp>
      <p:sp>
        <p:nvSpPr>
          <p:cNvPr id="7" name="Header Placeholder 6">
            <a:extLst>
              <a:ext uri="{FF2B5EF4-FFF2-40B4-BE49-F238E27FC236}">
                <a16:creationId xmlns:a16="http://schemas.microsoft.com/office/drawing/2014/main" id="{6275ACCA-FDA6-4962-A7AB-F0781BA630E2}"/>
              </a:ext>
            </a:extLst>
          </p:cNvPr>
          <p:cNvSpPr>
            <a:spLocks noGrp="1"/>
          </p:cNvSpPr>
          <p:nvPr>
            <p:ph type="hdr" sz="quarter"/>
          </p:nvPr>
        </p:nvSpPr>
        <p:spPr/>
        <p:txBody>
          <a:bodyPr/>
          <a:lstStyle/>
          <a:p>
            <a:r>
              <a:rPr lang="en-US"/>
              <a:t>Bayhill 27 Angela Caldwell, JD</a:t>
            </a:r>
          </a:p>
        </p:txBody>
      </p:sp>
      <p:sp>
        <p:nvSpPr>
          <p:cNvPr id="6" name="Footer Placeholder 5">
            <a:extLst>
              <a:ext uri="{FF2B5EF4-FFF2-40B4-BE49-F238E27FC236}">
                <a16:creationId xmlns:a16="http://schemas.microsoft.com/office/drawing/2014/main" id="{57512C97-3F0B-5ABD-2AF5-D4E6A8B5782C}"/>
              </a:ext>
            </a:extLst>
          </p:cNvPr>
          <p:cNvSpPr>
            <a:spLocks noGrp="1"/>
          </p:cNvSpPr>
          <p:nvPr>
            <p:ph type="ftr" sz="quarter" idx="4"/>
          </p:nvPr>
        </p:nvSpPr>
        <p:spPr/>
        <p:txBody>
          <a:bodyPr/>
          <a:lstStyle/>
          <a:p>
            <a:r>
              <a:rPr lang="en-US"/>
              <a:t>26th Annual Family Cafe - Orlando, FL</a:t>
            </a:r>
          </a:p>
        </p:txBody>
      </p:sp>
    </p:spTree>
    <p:extLst>
      <p:ext uri="{BB962C8B-B14F-4D97-AF65-F5344CB8AC3E}">
        <p14:creationId xmlns:p14="http://schemas.microsoft.com/office/powerpoint/2010/main" val="158586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DOAH offers Florida public agencies an impartial, efficient resource to hear and resolve internal and external disputes over government decisions such as... • Public employee discipline • Disability retirement • Construction standards and contract disputes • State and local code violations • Public facility use and siting • Conflicts-of-interest • Bid disputes • and many others. Medicaid liens and overpayments, etc. </a:t>
            </a:r>
          </a:p>
          <a:p>
            <a:endParaRPr lang="en-US" dirty="0"/>
          </a:p>
          <a:p>
            <a:r>
              <a:rPr lang="en-US" dirty="0"/>
              <a:t>OFH does</a:t>
            </a:r>
            <a:r>
              <a:rPr lang="en-US" baseline="0" dirty="0"/>
              <a:t> Fair Hearings for Medicaid fee-for-service and Managed Care MMA and LTC</a:t>
            </a:r>
          </a:p>
          <a:p>
            <a:endParaRPr lang="en-US" baseline="0" dirty="0"/>
          </a:p>
          <a:p>
            <a:r>
              <a:rPr lang="en-US" baseline="0" dirty="0"/>
              <a:t>OAH for APD Hearings </a:t>
            </a:r>
            <a:endParaRPr lang="en-US" dirty="0"/>
          </a:p>
        </p:txBody>
      </p:sp>
      <p:sp>
        <p:nvSpPr>
          <p:cNvPr id="5" name="Date Placeholder 4">
            <a:extLst>
              <a:ext uri="{FF2B5EF4-FFF2-40B4-BE49-F238E27FC236}">
                <a16:creationId xmlns:a16="http://schemas.microsoft.com/office/drawing/2014/main" id="{73F0A253-6B40-4E24-9D24-D357DDD957FD}"/>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3300E707-7164-4A78-8172-859E22073E11}"/>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9160D3EE-0319-465A-A219-68215AFFF690}"/>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35907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Fair Hearings (OFH) is part of the Agency for Health Care Administration. OFH employs hearing officers who conduct hearings in cases affecting fee-for-service and managed care recipients. In fee-for-service cases, OFH has jurisdiction when the Agency, or its agent, reduces, suspends, terminates, or denies a service. In managed care cases, OFH has jurisdiction when the Managed Care Plan reduces, suspends, terminates or denies a service and the recipient has exhausted the Plan’s appeal process. In both types of cases, failure by the Agency or the Plan to adhere to notice and timing requirements may also give rise to OFH’s jurisdiction. </a:t>
            </a:r>
          </a:p>
        </p:txBody>
      </p:sp>
      <p:sp>
        <p:nvSpPr>
          <p:cNvPr id="5" name="Date Placeholder 4">
            <a:extLst>
              <a:ext uri="{FF2B5EF4-FFF2-40B4-BE49-F238E27FC236}">
                <a16:creationId xmlns:a16="http://schemas.microsoft.com/office/drawing/2014/main" id="{867B372F-47E0-4938-9847-09307670D4E4}"/>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DE2493B9-DEC9-465E-9BBC-B27C293FDAC4}"/>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0D6A96B8-BABD-43DA-BC17-61249224E3EE}"/>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196043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Office of Appeal Hearings (OAH) is part of the Florida Department of Children and Families’ Office of Inspector General. OAH employs full-time hearing officers who conduct hearings in cases where a state agency---such as the Agency for Persons with Disabilities (APD) or the Department of Children and Families (DCF)---makes a decision which unfavorably affects a person’s rights or benefits.</a:t>
            </a:r>
          </a:p>
          <a:p>
            <a:endParaRPr lang="en-US" dirty="0"/>
          </a:p>
        </p:txBody>
      </p:sp>
      <p:sp>
        <p:nvSpPr>
          <p:cNvPr id="5" name="Date Placeholder 4">
            <a:extLst>
              <a:ext uri="{FF2B5EF4-FFF2-40B4-BE49-F238E27FC236}">
                <a16:creationId xmlns:a16="http://schemas.microsoft.com/office/drawing/2014/main" id="{31CC381E-72AD-4D0E-8F81-9608E31FAD34}"/>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79254624-552A-410C-AFFF-6A5A1B8DB511}"/>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BD865F77-F6E5-4C14-8812-81888CBFBFE3}"/>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497678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6FB2B599-FD1D-47DF-B76A-74915632BC4A}"/>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AF44869B-F036-41FE-BE97-0E9BC962ACA2}"/>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5AD6E7E9-F132-4A1E-B667-3DD81C902635}"/>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1706187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37D8922F-73B6-42BF-814F-AD69E36A8D1F}"/>
              </a:ext>
            </a:extLst>
          </p:cNvPr>
          <p:cNvSpPr>
            <a:spLocks noGrp="1"/>
          </p:cNvSpPr>
          <p:nvPr>
            <p:ph type="dt" idx="1"/>
          </p:nvPr>
        </p:nvSpPr>
        <p:spPr/>
        <p:txBody>
          <a:bodyPr/>
          <a:lstStyle/>
          <a:p>
            <a:r>
              <a:rPr lang="en-US"/>
              <a:t>Friday, June 14, 2024</a:t>
            </a:r>
          </a:p>
        </p:txBody>
      </p:sp>
      <p:sp>
        <p:nvSpPr>
          <p:cNvPr id="6" name="Footer Placeholder 5">
            <a:extLst>
              <a:ext uri="{FF2B5EF4-FFF2-40B4-BE49-F238E27FC236}">
                <a16:creationId xmlns:a16="http://schemas.microsoft.com/office/drawing/2014/main" id="{5D7671B4-8064-48BE-8ED7-50427D6C7A58}"/>
              </a:ext>
            </a:extLst>
          </p:cNvPr>
          <p:cNvSpPr>
            <a:spLocks noGrp="1"/>
          </p:cNvSpPr>
          <p:nvPr>
            <p:ph type="ftr" sz="quarter" idx="4"/>
          </p:nvPr>
        </p:nvSpPr>
        <p:spPr/>
        <p:txBody>
          <a:bodyPr/>
          <a:lstStyle/>
          <a:p>
            <a:r>
              <a:rPr lang="en-US"/>
              <a:t>26th Annual Family Cafe - Orlando, FL</a:t>
            </a:r>
          </a:p>
        </p:txBody>
      </p:sp>
      <p:sp>
        <p:nvSpPr>
          <p:cNvPr id="7" name="Header Placeholder 6">
            <a:extLst>
              <a:ext uri="{FF2B5EF4-FFF2-40B4-BE49-F238E27FC236}">
                <a16:creationId xmlns:a16="http://schemas.microsoft.com/office/drawing/2014/main" id="{EFC14326-558D-4148-8833-B569F38AC417}"/>
              </a:ext>
            </a:extLst>
          </p:cNvPr>
          <p:cNvSpPr>
            <a:spLocks noGrp="1"/>
          </p:cNvSpPr>
          <p:nvPr>
            <p:ph type="hdr" sz="quarter"/>
          </p:nvPr>
        </p:nvSpPr>
        <p:spPr/>
        <p:txBody>
          <a:bodyPr/>
          <a:lstStyle/>
          <a:p>
            <a:r>
              <a:rPr lang="en-US"/>
              <a:t>Bayhill 27 Angela Caldwell, JD</a:t>
            </a:r>
          </a:p>
        </p:txBody>
      </p:sp>
    </p:spTree>
    <p:extLst>
      <p:ext uri="{BB962C8B-B14F-4D97-AF65-F5344CB8AC3E}">
        <p14:creationId xmlns:p14="http://schemas.microsoft.com/office/powerpoint/2010/main" val="1193262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l">
              <a:defRPr sz="4000" b="1"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611815" y="3420330"/>
            <a:ext cx="4337540" cy="1655762"/>
          </a:xfrm>
          <a:prstGeom prst="rect">
            <a:avLst/>
          </a:prstGeom>
        </p:spPr>
        <p:txBody>
          <a:bodyPr>
            <a:normAutofit/>
          </a:bodyPr>
          <a:lstStyle>
            <a:lvl1pPr marL="0" indent="0" algn="l">
              <a:buNone/>
              <a:defRPr sz="24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a:xfrm>
            <a:off x="1066800" y="6356350"/>
            <a:ext cx="2743200" cy="365125"/>
          </a:xfrm>
        </p:spPr>
        <p:txBody>
          <a:bodyPr/>
          <a:lstStyle>
            <a:lvl1pPr>
              <a:defRPr>
                <a:solidFill>
                  <a:srgbClr val="3A2B5A"/>
                </a:solidFill>
                <a:latin typeface="Aptos Display" panose="020B0004020202020204" pitchFamily="34" charset="0"/>
              </a:defRPr>
            </a:lvl1pPr>
          </a:lstStyle>
          <a:p>
            <a:fld id="{0DB0B695-7E91-4F8D-872D-1D4FA8E10FB8}" type="datetime1">
              <a:rPr lang="en-US" smtClean="0"/>
              <a:t>12/16/2024</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rgbClr val="3A2B5A"/>
                </a:solidFill>
                <a:latin typeface="Aptos Display"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rgbClr val="3A2B5A"/>
                </a:solidFill>
                <a:latin typeface="Aptos Display" panose="020B000402020202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52588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defRPr sz="4000" b="1"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a:prstGeom prst="rect">
            <a:avLst/>
          </a:prstGeom>
        </p:spPr>
        <p:txBody>
          <a:bodyPr>
            <a:normAutofit/>
          </a:bodyPr>
          <a:lstStyle>
            <a:lvl1pPr marL="0" indent="0" algn="l">
              <a:buNone/>
              <a:defRPr sz="24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2B199E34-1664-4FE4-AC07-33BFAC014450}" type="datetime1">
              <a:rPr lang="en-US" smtClean="0"/>
              <a:t>12/16/2024</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37058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rgbClr val="3A2B5A"/>
                </a:solidFill>
              </a:defRPr>
            </a:lvl1pPr>
          </a:lstStyle>
          <a:p>
            <a:fld id="{CD22AC24-8A0B-46B4-815D-E2D587D27782}" type="datetime1">
              <a:rPr lang="en-US" smtClean="0"/>
              <a:t>12/16/2024</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rgbClr val="3A2B5A"/>
                </a:solidFill>
              </a:defRPr>
            </a:lvl1p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rgbClr val="3A2B5A"/>
                </a:solidFill>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427730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A0651EA7-D817-42FE-9A3B-BFBD75D13406}" type="datetime1">
              <a:rPr lang="en-US" smtClean="0"/>
              <a:t>12/16/2024</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78475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2">
            <a:extLst>
              <a:ext uri="{FF2B5EF4-FFF2-40B4-BE49-F238E27FC236}">
                <a16:creationId xmlns:a16="http://schemas.microsoft.com/office/drawing/2014/main" id="{ED754AEF-38B0-6C08-0F46-90547FB5F82B}"/>
              </a:ext>
            </a:extLst>
          </p:cNvPr>
          <p:cNvSpPr>
            <a:spLocks noGrp="1"/>
          </p:cNvSpPr>
          <p:nvPr>
            <p:ph sz="half" idx="13"/>
          </p:nvPr>
        </p:nvSpPr>
        <p:spPr>
          <a:xfrm>
            <a:off x="6172200" y="1825625"/>
            <a:ext cx="5181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1889004F-F565-4C54-947F-728E2B520D8F}" type="datetime1">
              <a:rPr lang="en-US" smtClean="0"/>
              <a:t>12/16/2024</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11699156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lstStyle>
            <a:lvl1pPr>
              <a:defRPr>
                <a:solidFill>
                  <a:srgbClr val="3A2B5A"/>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D63D5DC5-20CA-4376-B80C-F610570DA44B}" type="datetime1">
              <a:rPr lang="en-US" smtClean="0"/>
              <a:t>12/16/2024</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08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a:solidFill>
                  <a:srgbClr val="3A2B5A"/>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a:prstGeom prst="rect">
            <a:avLst/>
          </a:prstGeom>
        </p:spPr>
        <p:txBody>
          <a:bodyPr anchor="b"/>
          <a:lstStyle>
            <a:lvl1pPr marL="0" indent="0">
              <a:buNone/>
              <a:defRPr sz="2400" b="1">
                <a:solidFill>
                  <a:srgbClr val="3A2B5A"/>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a:prstGeom prst="rect">
            <a:avLst/>
          </a:prstGeom>
        </p:spPr>
        <p:txBody>
          <a:bodyPr anchor="b"/>
          <a:lstStyle>
            <a:lvl1pPr marL="0" indent="0">
              <a:buNone/>
              <a:defRPr sz="2400" b="1">
                <a:solidFill>
                  <a:srgbClr val="3A2B5A"/>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CEE915C3-DA23-4ECB-8845-7394FBB4BB14}" type="datetime1">
              <a:rPr lang="en-US" smtClean="0"/>
              <a:t>12/16/2024</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14" name="Straight Connector 13">
            <a:extLst>
              <a:ext uri="{FF2B5EF4-FFF2-40B4-BE49-F238E27FC236}">
                <a16:creationId xmlns:a16="http://schemas.microsoft.com/office/drawing/2014/main" id="{67098B7F-4054-2D4B-8750-39161BE6343F}"/>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lstStyle>
            <a:lvl1pPr>
              <a:defRPr sz="3200">
                <a:solidFill>
                  <a:srgbClr val="3A2B5A"/>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a:prstGeom prst="rect">
            <a:avLst/>
          </a:prstGeom>
        </p:spPr>
        <p:txBody>
          <a:bodyPr/>
          <a:lstStyle>
            <a:lvl1pPr marL="0" indent="0">
              <a:buNone/>
              <a:defRPr sz="2200">
                <a:solidFill>
                  <a:srgbClr val="3A2B5A"/>
                </a:solidFill>
                <a:latin typeface="Aptos Display"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3188" y="987425"/>
            <a:ext cx="6172200" cy="4873625"/>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4535D494-AB05-4845-8109-27FA082E78F4}" type="datetime1">
              <a:rPr lang="en-US" smtClean="0"/>
              <a:t>12/16/2024</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04299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1889004F-F565-4C54-947F-728E2B520D8F}" type="datetime1">
              <a:rPr lang="en-US" smtClean="0"/>
              <a:t>12/16/2024</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A2B5A"/>
                </a:solidFill>
                <a:latin typeface="Aptos Display"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11475697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Aptos" panose="020B000402020202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lmedicaidmanagedcare.com/home/medicaidfairhear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myflfamilies.com/about-us/office-inspector-general/appeal-hearing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MedicaidHearingUnit@ahca.myflorida.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OfficeofFairHearings@ahca.myflorida.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ppeal.hearings@myflfamilies.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Webinar@DisabilityRightsFlorida.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isabilityrightsflorida.org/disability-topics/disability_topic_info/advocacy_101_challenging_an_agencys_denial_or_reduction_of_your_medicaid_s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AD9B-EF39-4036-8AAF-AA5CB8482AD9}"/>
              </a:ext>
            </a:extLst>
          </p:cNvPr>
          <p:cNvSpPr>
            <a:spLocks noGrp="1"/>
          </p:cNvSpPr>
          <p:nvPr>
            <p:ph type="ctrTitle"/>
          </p:nvPr>
        </p:nvSpPr>
        <p:spPr>
          <a:xfrm>
            <a:off x="6620579" y="238369"/>
            <a:ext cx="4178968" cy="2873131"/>
          </a:xfrm>
        </p:spPr>
        <p:txBody>
          <a:bodyPr>
            <a:normAutofit/>
          </a:bodyPr>
          <a:lstStyle/>
          <a:p>
            <a:r>
              <a:rPr lang="en-US" dirty="0"/>
              <a:t>Presenting Your Medicaid Fair Hearing</a:t>
            </a:r>
          </a:p>
        </p:txBody>
      </p:sp>
      <p:sp>
        <p:nvSpPr>
          <p:cNvPr id="3" name="Subtitle 2"/>
          <p:cNvSpPr>
            <a:spLocks noGrp="1"/>
          </p:cNvSpPr>
          <p:nvPr>
            <p:ph type="subTitle" idx="1"/>
          </p:nvPr>
        </p:nvSpPr>
        <p:spPr>
          <a:xfrm>
            <a:off x="6620579" y="3429000"/>
            <a:ext cx="4337540" cy="3368431"/>
          </a:xfrm>
        </p:spPr>
        <p:txBody>
          <a:bodyPr>
            <a:normAutofit/>
          </a:bodyPr>
          <a:lstStyle/>
          <a:p>
            <a:pPr>
              <a:lnSpc>
                <a:spcPct val="100000"/>
              </a:lnSpc>
            </a:pPr>
            <a:r>
              <a:rPr lang="en-US" sz="2200" b="1" dirty="0">
                <a:solidFill>
                  <a:schemeClr val="tx1"/>
                </a:solidFill>
              </a:rPr>
              <a:t>Angela Gerig Caldwell, </a:t>
            </a:r>
          </a:p>
          <a:p>
            <a:pPr>
              <a:lnSpc>
                <a:spcPct val="100000"/>
              </a:lnSpc>
            </a:pPr>
            <a:r>
              <a:rPr lang="en-US" sz="2200" dirty="0">
                <a:solidFill>
                  <a:schemeClr val="tx1"/>
                </a:solidFill>
              </a:rPr>
              <a:t>Senior Staff Attorney</a:t>
            </a:r>
          </a:p>
          <a:p>
            <a:pPr>
              <a:lnSpc>
                <a:spcPct val="100000"/>
              </a:lnSpc>
            </a:pPr>
            <a:br>
              <a:rPr lang="en-US" sz="2200" dirty="0">
                <a:solidFill>
                  <a:schemeClr val="tx1"/>
                </a:solidFill>
              </a:rPr>
            </a:br>
            <a:r>
              <a:rPr lang="en-US" sz="2200" b="1" dirty="0">
                <a:solidFill>
                  <a:schemeClr val="tx1"/>
                </a:solidFill>
              </a:rPr>
              <a:t>Community and Healthcare Services</a:t>
            </a:r>
          </a:p>
          <a:p>
            <a:pPr>
              <a:lnSpc>
                <a:spcPct val="100000"/>
              </a:lnSpc>
            </a:pPr>
            <a:r>
              <a:rPr lang="en-US" sz="2200">
                <a:solidFill>
                  <a:schemeClr val="tx1"/>
                </a:solidFill>
              </a:rPr>
              <a:t>October </a:t>
            </a:r>
            <a:r>
              <a:rPr lang="en-US" sz="2200" dirty="0">
                <a:solidFill>
                  <a:schemeClr val="tx1"/>
                </a:solidFill>
              </a:rPr>
              <a:t>2024</a:t>
            </a:r>
          </a:p>
        </p:txBody>
      </p:sp>
      <p:sp>
        <p:nvSpPr>
          <p:cNvPr id="4" name="Slide Number Placeholder 3">
            <a:extLst>
              <a:ext uri="{FF2B5EF4-FFF2-40B4-BE49-F238E27FC236}">
                <a16:creationId xmlns:a16="http://schemas.microsoft.com/office/drawing/2014/main" id="{5BE4C56F-0809-4240-80F0-D5653E3F294F}"/>
              </a:ext>
            </a:extLst>
          </p:cNvPr>
          <p:cNvSpPr>
            <a:spLocks noGrp="1"/>
          </p:cNvSpPr>
          <p:nvPr>
            <p:ph type="sldNum" sz="quarter" idx="12"/>
          </p:nvPr>
        </p:nvSpPr>
        <p:spPr/>
        <p:txBody>
          <a:bodyPr/>
          <a:lstStyle/>
          <a:p>
            <a:fld id="{0AB1E767-4ECF-4D9D-BBBF-458554614D12}" type="slidenum">
              <a:rPr lang="en-US" smtClean="0"/>
              <a:t>1</a:t>
            </a:fld>
            <a:endParaRPr lang="en-US"/>
          </a:p>
        </p:txBody>
      </p:sp>
    </p:spTree>
    <p:extLst>
      <p:ext uri="{BB962C8B-B14F-4D97-AF65-F5344CB8AC3E}">
        <p14:creationId xmlns:p14="http://schemas.microsoft.com/office/powerpoint/2010/main" val="3516256972"/>
      </p:ext>
    </p:extLst>
  </p:cSld>
  <p:clrMapOvr>
    <a:masterClrMapping/>
  </p:clrMapOvr>
  <mc:AlternateContent xmlns:mc="http://schemas.openxmlformats.org/markup-compatibility/2006" xmlns:p14="http://schemas.microsoft.com/office/powerpoint/2010/main">
    <mc:Choice Requires="p14">
      <p:transition spd="slow" p14:dur="2000" advTm="35688"/>
    </mc:Choice>
    <mc:Fallback xmlns="">
      <p:transition spd="slow" advTm="356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Office of Fair Hearings</a:t>
            </a:r>
          </a:p>
        </p:txBody>
      </p:sp>
      <p:sp>
        <p:nvSpPr>
          <p:cNvPr id="3" name="Content Placeholder 2"/>
          <p:cNvSpPr>
            <a:spLocks noGrp="1"/>
          </p:cNvSpPr>
          <p:nvPr>
            <p:ph idx="1"/>
          </p:nvPr>
        </p:nvSpPr>
        <p:spPr/>
        <p:txBody>
          <a:bodyPr/>
          <a:lstStyle/>
          <a:p>
            <a:r>
              <a:rPr lang="en-US" sz="3200" dirty="0"/>
              <a:t>The Office of Fair Hearings (OFH) is part of the Agency for Health Care Administration. </a:t>
            </a:r>
          </a:p>
          <a:p>
            <a:r>
              <a:rPr lang="en-US" sz="3200" dirty="0"/>
              <a:t>OFH employs hearing officers who conduct hearings in cases affecting Medicaid fee-for-service and managed care recipients.</a:t>
            </a:r>
          </a:p>
          <a:p>
            <a:r>
              <a:rPr lang="en-US" sz="3200" dirty="0"/>
              <a:t>OFH Website: </a:t>
            </a:r>
            <a:r>
              <a:rPr lang="en-US" sz="3200" dirty="0">
                <a:hlinkClick r:id="rId3"/>
              </a:rPr>
              <a:t>https://flmedicaidmanagedcare.com/home/medicaidfairhearing</a:t>
            </a:r>
            <a:endParaRPr lang="en-US" sz="3200" dirty="0"/>
          </a:p>
          <a:p>
            <a:endParaRPr lang="en-US" sz="2000" dirty="0"/>
          </a:p>
          <a:p>
            <a:endParaRPr lang="en-US" dirty="0"/>
          </a:p>
        </p:txBody>
      </p:sp>
      <p:sp>
        <p:nvSpPr>
          <p:cNvPr id="4" name="Slide Number Placeholder 3">
            <a:extLst>
              <a:ext uri="{FF2B5EF4-FFF2-40B4-BE49-F238E27FC236}">
                <a16:creationId xmlns:a16="http://schemas.microsoft.com/office/drawing/2014/main" id="{2AD4FD8F-40DE-46FD-BC62-09D77275A3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9481926"/>
      </p:ext>
    </p:extLst>
  </p:cSld>
  <p:clrMapOvr>
    <a:masterClrMapping/>
  </p:clrMapOvr>
  <mc:AlternateContent xmlns:mc="http://schemas.openxmlformats.org/markup-compatibility/2006" xmlns:p14="http://schemas.microsoft.com/office/powerpoint/2010/main">
    <mc:Choice Requires="p14">
      <p:transition spd="slow" p14:dur="2000" advTm="94835"/>
    </mc:Choice>
    <mc:Fallback xmlns="">
      <p:transition spd="slow" advTm="9483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Office of Appeal Hearings</a:t>
            </a:r>
          </a:p>
        </p:txBody>
      </p:sp>
      <p:sp>
        <p:nvSpPr>
          <p:cNvPr id="3" name="Content Placeholder 2"/>
          <p:cNvSpPr>
            <a:spLocks noGrp="1"/>
          </p:cNvSpPr>
          <p:nvPr>
            <p:ph idx="1"/>
          </p:nvPr>
        </p:nvSpPr>
        <p:spPr/>
        <p:txBody>
          <a:bodyPr/>
          <a:lstStyle/>
          <a:p>
            <a:r>
              <a:rPr lang="en-US" sz="2800" dirty="0"/>
              <a:t>The Office of Appeal Hearings (OAH) is part of the Florida Department of Children and Families’ Office of Inspector General. </a:t>
            </a:r>
          </a:p>
          <a:p>
            <a:r>
              <a:rPr lang="en-US" sz="2800" dirty="0"/>
              <a:t>OAH employs full-time hearing officers who conduct hearings in cases where a state agency, such as the Agency for Persons with Disabilities (APD) or the Department of Children and Families (DCF), makes a decision which unfavorably affects a person’s rights or benefits.</a:t>
            </a:r>
          </a:p>
          <a:p>
            <a:r>
              <a:rPr lang="en-US" sz="2800" dirty="0"/>
              <a:t>OAH website: </a:t>
            </a:r>
            <a:r>
              <a:rPr lang="en-US" sz="2800" dirty="0">
                <a:hlinkClick r:id="rId3"/>
              </a:rPr>
              <a:t>https://www.myflfamilies.com/about-us/office-inspector-general/appeal-hearings/</a:t>
            </a:r>
            <a:endParaRPr lang="en-US" sz="2800" dirty="0"/>
          </a:p>
          <a:p>
            <a:endParaRPr lang="en-US" dirty="0"/>
          </a:p>
        </p:txBody>
      </p:sp>
      <p:sp>
        <p:nvSpPr>
          <p:cNvPr id="4" name="Slide Number Placeholder 3">
            <a:extLst>
              <a:ext uri="{FF2B5EF4-FFF2-40B4-BE49-F238E27FC236}">
                <a16:creationId xmlns:a16="http://schemas.microsoft.com/office/drawing/2014/main" id="{7A18C5FE-3628-4A7F-9C87-7A31AD42B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2556107"/>
      </p:ext>
    </p:extLst>
  </p:cSld>
  <p:clrMapOvr>
    <a:masterClrMapping/>
  </p:clrMapOvr>
  <mc:AlternateContent xmlns:mc="http://schemas.openxmlformats.org/markup-compatibility/2006" xmlns:p14="http://schemas.microsoft.com/office/powerpoint/2010/main">
    <mc:Choice Requires="p14">
      <p:transition spd="slow" p14:dur="2000" advTm="76452"/>
    </mc:Choice>
    <mc:Fallback xmlns="">
      <p:transition spd="slow" advTm="764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Office of Fair Hearings Contact Information</a:t>
            </a:r>
          </a:p>
        </p:txBody>
      </p:sp>
      <p:sp>
        <p:nvSpPr>
          <p:cNvPr id="3" name="Content Placeholder 2"/>
          <p:cNvSpPr>
            <a:spLocks noGrp="1"/>
          </p:cNvSpPr>
          <p:nvPr>
            <p:ph idx="1"/>
          </p:nvPr>
        </p:nvSpPr>
        <p:spPr>
          <a:xfrm>
            <a:off x="709863" y="1540042"/>
            <a:ext cx="10936705" cy="5149516"/>
          </a:xfrm>
        </p:spPr>
        <p:txBody>
          <a:bodyPr/>
          <a:lstStyle/>
          <a:p>
            <a:pPr>
              <a:lnSpc>
                <a:spcPct val="100000"/>
              </a:lnSpc>
              <a:spcBef>
                <a:spcPts val="0"/>
              </a:spcBef>
              <a:spcAft>
                <a:spcPts val="300"/>
              </a:spcAft>
            </a:pPr>
            <a:r>
              <a:rPr lang="en-US" sz="2000" dirty="0"/>
              <a:t>OFH’s contact information for </a:t>
            </a:r>
            <a:r>
              <a:rPr lang="en-US" sz="2000" b="1" dirty="0"/>
              <a:t>requesting a Medicaid Fair Hearing </a:t>
            </a:r>
            <a:r>
              <a:rPr lang="en-US" sz="2000" dirty="0"/>
              <a:t>from AHCA is: </a:t>
            </a:r>
          </a:p>
          <a:p>
            <a:pPr marL="342900" lvl="1" indent="0">
              <a:lnSpc>
                <a:spcPct val="100000"/>
              </a:lnSpc>
              <a:spcBef>
                <a:spcPts val="0"/>
              </a:spcBef>
              <a:spcAft>
                <a:spcPts val="300"/>
              </a:spcAft>
              <a:buNone/>
            </a:pPr>
            <a:r>
              <a:rPr lang="en-US" sz="2000" dirty="0"/>
              <a:t>	Agency for Healthcare Administration Medicaid Hearing Unit:</a:t>
            </a:r>
          </a:p>
          <a:p>
            <a:pPr marL="342900" lvl="1" indent="0">
              <a:lnSpc>
                <a:spcPct val="100000"/>
              </a:lnSpc>
              <a:spcBef>
                <a:spcPts val="0"/>
              </a:spcBef>
              <a:spcAft>
                <a:spcPts val="300"/>
              </a:spcAft>
              <a:buNone/>
            </a:pPr>
            <a:r>
              <a:rPr lang="en-US" sz="2000" dirty="0"/>
              <a:t>	P.O. Box 60127 Ft. Meyers, FL 33906 </a:t>
            </a:r>
          </a:p>
          <a:p>
            <a:pPr marL="342900" lvl="1" indent="0">
              <a:lnSpc>
                <a:spcPct val="100000"/>
              </a:lnSpc>
              <a:spcBef>
                <a:spcPts val="0"/>
              </a:spcBef>
              <a:spcAft>
                <a:spcPts val="300"/>
              </a:spcAft>
              <a:buNone/>
            </a:pPr>
            <a:r>
              <a:rPr lang="en-US" sz="2000" dirty="0"/>
              <a:t>	Telephone: (877) 254-1055 </a:t>
            </a:r>
          </a:p>
          <a:p>
            <a:pPr marL="342900" lvl="1" indent="0">
              <a:lnSpc>
                <a:spcPct val="100000"/>
              </a:lnSpc>
              <a:spcBef>
                <a:spcPts val="0"/>
              </a:spcBef>
              <a:spcAft>
                <a:spcPts val="300"/>
              </a:spcAft>
              <a:buNone/>
            </a:pPr>
            <a:r>
              <a:rPr lang="en-US" sz="2000" dirty="0"/>
              <a:t>	Fax: (239) 338-2642 </a:t>
            </a:r>
          </a:p>
          <a:p>
            <a:pPr marL="342900" lvl="1" indent="0">
              <a:lnSpc>
                <a:spcPct val="100000"/>
              </a:lnSpc>
              <a:spcBef>
                <a:spcPts val="0"/>
              </a:spcBef>
              <a:spcAft>
                <a:spcPts val="300"/>
              </a:spcAft>
              <a:buNone/>
            </a:pPr>
            <a:r>
              <a:rPr lang="en-US" sz="2000" dirty="0"/>
              <a:t>	Email: </a:t>
            </a:r>
            <a:r>
              <a:rPr lang="en-US" sz="2000" dirty="0">
                <a:hlinkClick r:id="rId3"/>
              </a:rPr>
              <a:t>MedicaidHearingUnit@ahca.myflorida.com   </a:t>
            </a:r>
            <a:endParaRPr lang="en-US" sz="2000" dirty="0"/>
          </a:p>
          <a:p>
            <a:pPr marL="342900" lvl="1" indent="0">
              <a:lnSpc>
                <a:spcPct val="100000"/>
              </a:lnSpc>
              <a:spcBef>
                <a:spcPts val="0"/>
              </a:spcBef>
              <a:spcAft>
                <a:spcPts val="300"/>
              </a:spcAft>
              <a:buNone/>
            </a:pPr>
            <a:endParaRPr lang="en-US" sz="2000" dirty="0"/>
          </a:p>
          <a:p>
            <a:pPr>
              <a:lnSpc>
                <a:spcPct val="100000"/>
              </a:lnSpc>
              <a:spcBef>
                <a:spcPts val="0"/>
              </a:spcBef>
              <a:spcAft>
                <a:spcPts val="300"/>
              </a:spcAft>
            </a:pPr>
            <a:r>
              <a:rPr lang="en-US" sz="2000" dirty="0"/>
              <a:t>OFH’s contact information for </a:t>
            </a:r>
            <a:r>
              <a:rPr lang="en-US" sz="2000" b="1" dirty="0"/>
              <a:t>obtaining information from </a:t>
            </a:r>
            <a:r>
              <a:rPr lang="en-US" sz="2000" b="1" dirty="0" err="1"/>
              <a:t>AHCA</a:t>
            </a:r>
            <a:r>
              <a:rPr lang="en-US" sz="2000" b="1" dirty="0"/>
              <a:t> </a:t>
            </a:r>
            <a:r>
              <a:rPr lang="en-US" sz="2000" dirty="0"/>
              <a:t>regarding a Medicaid Fair Hearing Request: </a:t>
            </a:r>
          </a:p>
          <a:p>
            <a:pPr marL="342900" lvl="1" indent="0">
              <a:lnSpc>
                <a:spcPct val="100000"/>
              </a:lnSpc>
              <a:spcBef>
                <a:spcPts val="0"/>
              </a:spcBef>
              <a:spcAft>
                <a:spcPts val="300"/>
              </a:spcAft>
              <a:buNone/>
            </a:pPr>
            <a:r>
              <a:rPr lang="en-US" sz="2000" dirty="0"/>
              <a:t>	Agency for Healthcare Administration Office of Fair Hearings </a:t>
            </a:r>
          </a:p>
          <a:p>
            <a:pPr marL="342900" lvl="1" indent="0">
              <a:lnSpc>
                <a:spcPct val="100000"/>
              </a:lnSpc>
              <a:spcBef>
                <a:spcPts val="0"/>
              </a:spcBef>
              <a:spcAft>
                <a:spcPts val="300"/>
              </a:spcAft>
              <a:buNone/>
            </a:pPr>
            <a:r>
              <a:rPr lang="en-US" sz="2000" dirty="0"/>
              <a:t>	2727 Mahan Drive, MS#11 Tallahassee, FL 32308 </a:t>
            </a:r>
          </a:p>
          <a:p>
            <a:pPr marL="342900" lvl="1" indent="0">
              <a:lnSpc>
                <a:spcPct val="100000"/>
              </a:lnSpc>
              <a:spcBef>
                <a:spcPts val="0"/>
              </a:spcBef>
              <a:spcAft>
                <a:spcPts val="300"/>
              </a:spcAft>
              <a:buNone/>
            </a:pPr>
            <a:r>
              <a:rPr lang="en-US" sz="2000" dirty="0"/>
              <a:t>	Telephone: (850) 412-3649 </a:t>
            </a:r>
          </a:p>
          <a:p>
            <a:pPr marL="342900" lvl="1" indent="0">
              <a:lnSpc>
                <a:spcPct val="100000"/>
              </a:lnSpc>
              <a:spcBef>
                <a:spcPts val="0"/>
              </a:spcBef>
              <a:spcAft>
                <a:spcPts val="300"/>
              </a:spcAft>
              <a:buNone/>
            </a:pPr>
            <a:r>
              <a:rPr lang="en-US" sz="2000" dirty="0"/>
              <a:t>	Fax: (850) 487-1423 </a:t>
            </a:r>
          </a:p>
          <a:p>
            <a:pPr marL="342900" lvl="1" indent="0">
              <a:lnSpc>
                <a:spcPct val="100000"/>
              </a:lnSpc>
              <a:spcBef>
                <a:spcPts val="0"/>
              </a:spcBef>
              <a:spcAft>
                <a:spcPts val="300"/>
              </a:spcAft>
              <a:buNone/>
            </a:pPr>
            <a:r>
              <a:rPr lang="en-US" sz="2000" dirty="0"/>
              <a:t>	Email: </a:t>
            </a:r>
            <a:r>
              <a:rPr lang="en-US" sz="2000" dirty="0">
                <a:hlinkClick r:id="rId4"/>
              </a:rPr>
              <a:t>OfficeofFairHearings@ahca.myflorida.com </a:t>
            </a:r>
            <a:endParaRPr lang="en-US" sz="2000" dirty="0"/>
          </a:p>
        </p:txBody>
      </p:sp>
      <p:sp>
        <p:nvSpPr>
          <p:cNvPr id="4" name="Slide Number Placeholder 3">
            <a:extLst>
              <a:ext uri="{FF2B5EF4-FFF2-40B4-BE49-F238E27FC236}">
                <a16:creationId xmlns:a16="http://schemas.microsoft.com/office/drawing/2014/main" id="{2E1BEB35-1E33-4F86-8D6A-80019B8D09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8392660"/>
      </p:ext>
    </p:extLst>
  </p:cSld>
  <p:clrMapOvr>
    <a:masterClrMapping/>
  </p:clrMapOvr>
  <mc:AlternateContent xmlns:mc="http://schemas.openxmlformats.org/markup-compatibility/2006" xmlns:p14="http://schemas.microsoft.com/office/powerpoint/2010/main">
    <mc:Choice Requires="p14">
      <p:transition spd="slow" p14:dur="2000" advTm="149223"/>
    </mc:Choice>
    <mc:Fallback xmlns="">
      <p:transition spd="slow" advTm="14922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Office of Appeal Hearings Contact Information</a:t>
            </a:r>
          </a:p>
        </p:txBody>
      </p:sp>
      <p:sp>
        <p:nvSpPr>
          <p:cNvPr id="3" name="Content Placeholder 2"/>
          <p:cNvSpPr>
            <a:spLocks noGrp="1"/>
          </p:cNvSpPr>
          <p:nvPr>
            <p:ph idx="1"/>
          </p:nvPr>
        </p:nvSpPr>
        <p:spPr/>
        <p:txBody>
          <a:bodyPr/>
          <a:lstStyle/>
          <a:p>
            <a:r>
              <a:rPr lang="en-US" sz="2400" dirty="0"/>
              <a:t>Contact information for the Office of Appeal Hearings:</a:t>
            </a:r>
            <a:br>
              <a:rPr lang="en-US" sz="2400" dirty="0"/>
            </a:br>
            <a:endParaRPr lang="en-US" sz="2400" dirty="0"/>
          </a:p>
          <a:p>
            <a:pPr marL="914400" lvl="2" indent="0">
              <a:buNone/>
            </a:pPr>
            <a:r>
              <a:rPr lang="en-US" sz="2400" dirty="0"/>
              <a:t>     Department of Children and Families, Office of Appeal Hearings</a:t>
            </a:r>
          </a:p>
          <a:p>
            <a:pPr marL="914400" lvl="2" indent="0">
              <a:buNone/>
            </a:pPr>
            <a:r>
              <a:rPr lang="en-US" sz="2400" dirty="0"/>
              <a:t>     1317 </a:t>
            </a:r>
            <a:r>
              <a:rPr lang="en-US" sz="2400" dirty="0" err="1"/>
              <a:t>Winewood</a:t>
            </a:r>
            <a:r>
              <a:rPr lang="en-US" sz="2400" dirty="0"/>
              <a:t> Blvd., Bldg. 5, Room 255</a:t>
            </a:r>
          </a:p>
          <a:p>
            <a:pPr marL="914400" lvl="2" indent="0">
              <a:buNone/>
            </a:pPr>
            <a:r>
              <a:rPr lang="en-US" sz="2400" dirty="0"/>
              <a:t>     Tallahassee, Florida 32399</a:t>
            </a:r>
          </a:p>
          <a:p>
            <a:pPr marL="914400" lvl="2" indent="0">
              <a:buNone/>
            </a:pPr>
            <a:r>
              <a:rPr lang="en-US" sz="2400" dirty="0"/>
              <a:t>     Telephone: (850) 488-1429</a:t>
            </a:r>
          </a:p>
          <a:p>
            <a:pPr marL="914400" lvl="2" indent="0">
              <a:buNone/>
            </a:pPr>
            <a:r>
              <a:rPr lang="en-US" sz="2400" dirty="0"/>
              <a:t>     Fax: (850) 487-0662</a:t>
            </a:r>
          </a:p>
          <a:p>
            <a:pPr marL="914400" lvl="2" indent="0">
              <a:buNone/>
            </a:pPr>
            <a:r>
              <a:rPr lang="en-US" sz="2400" dirty="0"/>
              <a:t>     Email: </a:t>
            </a:r>
            <a:r>
              <a:rPr lang="en-US" sz="2400" dirty="0">
                <a:hlinkClick r:id="rId3"/>
              </a:rPr>
              <a:t>appeal.hearings@myflfamilies.com</a:t>
            </a:r>
            <a:endParaRPr lang="en-US" sz="2400" dirty="0"/>
          </a:p>
        </p:txBody>
      </p:sp>
      <p:sp>
        <p:nvSpPr>
          <p:cNvPr id="4" name="Slide Number Placeholder 3">
            <a:extLst>
              <a:ext uri="{FF2B5EF4-FFF2-40B4-BE49-F238E27FC236}">
                <a16:creationId xmlns:a16="http://schemas.microsoft.com/office/drawing/2014/main" id="{96DDE7C6-9588-4A3B-9E32-85C5C08EB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4895037"/>
      </p:ext>
    </p:extLst>
  </p:cSld>
  <p:clrMapOvr>
    <a:masterClrMapping/>
  </p:clrMapOvr>
  <mc:AlternateContent xmlns:mc="http://schemas.openxmlformats.org/markup-compatibility/2006" xmlns:p14="http://schemas.microsoft.com/office/powerpoint/2010/main">
    <mc:Choice Requires="p14">
      <p:transition spd="slow" p14:dur="2000" advTm="83724"/>
    </mc:Choice>
    <mc:Fallback xmlns="">
      <p:transition spd="slow" advTm="8372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Words to Know</a:t>
            </a:r>
          </a:p>
        </p:txBody>
      </p:sp>
      <p:sp>
        <p:nvSpPr>
          <p:cNvPr id="3" name="Content Placeholder 2"/>
          <p:cNvSpPr>
            <a:spLocks noGrp="1"/>
          </p:cNvSpPr>
          <p:nvPr>
            <p:ph idx="1"/>
          </p:nvPr>
        </p:nvSpPr>
        <p:spPr/>
        <p:txBody>
          <a:bodyPr/>
          <a:lstStyle/>
          <a:p>
            <a:r>
              <a:rPr lang="en-US" sz="2400" u="sng" dirty="0"/>
              <a:t>Petitioner</a:t>
            </a:r>
            <a:r>
              <a:rPr lang="en-US" sz="2400" dirty="0"/>
              <a:t>: The person requesting an appeal, the person whose services are being reduced or denied.</a:t>
            </a:r>
          </a:p>
          <a:p>
            <a:r>
              <a:rPr lang="en-US" sz="2400" u="sng" dirty="0"/>
              <a:t>Respondent</a:t>
            </a:r>
            <a:r>
              <a:rPr lang="en-US" sz="2400" dirty="0"/>
              <a:t>: The Agency or organization that has reduced or denied petitioner’s services.</a:t>
            </a:r>
          </a:p>
          <a:p>
            <a:r>
              <a:rPr lang="en-US" sz="2400" u="sng" dirty="0"/>
              <a:t>Exhibit</a:t>
            </a:r>
            <a:r>
              <a:rPr lang="en-US" sz="2400" dirty="0"/>
              <a:t>: A piece or set of evidence in a hearing, usually a document.</a:t>
            </a:r>
          </a:p>
          <a:p>
            <a:r>
              <a:rPr lang="en-US" sz="2400" u="sng" dirty="0"/>
              <a:t>Hearing Officer</a:t>
            </a:r>
            <a:r>
              <a:rPr lang="en-US" sz="2400" dirty="0"/>
              <a:t>: The presiding officer or “judge” at your hearing.</a:t>
            </a:r>
          </a:p>
          <a:p>
            <a:r>
              <a:rPr lang="en-US" sz="2400" u="sng" dirty="0"/>
              <a:t>Burden of Proof</a:t>
            </a:r>
            <a:r>
              <a:rPr lang="en-US" sz="2400" dirty="0"/>
              <a:t>: The responsibility of a specific party to use the evidence to prove to the court what the party believes the outcome should be; must be proven by the “preponderance of the evidence” or more likely than not. </a:t>
            </a:r>
          </a:p>
        </p:txBody>
      </p:sp>
      <p:sp>
        <p:nvSpPr>
          <p:cNvPr id="6" name="Slide Number Placeholder 5">
            <a:extLst>
              <a:ext uri="{FF2B5EF4-FFF2-40B4-BE49-F238E27FC236}">
                <a16:creationId xmlns:a16="http://schemas.microsoft.com/office/drawing/2014/main" id="{5B344596-7F9D-4D80-9F0A-AF7C701ED7C9}"/>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1018509344"/>
      </p:ext>
    </p:extLst>
  </p:cSld>
  <p:clrMapOvr>
    <a:masterClrMapping/>
  </p:clrMapOvr>
  <mc:AlternateContent xmlns:mc="http://schemas.openxmlformats.org/markup-compatibility/2006" xmlns:p14="http://schemas.microsoft.com/office/powerpoint/2010/main">
    <mc:Choice Requires="p14">
      <p:transition spd="slow" p14:dur="2000" advTm="190010"/>
    </mc:Choice>
    <mc:Fallback xmlns="">
      <p:transition spd="slow" advTm="19001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Notices</a:t>
            </a:r>
          </a:p>
        </p:txBody>
      </p:sp>
      <p:sp>
        <p:nvSpPr>
          <p:cNvPr id="3" name="Content Placeholder 2"/>
          <p:cNvSpPr>
            <a:spLocks noGrp="1"/>
          </p:cNvSpPr>
          <p:nvPr>
            <p:ph idx="1"/>
          </p:nvPr>
        </p:nvSpPr>
        <p:spPr/>
        <p:txBody>
          <a:bodyPr/>
          <a:lstStyle/>
          <a:p>
            <a:r>
              <a:rPr lang="en-US" sz="2400" dirty="0"/>
              <a:t>AHCA, APD, Managed Care Companies, and others must send you a </a:t>
            </a:r>
            <a:r>
              <a:rPr lang="en-US" sz="2400" b="1" dirty="0"/>
              <a:t>written</a:t>
            </a:r>
            <a:r>
              <a:rPr lang="en-US" sz="2400" dirty="0"/>
              <a:t> notice whenever they deny, reduce, or terminate your request for supports or services.</a:t>
            </a:r>
          </a:p>
          <a:p>
            <a:r>
              <a:rPr lang="en-US" sz="2400" dirty="0"/>
              <a:t>Verbal notice is not enough. Do not accept verbal or other informal notice. </a:t>
            </a:r>
          </a:p>
          <a:p>
            <a:r>
              <a:rPr lang="en-US" sz="2400" dirty="0"/>
              <a:t>If you do not receive written notice, request it as soon as possible.</a:t>
            </a:r>
          </a:p>
          <a:p>
            <a:r>
              <a:rPr lang="en-US" sz="2400" dirty="0"/>
              <a:t>Look for these three things:</a:t>
            </a:r>
          </a:p>
          <a:p>
            <a:pPr marL="914400" lvl="1" indent="-457200">
              <a:buFont typeface="+mj-lt"/>
              <a:buAutoNum type="arabicPeriod"/>
            </a:pPr>
            <a:r>
              <a:rPr lang="en-US" sz="2400" dirty="0"/>
              <a:t>What is being </a:t>
            </a:r>
            <a:r>
              <a:rPr lang="en-US" sz="2400" b="1" dirty="0"/>
              <a:t>denied or reduced</a:t>
            </a:r>
            <a:r>
              <a:rPr lang="en-US" sz="2400" dirty="0"/>
              <a:t>?</a:t>
            </a:r>
          </a:p>
          <a:p>
            <a:pPr marL="914400" lvl="1" indent="-457200">
              <a:buFont typeface="+mj-lt"/>
              <a:buAutoNum type="arabicPeriod"/>
            </a:pPr>
            <a:r>
              <a:rPr lang="en-US" sz="2400" dirty="0"/>
              <a:t>What is the </a:t>
            </a:r>
            <a:r>
              <a:rPr lang="en-US" sz="2400" b="1" dirty="0"/>
              <a:t>justification</a:t>
            </a:r>
            <a:r>
              <a:rPr lang="en-US" sz="2400" dirty="0"/>
              <a:t> for the denial/reduction?</a:t>
            </a:r>
          </a:p>
          <a:p>
            <a:pPr marL="914400" lvl="1" indent="-457200">
              <a:buFont typeface="+mj-lt"/>
              <a:buAutoNum type="arabicPeriod"/>
            </a:pPr>
            <a:r>
              <a:rPr lang="en-US" sz="2400" dirty="0"/>
              <a:t>What are your </a:t>
            </a:r>
            <a:r>
              <a:rPr lang="en-US" sz="2400" b="1" dirty="0"/>
              <a:t>appeal rights </a:t>
            </a:r>
            <a:r>
              <a:rPr lang="en-US" sz="2400" dirty="0"/>
              <a:t>and instructions?</a:t>
            </a:r>
          </a:p>
          <a:p>
            <a:pPr marL="0" indent="0">
              <a:buNone/>
            </a:pPr>
            <a:endParaRPr lang="en-US" dirty="0"/>
          </a:p>
        </p:txBody>
      </p:sp>
      <p:sp>
        <p:nvSpPr>
          <p:cNvPr id="6" name="Slide Number Placeholder 5">
            <a:extLst>
              <a:ext uri="{FF2B5EF4-FFF2-40B4-BE49-F238E27FC236}">
                <a16:creationId xmlns:a16="http://schemas.microsoft.com/office/drawing/2014/main" id="{46F83DAF-B080-4AE6-B871-31802BC9E895}"/>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426871227"/>
      </p:ext>
    </p:extLst>
  </p:cSld>
  <p:clrMapOvr>
    <a:masterClrMapping/>
  </p:clrMapOvr>
  <mc:AlternateContent xmlns:mc="http://schemas.openxmlformats.org/markup-compatibility/2006" xmlns:p14="http://schemas.microsoft.com/office/powerpoint/2010/main">
    <mc:Choice Requires="p14">
      <p:transition spd="slow" p14:dur="2000" advTm="58831"/>
    </mc:Choice>
    <mc:Fallback xmlns="">
      <p:transition spd="slow" advTm="5883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Requesting an Appeal (1 of 2)</a:t>
            </a:r>
          </a:p>
        </p:txBody>
      </p:sp>
      <p:sp>
        <p:nvSpPr>
          <p:cNvPr id="3" name="Content Placeholder 2"/>
          <p:cNvSpPr>
            <a:spLocks noGrp="1"/>
          </p:cNvSpPr>
          <p:nvPr>
            <p:ph idx="1"/>
          </p:nvPr>
        </p:nvSpPr>
        <p:spPr>
          <a:xfrm>
            <a:off x="647700" y="1645870"/>
            <a:ext cx="10706100" cy="4926379"/>
          </a:xfrm>
        </p:spPr>
        <p:txBody>
          <a:bodyPr/>
          <a:lstStyle/>
          <a:p>
            <a:r>
              <a:rPr lang="en-US" sz="3200" dirty="0"/>
              <a:t>Follow instructions in the Notice.</a:t>
            </a:r>
          </a:p>
          <a:p>
            <a:r>
              <a:rPr lang="en-US" sz="3200" dirty="0"/>
              <a:t>The deadline for requesting an appeal varies depending on the Agency, but it should be clearly stated on the Notice you receive.  </a:t>
            </a:r>
          </a:p>
          <a:p>
            <a:endParaRPr lang="en-US" dirty="0"/>
          </a:p>
        </p:txBody>
      </p:sp>
      <p:sp>
        <p:nvSpPr>
          <p:cNvPr id="6" name="Slide Number Placeholder 5">
            <a:extLst>
              <a:ext uri="{FF2B5EF4-FFF2-40B4-BE49-F238E27FC236}">
                <a16:creationId xmlns:a16="http://schemas.microsoft.com/office/drawing/2014/main" id="{E76AA778-C31D-4999-B43F-148BC9E7DB18}"/>
              </a:ext>
            </a:extLst>
          </p:cNvPr>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644002372"/>
      </p:ext>
    </p:extLst>
  </p:cSld>
  <p:clrMapOvr>
    <a:masterClrMapping/>
  </p:clrMapOvr>
  <mc:AlternateContent xmlns:mc="http://schemas.openxmlformats.org/markup-compatibility/2006" xmlns:p14="http://schemas.microsoft.com/office/powerpoint/2010/main">
    <mc:Choice Requires="p14">
      <p:transition spd="slow" p14:dur="2000" advTm="133071"/>
    </mc:Choice>
    <mc:Fallback xmlns="">
      <p:transition spd="slow" advTm="13307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5DEF-8F5F-4F8A-93CA-A41D2251E915}"/>
              </a:ext>
            </a:extLst>
          </p:cNvPr>
          <p:cNvSpPr>
            <a:spLocks noGrp="1"/>
          </p:cNvSpPr>
          <p:nvPr>
            <p:ph type="title"/>
          </p:nvPr>
        </p:nvSpPr>
        <p:spPr/>
        <p:txBody>
          <a:bodyPr>
            <a:normAutofit/>
          </a:bodyPr>
          <a:lstStyle/>
          <a:p>
            <a:r>
              <a:rPr lang="en-US" sz="4400" dirty="0"/>
              <a:t>Requesting an Appeal </a:t>
            </a:r>
            <a:r>
              <a:rPr lang="en-US" dirty="0"/>
              <a:t>(2 of 2)</a:t>
            </a:r>
            <a:endParaRPr lang="en-US" sz="4400" dirty="0"/>
          </a:p>
        </p:txBody>
      </p:sp>
      <p:sp>
        <p:nvSpPr>
          <p:cNvPr id="3" name="Content Placeholder 2">
            <a:extLst>
              <a:ext uri="{FF2B5EF4-FFF2-40B4-BE49-F238E27FC236}">
                <a16:creationId xmlns:a16="http://schemas.microsoft.com/office/drawing/2014/main" id="{E8928D63-48F7-4F1F-A966-2584D946225C}"/>
              </a:ext>
            </a:extLst>
          </p:cNvPr>
          <p:cNvSpPr>
            <a:spLocks noGrp="1"/>
          </p:cNvSpPr>
          <p:nvPr>
            <p:ph idx="1"/>
          </p:nvPr>
        </p:nvSpPr>
        <p:spPr/>
        <p:txBody>
          <a:bodyPr/>
          <a:lstStyle/>
          <a:p>
            <a:r>
              <a:rPr lang="en-US" sz="2400" dirty="0"/>
              <a:t>Be sure to make it clear if you wish to </a:t>
            </a:r>
            <a:r>
              <a:rPr lang="en-US" sz="2400" b="1" dirty="0"/>
              <a:t>continue to receive services</a:t>
            </a:r>
            <a:r>
              <a:rPr lang="en-US" sz="2400" dirty="0"/>
              <a:t> pending the outcome of your appeal. The deadline for requesting to </a:t>
            </a:r>
            <a:r>
              <a:rPr lang="en-US" sz="2400" b="1" dirty="0"/>
              <a:t>continue to receive services</a:t>
            </a:r>
            <a:r>
              <a:rPr lang="en-US" sz="2400" dirty="0"/>
              <a:t> may be different than the deadline to request an appeal and will be clearly stated on the Notice you receive. Sometimes you must request continued services immediately following the adverse decision.</a:t>
            </a:r>
          </a:p>
          <a:p>
            <a:r>
              <a:rPr lang="en-US" sz="2400" dirty="0"/>
              <a:t>Make </a:t>
            </a:r>
            <a:r>
              <a:rPr lang="en-US" sz="2400" b="1" dirty="0"/>
              <a:t>a written request by email, fax, or mail </a:t>
            </a:r>
            <a:r>
              <a:rPr lang="en-US" sz="2400" dirty="0"/>
              <a:t>for the appeal if possible, and save a dated copy of this request.</a:t>
            </a:r>
          </a:p>
          <a:p>
            <a:pPr lvl="1"/>
            <a:r>
              <a:rPr lang="en-US" sz="2400" dirty="0"/>
              <a:t>Medicaid Managed Care plans and the Office of Fair Hearings utilize verbal requests for fair hearings. Write down the date, time, and name of the staff you speak with when making a verbal request. </a:t>
            </a:r>
          </a:p>
          <a:p>
            <a:endParaRPr lang="en-US" dirty="0"/>
          </a:p>
        </p:txBody>
      </p:sp>
      <p:sp>
        <p:nvSpPr>
          <p:cNvPr id="4" name="Slide Number Placeholder 3">
            <a:extLst>
              <a:ext uri="{FF2B5EF4-FFF2-40B4-BE49-F238E27FC236}">
                <a16:creationId xmlns:a16="http://schemas.microsoft.com/office/drawing/2014/main" id="{ACD1DB4B-3007-4BB2-AF5D-F43937DED5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67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AA16-6F0F-449B-BC43-E625AD830024}"/>
              </a:ext>
            </a:extLst>
          </p:cNvPr>
          <p:cNvSpPr>
            <a:spLocks noGrp="1"/>
          </p:cNvSpPr>
          <p:nvPr>
            <p:ph type="title"/>
          </p:nvPr>
        </p:nvSpPr>
        <p:spPr/>
        <p:txBody>
          <a:bodyPr>
            <a:normAutofit fontScale="90000"/>
          </a:bodyPr>
          <a:lstStyle/>
          <a:p>
            <a:r>
              <a:rPr lang="en-US" sz="3600" dirty="0"/>
              <a:t>Key Differences When </a:t>
            </a:r>
            <a:br>
              <a:rPr lang="en-US" sz="3600" dirty="0"/>
            </a:br>
            <a:r>
              <a:rPr lang="en-US" sz="3600" dirty="0"/>
              <a:t>Requesting an Appeal (1 of 2)</a:t>
            </a:r>
            <a:endParaRPr lang="en-US" sz="4400" dirty="0"/>
          </a:p>
        </p:txBody>
      </p:sp>
      <p:sp>
        <p:nvSpPr>
          <p:cNvPr id="3" name="Content Placeholder 2">
            <a:extLst>
              <a:ext uri="{FF2B5EF4-FFF2-40B4-BE49-F238E27FC236}">
                <a16:creationId xmlns:a16="http://schemas.microsoft.com/office/drawing/2014/main" id="{9A8C3FB2-674C-4AA1-BF07-B167A639FB25}"/>
              </a:ext>
            </a:extLst>
          </p:cNvPr>
          <p:cNvSpPr>
            <a:spLocks noGrp="1"/>
          </p:cNvSpPr>
          <p:nvPr>
            <p:ph idx="1"/>
          </p:nvPr>
        </p:nvSpPr>
        <p:spPr>
          <a:xfrm>
            <a:off x="409575" y="1645871"/>
            <a:ext cx="10944225" cy="4351338"/>
          </a:xfrm>
        </p:spPr>
        <p:txBody>
          <a:bodyPr/>
          <a:lstStyle/>
          <a:p>
            <a:r>
              <a:rPr lang="en-US" sz="2800"/>
              <a:t>There are key differences in the appeals process for each Agency and Managed Care Company</a:t>
            </a:r>
          </a:p>
          <a:p>
            <a:pPr lvl="1"/>
            <a:r>
              <a:rPr lang="en-US" sz="2800"/>
              <a:t>When appealing a “Notice of Adverse Benefit Determination” from a Medicaid Managed Care Company (Managed Medicaid Assistance (MMA) or Long-Term Care (LTC) Waiver), you must submit a “Plan Appeal” and receive a “Notice of Plan Appeal Resolution” before you can request a Fair Hearing which is conducted by the Office of Fair Hearings. </a:t>
            </a:r>
            <a:endParaRPr lang="en-US" sz="2800" dirty="0"/>
          </a:p>
        </p:txBody>
      </p:sp>
      <p:sp>
        <p:nvSpPr>
          <p:cNvPr id="4" name="Slide Number Placeholder 3">
            <a:extLst>
              <a:ext uri="{FF2B5EF4-FFF2-40B4-BE49-F238E27FC236}">
                <a16:creationId xmlns:a16="http://schemas.microsoft.com/office/drawing/2014/main" id="{C3DF3EAC-3710-44B4-B28B-A4E0E01364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2320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CA1F-CFAC-4F4F-9EC1-BBFCCD880B85}"/>
              </a:ext>
            </a:extLst>
          </p:cNvPr>
          <p:cNvSpPr>
            <a:spLocks noGrp="1"/>
          </p:cNvSpPr>
          <p:nvPr>
            <p:ph type="title"/>
          </p:nvPr>
        </p:nvSpPr>
        <p:spPr/>
        <p:txBody>
          <a:bodyPr>
            <a:noAutofit/>
          </a:bodyPr>
          <a:lstStyle/>
          <a:p>
            <a:r>
              <a:rPr lang="en-US" sz="3200" dirty="0"/>
              <a:t>Key Differences When </a:t>
            </a:r>
            <a:br>
              <a:rPr lang="en-US" sz="3200" dirty="0"/>
            </a:br>
            <a:r>
              <a:rPr lang="en-US" sz="3200" dirty="0"/>
              <a:t>Requesting an Appeal (2 of 2)</a:t>
            </a:r>
          </a:p>
        </p:txBody>
      </p:sp>
      <p:sp>
        <p:nvSpPr>
          <p:cNvPr id="3" name="Content Placeholder 2">
            <a:extLst>
              <a:ext uri="{FF2B5EF4-FFF2-40B4-BE49-F238E27FC236}">
                <a16:creationId xmlns:a16="http://schemas.microsoft.com/office/drawing/2014/main" id="{5C6F78FD-719D-40DA-A911-18A3D6495AED}"/>
              </a:ext>
            </a:extLst>
          </p:cNvPr>
          <p:cNvSpPr>
            <a:spLocks noGrp="1"/>
          </p:cNvSpPr>
          <p:nvPr>
            <p:ph idx="1"/>
          </p:nvPr>
        </p:nvSpPr>
        <p:spPr/>
        <p:txBody>
          <a:bodyPr/>
          <a:lstStyle/>
          <a:p>
            <a:pPr lvl="1"/>
            <a:r>
              <a:rPr lang="en-US" sz="2800" dirty="0"/>
              <a:t>When appealing a “Notice of Outcome” from </a:t>
            </a:r>
            <a:r>
              <a:rPr lang="en-US" sz="2800" dirty="0" err="1"/>
              <a:t>eQHealth</a:t>
            </a:r>
            <a:r>
              <a:rPr lang="en-US" sz="2800" dirty="0"/>
              <a:t> Solutions, you can request a reconsideration, but this is not mandatory. You can request a Fair Hearing without requesting a reconsideration. The Fair Hearing is conducted by the Office of Fair Hearings. </a:t>
            </a:r>
          </a:p>
          <a:p>
            <a:pPr lvl="1"/>
            <a:r>
              <a:rPr lang="en-US" sz="2800" dirty="0"/>
              <a:t>When appealing a Notice from the Agency for Persons with Disabilities (APD), there is no reconsideration or secondary review. The request for Fair Hearing will be submitted to APD directly. The Fair Hearing is conducted by the Office of Appeal Hearings. </a:t>
            </a:r>
          </a:p>
          <a:p>
            <a:endParaRPr lang="en-US" dirty="0"/>
          </a:p>
        </p:txBody>
      </p:sp>
      <p:sp>
        <p:nvSpPr>
          <p:cNvPr id="4" name="Slide Number Placeholder 3">
            <a:extLst>
              <a:ext uri="{FF2B5EF4-FFF2-40B4-BE49-F238E27FC236}">
                <a16:creationId xmlns:a16="http://schemas.microsoft.com/office/drawing/2014/main" id="{69FA7533-BE46-40D1-9BF1-CAAA101AEA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151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ctrTitle"/>
          </p:nvPr>
        </p:nvSpPr>
        <p:spPr/>
        <p:txBody>
          <a:bodyPr/>
          <a:lstStyle/>
          <a:p>
            <a:r>
              <a:rPr lang="en-US" dirty="0">
                <a:latin typeface="Aptos Display"/>
                <a:ea typeface="Tahoma"/>
                <a:cs typeface="Tahoma"/>
              </a:rPr>
              <a:t>Accessibility </a:t>
            </a:r>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2</a:t>
            </a:fld>
            <a:endParaRPr lang="en-US"/>
          </a:p>
        </p:txBody>
      </p:sp>
    </p:spTree>
    <p:extLst>
      <p:ext uri="{BB962C8B-B14F-4D97-AF65-F5344CB8AC3E}">
        <p14:creationId xmlns:p14="http://schemas.microsoft.com/office/powerpoint/2010/main" val="1627129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Documentation and Evidence Submission</a:t>
            </a:r>
          </a:p>
        </p:txBody>
      </p:sp>
      <p:sp>
        <p:nvSpPr>
          <p:cNvPr id="3" name="Content Placeholder 2"/>
          <p:cNvSpPr>
            <a:spLocks noGrp="1"/>
          </p:cNvSpPr>
          <p:nvPr>
            <p:ph idx="1"/>
          </p:nvPr>
        </p:nvSpPr>
        <p:spPr>
          <a:xfrm>
            <a:off x="577516" y="1748589"/>
            <a:ext cx="10776284" cy="4473209"/>
          </a:xfrm>
        </p:spPr>
        <p:txBody>
          <a:bodyPr/>
          <a:lstStyle/>
          <a:p>
            <a:r>
              <a:rPr lang="en-US" sz="2400" dirty="0"/>
              <a:t>You should get a scheduling order from OFH or OAH stating when and where the hearing will be held, along with directions for submitting evidence prior to the fair hearing. </a:t>
            </a:r>
          </a:p>
          <a:p>
            <a:r>
              <a:rPr lang="en-US" sz="2400" dirty="0"/>
              <a:t>In order to determine what documentation and evidence you may want to submit to the hearing office to support your case, you’ll need to research the laws and rules that affect your case.</a:t>
            </a:r>
          </a:p>
          <a:p>
            <a:r>
              <a:rPr lang="en-US" dirty="0"/>
              <a:t>Speak with witnesses and gather additional evidence to support your position/arguments at fair hearing.</a:t>
            </a:r>
          </a:p>
        </p:txBody>
      </p:sp>
      <p:sp>
        <p:nvSpPr>
          <p:cNvPr id="6" name="Slide Number Placeholder 5">
            <a:extLst>
              <a:ext uri="{FF2B5EF4-FFF2-40B4-BE49-F238E27FC236}">
                <a16:creationId xmlns:a16="http://schemas.microsoft.com/office/drawing/2014/main" id="{8CFEB547-6D7D-41B6-99A8-AC13C1E96FE3}"/>
              </a:ext>
            </a:extLst>
          </p:cNvPr>
          <p:cNvSpPr>
            <a:spLocks noGrp="1"/>
          </p:cNvSpPr>
          <p:nvPr>
            <p:ph type="sldNum" sz="quarter" idx="12"/>
          </p:nvPr>
        </p:nvSpPr>
        <p:spPr>
          <a:xfrm>
            <a:off x="9330128" y="6675437"/>
            <a:ext cx="2743200" cy="365125"/>
          </a:xfrm>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437485970"/>
      </p:ext>
    </p:extLst>
  </p:cSld>
  <p:clrMapOvr>
    <a:masterClrMapping/>
  </p:clrMapOvr>
  <mc:AlternateContent xmlns:mc="http://schemas.openxmlformats.org/markup-compatibility/2006" xmlns:p14="http://schemas.microsoft.com/office/powerpoint/2010/main">
    <mc:Choice Requires="p14">
      <p:transition spd="slow" p14:dur="2000" advTm="151447"/>
    </mc:Choice>
    <mc:Fallback xmlns="">
      <p:transition spd="slow" advTm="1514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Evidence and Witnesses </a:t>
            </a:r>
            <a:endParaRPr lang="en-US" sz="4400" dirty="0"/>
          </a:p>
        </p:txBody>
      </p:sp>
      <p:sp>
        <p:nvSpPr>
          <p:cNvPr id="3" name="Content Placeholder 2"/>
          <p:cNvSpPr>
            <a:spLocks noGrp="1"/>
          </p:cNvSpPr>
          <p:nvPr>
            <p:ph idx="1"/>
          </p:nvPr>
        </p:nvSpPr>
        <p:spPr>
          <a:xfrm>
            <a:off x="838199" y="1645870"/>
            <a:ext cx="10687493" cy="5297190"/>
          </a:xfrm>
        </p:spPr>
        <p:txBody>
          <a:bodyPr/>
          <a:lstStyle/>
          <a:p>
            <a:r>
              <a:rPr lang="en-US" sz="2300" dirty="0"/>
              <a:t>Evidence can include medical records, school records, letters of medical necessity, letters of support from family, friends, or professionals, provider notes, etc.</a:t>
            </a:r>
          </a:p>
          <a:p>
            <a:r>
              <a:rPr lang="en-US" sz="2300" dirty="0"/>
              <a:t>Witnesses can be anyone with specific knowledge about the subject of the hearing and may include your physician, a provider, a case manager, family members, etc.    </a:t>
            </a:r>
          </a:p>
          <a:p>
            <a:r>
              <a:rPr lang="en-US" sz="2300" dirty="0"/>
              <a:t>Prepare your testimony and talk to your witness(es) about their testimony. </a:t>
            </a:r>
          </a:p>
          <a:p>
            <a:r>
              <a:rPr lang="en-US" sz="2300" dirty="0"/>
              <a:t>You may request additional information or documentation from the Agency through the “discovery” process.</a:t>
            </a:r>
          </a:p>
          <a:p>
            <a:r>
              <a:rPr lang="en-US" sz="2300" dirty="0"/>
              <a:t>If you need more time to prepare for your fair hearing, you can request a “continuance” from the Hearing Officer via email but be sure to copy opposing counsel. </a:t>
            </a:r>
          </a:p>
          <a:p>
            <a:endParaRPr lang="en-US" sz="2300" dirty="0"/>
          </a:p>
        </p:txBody>
      </p:sp>
      <p:sp>
        <p:nvSpPr>
          <p:cNvPr id="6" name="Slide Number Placeholder 5">
            <a:extLst>
              <a:ext uri="{FF2B5EF4-FFF2-40B4-BE49-F238E27FC236}">
                <a16:creationId xmlns:a16="http://schemas.microsoft.com/office/drawing/2014/main" id="{8CFEB547-6D7D-41B6-99A8-AC13C1E96FE3}"/>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3262769924"/>
      </p:ext>
    </p:extLst>
  </p:cSld>
  <p:clrMapOvr>
    <a:masterClrMapping/>
  </p:clrMapOvr>
  <mc:AlternateContent xmlns:mc="http://schemas.openxmlformats.org/markup-compatibility/2006" xmlns:p14="http://schemas.microsoft.com/office/powerpoint/2010/main">
    <mc:Choice Requires="p14">
      <p:transition spd="slow" p14:dur="2000" advTm="94081"/>
    </mc:Choice>
    <mc:Fallback xmlns="">
      <p:transition spd="slow" advTm="9408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8FCE-3110-387B-CCAB-B443FB027E2C}"/>
              </a:ext>
            </a:extLst>
          </p:cNvPr>
          <p:cNvSpPr>
            <a:spLocks noGrp="1"/>
          </p:cNvSpPr>
          <p:nvPr>
            <p:ph type="title"/>
          </p:nvPr>
        </p:nvSpPr>
        <p:spPr/>
        <p:txBody>
          <a:bodyPr/>
          <a:lstStyle/>
          <a:p>
            <a:r>
              <a:rPr lang="en-US" dirty="0"/>
              <a:t>Motion for Continuance</a:t>
            </a:r>
          </a:p>
        </p:txBody>
      </p:sp>
      <p:sp>
        <p:nvSpPr>
          <p:cNvPr id="3" name="Content Placeholder 2">
            <a:extLst>
              <a:ext uri="{FF2B5EF4-FFF2-40B4-BE49-F238E27FC236}">
                <a16:creationId xmlns:a16="http://schemas.microsoft.com/office/drawing/2014/main" id="{EED7574E-748B-1137-2703-725D14E50D76}"/>
              </a:ext>
            </a:extLst>
          </p:cNvPr>
          <p:cNvSpPr>
            <a:spLocks noGrp="1"/>
          </p:cNvSpPr>
          <p:nvPr>
            <p:ph idx="1"/>
          </p:nvPr>
        </p:nvSpPr>
        <p:spPr/>
        <p:txBody>
          <a:bodyPr/>
          <a:lstStyle/>
          <a:p>
            <a:r>
              <a:rPr lang="en-US" dirty="0"/>
              <a:t>A “Continuance” is what a hearing office may grant to delay proceedings until a later date. </a:t>
            </a:r>
          </a:p>
          <a:p>
            <a:r>
              <a:rPr lang="en-US" dirty="0"/>
              <a:t>You must communicate with the Respondent’s representative prior to requesting the Continuance from the Hearing Officer to ask if they agree or disagree with your request</a:t>
            </a:r>
          </a:p>
          <a:p>
            <a:r>
              <a:rPr lang="en-US" dirty="0"/>
              <a:t>Your Request for Continuance to the Hearing Officer must include a “Conferral Statement”</a:t>
            </a:r>
          </a:p>
          <a:p>
            <a:r>
              <a:rPr lang="en-US" dirty="0"/>
              <a:t>A “Conferral Statement” is your statement to the Hearing Officer that you contacted Respondent’s representative to get their input on your request for continuance. </a:t>
            </a:r>
          </a:p>
          <a:p>
            <a:pPr lvl="1"/>
            <a:r>
              <a:rPr lang="en-US" dirty="0"/>
              <a:t>Exp. I emailed Respondent’s representative, and they do not object to the Continuance. </a:t>
            </a:r>
          </a:p>
          <a:p>
            <a:endParaRPr lang="en-US" dirty="0"/>
          </a:p>
        </p:txBody>
      </p:sp>
      <p:sp>
        <p:nvSpPr>
          <p:cNvPr id="4" name="Slide Number Placeholder 3">
            <a:extLst>
              <a:ext uri="{FF2B5EF4-FFF2-40B4-BE49-F238E27FC236}">
                <a16:creationId xmlns:a16="http://schemas.microsoft.com/office/drawing/2014/main" id="{65B9177A-0B79-283D-0460-0B66D04524CE}"/>
              </a:ext>
            </a:extLst>
          </p:cNvPr>
          <p:cNvSpPr>
            <a:spLocks noGrp="1"/>
          </p:cNvSpPr>
          <p:nvPr>
            <p:ph type="sldNum" sz="quarter" idx="12"/>
          </p:nvPr>
        </p:nvSpPr>
        <p:spPr/>
        <p:txBody>
          <a:bodyPr/>
          <a:lstStyle/>
          <a:p>
            <a:fld id="{0AB1E767-4ECF-4D9D-BBBF-458554614D12}" type="slidenum">
              <a:rPr lang="en-US" smtClean="0"/>
              <a:t>22</a:t>
            </a:fld>
            <a:endParaRPr lang="en-US"/>
          </a:p>
        </p:txBody>
      </p:sp>
    </p:spTree>
    <p:extLst>
      <p:ext uri="{BB962C8B-B14F-4D97-AF65-F5344CB8AC3E}">
        <p14:creationId xmlns:p14="http://schemas.microsoft.com/office/powerpoint/2010/main" val="4227599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DC0D-A26F-0905-CEAF-AF46D5F021F2}"/>
              </a:ext>
            </a:extLst>
          </p:cNvPr>
          <p:cNvSpPr>
            <a:spLocks noGrp="1"/>
          </p:cNvSpPr>
          <p:nvPr>
            <p:ph type="title"/>
          </p:nvPr>
        </p:nvSpPr>
        <p:spPr/>
        <p:txBody>
          <a:bodyPr/>
          <a:lstStyle/>
          <a:p>
            <a:r>
              <a:rPr lang="en-US" dirty="0"/>
              <a:t>Presenting your Case (1 of 2)</a:t>
            </a:r>
          </a:p>
        </p:txBody>
      </p:sp>
      <p:sp>
        <p:nvSpPr>
          <p:cNvPr id="3" name="Content Placeholder 2">
            <a:extLst>
              <a:ext uri="{FF2B5EF4-FFF2-40B4-BE49-F238E27FC236}">
                <a16:creationId xmlns:a16="http://schemas.microsoft.com/office/drawing/2014/main" id="{09C6AB54-4E3C-5E8E-454E-6C6A00EEDECD}"/>
              </a:ext>
            </a:extLst>
          </p:cNvPr>
          <p:cNvSpPr>
            <a:spLocks noGrp="1"/>
          </p:cNvSpPr>
          <p:nvPr>
            <p:ph idx="1"/>
          </p:nvPr>
        </p:nvSpPr>
        <p:spPr/>
        <p:txBody>
          <a:bodyPr/>
          <a:lstStyle/>
          <a:p>
            <a:r>
              <a:rPr lang="en-US" dirty="0"/>
              <a:t>All witnesses will be sworn in prior to the fair hearing commencing.</a:t>
            </a:r>
          </a:p>
          <a:p>
            <a:r>
              <a:rPr lang="en-US" dirty="0"/>
              <a:t>Both parties will then give opening statements, summarizing their view of the case facts and issues before the hearing officer.</a:t>
            </a:r>
          </a:p>
          <a:p>
            <a:r>
              <a:rPr lang="en-US" dirty="0"/>
              <a:t>Whichever party is assigned the burden of proof for the fair hearing will present their case first.</a:t>
            </a:r>
          </a:p>
          <a:p>
            <a:r>
              <a:rPr lang="en-US" dirty="0"/>
              <a:t>Each side will be able to call witnesses, elicit testimony, offer documents into evidence, and cross examine the other party’s witnesses.</a:t>
            </a:r>
          </a:p>
          <a:p>
            <a:r>
              <a:rPr lang="en-US" dirty="0"/>
              <a:t>The hearing officer will also get a chance to ask any additional questions of witnesses that they may feel are needed for clarification of the issues.</a:t>
            </a:r>
          </a:p>
        </p:txBody>
      </p:sp>
      <p:sp>
        <p:nvSpPr>
          <p:cNvPr id="4" name="Slide Number Placeholder 3">
            <a:extLst>
              <a:ext uri="{FF2B5EF4-FFF2-40B4-BE49-F238E27FC236}">
                <a16:creationId xmlns:a16="http://schemas.microsoft.com/office/drawing/2014/main" id="{2A38713E-52F8-83B7-2A64-217466B973EA}"/>
              </a:ext>
            </a:extLst>
          </p:cNvPr>
          <p:cNvSpPr>
            <a:spLocks noGrp="1"/>
          </p:cNvSpPr>
          <p:nvPr>
            <p:ph type="sldNum" sz="quarter" idx="12"/>
          </p:nvPr>
        </p:nvSpPr>
        <p:spPr/>
        <p:txBody>
          <a:bodyPr/>
          <a:lstStyle/>
          <a:p>
            <a:fld id="{0AB1E767-4ECF-4D9D-BBBF-458554614D12}" type="slidenum">
              <a:rPr lang="en-US" smtClean="0"/>
              <a:t>23</a:t>
            </a:fld>
            <a:endParaRPr lang="en-US"/>
          </a:p>
        </p:txBody>
      </p:sp>
    </p:spTree>
    <p:extLst>
      <p:ext uri="{BB962C8B-B14F-4D97-AF65-F5344CB8AC3E}">
        <p14:creationId xmlns:p14="http://schemas.microsoft.com/office/powerpoint/2010/main" val="1571436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C95E-6459-5C1E-D083-EB3E5D6286C1}"/>
              </a:ext>
            </a:extLst>
          </p:cNvPr>
          <p:cNvSpPr>
            <a:spLocks noGrp="1"/>
          </p:cNvSpPr>
          <p:nvPr>
            <p:ph type="title"/>
          </p:nvPr>
        </p:nvSpPr>
        <p:spPr/>
        <p:txBody>
          <a:bodyPr/>
          <a:lstStyle/>
          <a:p>
            <a:r>
              <a:rPr lang="en-US" dirty="0"/>
              <a:t>Presenting your Case (2 of 2)</a:t>
            </a:r>
          </a:p>
        </p:txBody>
      </p:sp>
      <p:sp>
        <p:nvSpPr>
          <p:cNvPr id="3" name="Content Placeholder 2">
            <a:extLst>
              <a:ext uri="{FF2B5EF4-FFF2-40B4-BE49-F238E27FC236}">
                <a16:creationId xmlns:a16="http://schemas.microsoft.com/office/drawing/2014/main" id="{0632EC3D-4789-C1A0-E4D6-5E33D03D9EF6}"/>
              </a:ext>
            </a:extLst>
          </p:cNvPr>
          <p:cNvSpPr>
            <a:spLocks noGrp="1"/>
          </p:cNvSpPr>
          <p:nvPr>
            <p:ph idx="1"/>
          </p:nvPr>
        </p:nvSpPr>
        <p:spPr>
          <a:xfrm>
            <a:off x="838200" y="1645871"/>
            <a:ext cx="10515600" cy="5075604"/>
          </a:xfrm>
        </p:spPr>
        <p:txBody>
          <a:bodyPr/>
          <a:lstStyle/>
          <a:p>
            <a:r>
              <a:rPr lang="en-US" dirty="0"/>
              <a:t>You should plan your arguments prior to fair hearing and start by calling witnesses that will bolster your strongest arguments.</a:t>
            </a:r>
          </a:p>
          <a:p>
            <a:r>
              <a:rPr lang="en-US" dirty="0"/>
              <a:t>Make sure all the evidence you want the hearing officer to consider is properly offered and accepted into evidence at the fair hearing.</a:t>
            </a:r>
          </a:p>
          <a:p>
            <a:r>
              <a:rPr lang="en-US" dirty="0"/>
              <a:t>It’s okay to ask for a break to collect your thoughts or slow down if you elicit testimony you weren’t prepared for.</a:t>
            </a:r>
          </a:p>
          <a:p>
            <a:r>
              <a:rPr lang="en-US" dirty="0"/>
              <a:t>When Respondent is presenting their case, you may use objections and state them clearly on the record.</a:t>
            </a:r>
          </a:p>
          <a:p>
            <a:pPr lvl="1"/>
            <a:r>
              <a:rPr lang="en-US" dirty="0"/>
              <a:t>This preserves certain issues for appeal</a:t>
            </a:r>
          </a:p>
          <a:p>
            <a:pPr lvl="1"/>
            <a:r>
              <a:rPr lang="en-US" dirty="0"/>
              <a:t>Do not let objections stress you out, but research the most used ones prior to fair hearing so that you are able to use them, if needed</a:t>
            </a:r>
          </a:p>
          <a:p>
            <a:endParaRPr lang="en-US" dirty="0"/>
          </a:p>
          <a:p>
            <a:endParaRPr lang="en-US" dirty="0"/>
          </a:p>
        </p:txBody>
      </p:sp>
      <p:sp>
        <p:nvSpPr>
          <p:cNvPr id="4" name="Slide Number Placeholder 3">
            <a:extLst>
              <a:ext uri="{FF2B5EF4-FFF2-40B4-BE49-F238E27FC236}">
                <a16:creationId xmlns:a16="http://schemas.microsoft.com/office/drawing/2014/main" id="{82DC80A2-2A2A-54F9-E63F-B0AF09AC04CB}"/>
              </a:ext>
            </a:extLst>
          </p:cNvPr>
          <p:cNvSpPr>
            <a:spLocks noGrp="1"/>
          </p:cNvSpPr>
          <p:nvPr>
            <p:ph type="sldNum" sz="quarter" idx="12"/>
          </p:nvPr>
        </p:nvSpPr>
        <p:spPr/>
        <p:txBody>
          <a:bodyPr/>
          <a:lstStyle/>
          <a:p>
            <a:fld id="{0AB1E767-4ECF-4D9D-BBBF-458554614D12}" type="slidenum">
              <a:rPr lang="en-US" smtClean="0"/>
              <a:t>24</a:t>
            </a:fld>
            <a:endParaRPr lang="en-US"/>
          </a:p>
        </p:txBody>
      </p:sp>
    </p:spTree>
    <p:extLst>
      <p:ext uri="{BB962C8B-B14F-4D97-AF65-F5344CB8AC3E}">
        <p14:creationId xmlns:p14="http://schemas.microsoft.com/office/powerpoint/2010/main" val="2268101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Procedure of Fair Hearings </a:t>
            </a:r>
            <a:br>
              <a:rPr lang="en-US" sz="3200" dirty="0"/>
            </a:br>
            <a:r>
              <a:rPr lang="en-US" sz="3200" dirty="0"/>
              <a:t>and What to Expect</a:t>
            </a:r>
          </a:p>
        </p:txBody>
      </p:sp>
      <p:sp>
        <p:nvSpPr>
          <p:cNvPr id="3" name="Content Placeholder 2"/>
          <p:cNvSpPr>
            <a:spLocks noGrp="1"/>
          </p:cNvSpPr>
          <p:nvPr>
            <p:ph idx="1"/>
          </p:nvPr>
        </p:nvSpPr>
        <p:spPr>
          <a:xfrm>
            <a:off x="838200" y="1645870"/>
            <a:ext cx="10515600" cy="5212129"/>
          </a:xfrm>
        </p:spPr>
        <p:txBody>
          <a:bodyPr/>
          <a:lstStyle/>
          <a:p>
            <a:r>
              <a:rPr lang="en-US" sz="2800" dirty="0"/>
              <a:t>The hearing will be telephonic for OFH. </a:t>
            </a:r>
          </a:p>
          <a:p>
            <a:r>
              <a:rPr lang="en-US" sz="2800" dirty="0"/>
              <a:t>The hearing can be telephonic or in-person (at your request) for OAH.</a:t>
            </a:r>
          </a:p>
          <a:p>
            <a:r>
              <a:rPr lang="en-US" sz="2800" dirty="0"/>
              <a:t>The Hearing Officer, Petitioner or their representative, Agency area staff and potentially an Agency attorney will be present.</a:t>
            </a:r>
          </a:p>
          <a:p>
            <a:r>
              <a:rPr lang="en-US" sz="2800" dirty="0"/>
              <a:t>Approach the hearing and your arguments from a logical and rational, not emotional, standpoint.</a:t>
            </a:r>
          </a:p>
          <a:p>
            <a:r>
              <a:rPr lang="en-US" sz="2800" dirty="0"/>
              <a:t>Let the Hearing Officer guide the proceedings, but do not be afraid to speak up.</a:t>
            </a:r>
          </a:p>
        </p:txBody>
      </p:sp>
      <p:sp>
        <p:nvSpPr>
          <p:cNvPr id="6" name="Slide Number Placeholder 5">
            <a:extLst>
              <a:ext uri="{FF2B5EF4-FFF2-40B4-BE49-F238E27FC236}">
                <a16:creationId xmlns:a16="http://schemas.microsoft.com/office/drawing/2014/main" id="{6DD42D57-8301-4EC3-BA44-67F2D4320A90}"/>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2786880018"/>
      </p:ext>
    </p:extLst>
  </p:cSld>
  <p:clrMapOvr>
    <a:masterClrMapping/>
  </p:clrMapOvr>
  <mc:AlternateContent xmlns:mc="http://schemas.openxmlformats.org/markup-compatibility/2006" xmlns:p14="http://schemas.microsoft.com/office/powerpoint/2010/main">
    <mc:Choice Requires="p14">
      <p:transition spd="slow" p14:dur="2000" advTm="82042"/>
    </mc:Choice>
    <mc:Fallback xmlns="">
      <p:transition spd="slow" advTm="8204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Requesting Accommodations </a:t>
            </a:r>
          </a:p>
        </p:txBody>
      </p:sp>
      <p:sp>
        <p:nvSpPr>
          <p:cNvPr id="3" name="Content Placeholder 2"/>
          <p:cNvSpPr>
            <a:spLocks noGrp="1"/>
          </p:cNvSpPr>
          <p:nvPr>
            <p:ph idx="1"/>
          </p:nvPr>
        </p:nvSpPr>
        <p:spPr/>
        <p:txBody>
          <a:bodyPr/>
          <a:lstStyle/>
          <a:p>
            <a:r>
              <a:rPr lang="en-US" sz="2800" dirty="0"/>
              <a:t>Contact OAH or OFH by phone or email to request an accommodation for your hearing.</a:t>
            </a:r>
          </a:p>
          <a:p>
            <a:r>
              <a:rPr lang="en-US" sz="2800" dirty="0"/>
              <a:t>You should make this request as early as possible and at least 7 days prior to your hearing date. </a:t>
            </a:r>
          </a:p>
          <a:p>
            <a:pPr marL="0" indent="0">
              <a:buNone/>
            </a:pPr>
            <a:endParaRPr lang="en-US" sz="2200" dirty="0"/>
          </a:p>
        </p:txBody>
      </p:sp>
      <p:sp>
        <p:nvSpPr>
          <p:cNvPr id="10" name="Slide Number Placeholder 9">
            <a:extLst>
              <a:ext uri="{FF2B5EF4-FFF2-40B4-BE49-F238E27FC236}">
                <a16:creationId xmlns:a16="http://schemas.microsoft.com/office/drawing/2014/main" id="{233DD295-1328-46AA-A2EC-7BF2DD0A7743}"/>
              </a:ext>
            </a:extLst>
          </p:cNvPr>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2236436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Happens Next?</a:t>
            </a:r>
          </a:p>
        </p:txBody>
      </p:sp>
      <p:sp>
        <p:nvSpPr>
          <p:cNvPr id="3" name="Content Placeholder 2"/>
          <p:cNvSpPr>
            <a:spLocks noGrp="1"/>
          </p:cNvSpPr>
          <p:nvPr>
            <p:ph idx="1"/>
          </p:nvPr>
        </p:nvSpPr>
        <p:spPr/>
        <p:txBody>
          <a:bodyPr/>
          <a:lstStyle/>
          <a:p>
            <a:r>
              <a:rPr lang="en-US" sz="2800" dirty="0"/>
              <a:t>Both sides will give closing statements once all testimony has been taken</a:t>
            </a:r>
          </a:p>
          <a:p>
            <a:r>
              <a:rPr lang="en-US" sz="2800" dirty="0"/>
              <a:t>The hearing officer may allow for proposed final orders to be submitted in writing prior to their final determination</a:t>
            </a:r>
          </a:p>
          <a:p>
            <a:r>
              <a:rPr lang="en-US" sz="2800" dirty="0"/>
              <a:t>After a few weeks, you will receive a written decision from the hearing officer, called a </a:t>
            </a:r>
            <a:r>
              <a:rPr lang="en-US" sz="2800" b="1" dirty="0"/>
              <a:t>Final Order</a:t>
            </a:r>
            <a:r>
              <a:rPr lang="en-US" sz="2800" dirty="0"/>
              <a:t>.</a:t>
            </a:r>
          </a:p>
          <a:p>
            <a:r>
              <a:rPr lang="en-US" sz="2800" dirty="0"/>
              <a:t>Read the Final Order carefully to determine what has been affirmed and/or what has been denied. </a:t>
            </a:r>
          </a:p>
        </p:txBody>
      </p:sp>
      <p:sp>
        <p:nvSpPr>
          <p:cNvPr id="6" name="Slide Number Placeholder 5">
            <a:extLst>
              <a:ext uri="{FF2B5EF4-FFF2-40B4-BE49-F238E27FC236}">
                <a16:creationId xmlns:a16="http://schemas.microsoft.com/office/drawing/2014/main" id="{873A25CF-14DB-4711-93F9-25AF0BC4FBCA}"/>
              </a:ext>
            </a:extLst>
          </p:cNvPr>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531074739"/>
      </p:ext>
    </p:extLst>
  </p:cSld>
  <p:clrMapOvr>
    <a:masterClrMapping/>
  </p:clrMapOvr>
  <mc:AlternateContent xmlns:mc="http://schemas.openxmlformats.org/markup-compatibility/2006" xmlns:p14="http://schemas.microsoft.com/office/powerpoint/2010/main">
    <mc:Choice Requires="p14">
      <p:transition spd="slow" p14:dur="2000" advTm="34268"/>
    </mc:Choice>
    <mc:Fallback xmlns="">
      <p:transition spd="slow" advTm="3426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Appeals</a:t>
            </a:r>
          </a:p>
        </p:txBody>
      </p:sp>
      <p:sp>
        <p:nvSpPr>
          <p:cNvPr id="3" name="Content Placeholder 2"/>
          <p:cNvSpPr>
            <a:spLocks noGrp="1"/>
          </p:cNvSpPr>
          <p:nvPr>
            <p:ph idx="1"/>
          </p:nvPr>
        </p:nvSpPr>
        <p:spPr/>
        <p:txBody>
          <a:bodyPr/>
          <a:lstStyle/>
          <a:p>
            <a:r>
              <a:rPr lang="en-US" sz="2800" dirty="0"/>
              <a:t>An appeal must be filed within 30 days of the Final Order</a:t>
            </a:r>
          </a:p>
          <a:p>
            <a:r>
              <a:rPr lang="en-US" sz="2800" dirty="0"/>
              <a:t>You may file in either the District Court of Appeals where the Respondent is located (1</a:t>
            </a:r>
            <a:r>
              <a:rPr lang="en-US" sz="2800" baseline="30000" dirty="0"/>
              <a:t>st</a:t>
            </a:r>
            <a:r>
              <a:rPr lang="en-US" sz="2800" dirty="0"/>
              <a:t> District for Tallahassee) or the District of your residency </a:t>
            </a:r>
          </a:p>
          <a:p>
            <a:r>
              <a:rPr lang="en-US" sz="2800" dirty="0"/>
              <a:t>Appeals must be based on legal or factual errors in the Final Order that if corrected would impact the decision made</a:t>
            </a:r>
          </a:p>
          <a:p>
            <a:r>
              <a:rPr lang="en-US" sz="2800" dirty="0"/>
              <a:t>You can ONLY appeal issues raised during the hearing</a:t>
            </a:r>
          </a:p>
          <a:p>
            <a:r>
              <a:rPr lang="en-US" sz="2800" dirty="0"/>
              <a:t>Clerk of Courts are a valuable resource</a:t>
            </a:r>
          </a:p>
          <a:p>
            <a:endParaRPr lang="en-US" dirty="0"/>
          </a:p>
        </p:txBody>
      </p:sp>
      <p:sp>
        <p:nvSpPr>
          <p:cNvPr id="8" name="Slide Number Placeholder 7">
            <a:extLst>
              <a:ext uri="{FF2B5EF4-FFF2-40B4-BE49-F238E27FC236}">
                <a16:creationId xmlns:a16="http://schemas.microsoft.com/office/drawing/2014/main" id="{A2C13E24-365D-4059-9438-98ED6E591E95}"/>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1732745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739" y="1447800"/>
            <a:ext cx="8456247" cy="1447800"/>
          </a:xfrm>
        </p:spPr>
        <p:txBody>
          <a:bodyPr>
            <a:no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Questions? </a:t>
            </a:r>
            <a:br>
              <a:rPr lang="en-US" sz="2800" dirty="0">
                <a:latin typeface="Verdana" panose="020B0604030504040204" pitchFamily="34" charset="0"/>
                <a:ea typeface="Verdana" panose="020B0604030504040204" pitchFamily="34" charset="0"/>
                <a:cs typeface="Verdana" panose="020B0604030504040204" pitchFamily="34" charset="0"/>
              </a:rPr>
            </a:br>
            <a:br>
              <a:rPr lang="en-US" sz="2800" dirty="0">
                <a:latin typeface="Verdana" panose="020B0604030504040204" pitchFamily="34" charset="0"/>
                <a:ea typeface="Verdana" panose="020B0604030504040204" pitchFamily="34" charset="0"/>
                <a:cs typeface="Verdana" panose="020B0604030504040204" pitchFamily="34" charset="0"/>
              </a:rPr>
            </a:br>
            <a:r>
              <a:rPr lang="en-US" sz="2800" dirty="0">
                <a:latin typeface="Verdana" panose="020B0604030504040204" pitchFamily="34" charset="0"/>
                <a:ea typeface="Verdana" panose="020B0604030504040204" pitchFamily="34" charset="0"/>
                <a:cs typeface="Verdana" panose="020B0604030504040204" pitchFamily="34" charset="0"/>
              </a:rPr>
              <a:t>Please contact Disability Rights Florida at:</a:t>
            </a:r>
            <a:endParaRPr lang="en-US" sz="2800" dirty="0">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984740" y="2895600"/>
            <a:ext cx="7692292" cy="1981200"/>
          </a:xfrm>
        </p:spPr>
        <p:txBody>
          <a:bodyPr>
            <a:normAutofit lnSpcReduction="10000"/>
          </a:bodyPr>
          <a:lstStyle/>
          <a:p>
            <a:r>
              <a:rPr lang="en-US" sz="2400" dirty="0"/>
              <a:t>2473 Care Drive, Suite 200</a:t>
            </a:r>
            <a:br>
              <a:rPr lang="en-US" sz="2400" dirty="0"/>
            </a:br>
            <a:r>
              <a:rPr lang="en-US" sz="2400" dirty="0"/>
              <a:t>Tallahassee, Florida 32308</a:t>
            </a:r>
            <a:br>
              <a:rPr lang="en-US" sz="2400" dirty="0"/>
            </a:br>
            <a:br>
              <a:rPr lang="en-US" sz="2400" dirty="0"/>
            </a:br>
            <a:r>
              <a:rPr lang="en-US" sz="2400" dirty="0"/>
              <a:t>800.342.0823 • TDD 800.346.4127</a:t>
            </a:r>
            <a:br>
              <a:rPr lang="en-US" sz="2400" dirty="0"/>
            </a:br>
            <a:br>
              <a:rPr lang="en-US" sz="2400" dirty="0"/>
            </a:br>
            <a:r>
              <a:rPr lang="en-US" sz="2400" dirty="0"/>
              <a:t>www.DisabilityRightsFlorida.org</a:t>
            </a:r>
            <a:endParaRPr lang="en-US" dirty="0"/>
          </a:p>
        </p:txBody>
      </p:sp>
      <p:sp>
        <p:nvSpPr>
          <p:cNvPr id="3" name="Slide Number Placeholder 2">
            <a:extLst>
              <a:ext uri="{FF2B5EF4-FFF2-40B4-BE49-F238E27FC236}">
                <a16:creationId xmlns:a16="http://schemas.microsoft.com/office/drawing/2014/main" id="{0F5B0C6D-F447-43E1-A3DB-FA13F72FB3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5362515"/>
      </p:ext>
    </p:extLst>
  </p:cSld>
  <p:clrMapOvr>
    <a:masterClrMapping/>
  </p:clrMapOvr>
  <mc:AlternateContent xmlns:mc="http://schemas.openxmlformats.org/markup-compatibility/2006" xmlns:p14="http://schemas.microsoft.com/office/powerpoint/2010/main">
    <mc:Choice Requires="p14">
      <p:transition spd="slow" p14:dur="2000" advTm="59322"/>
    </mc:Choice>
    <mc:Fallback xmlns="">
      <p:transition spd="slow" advTm="593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title"/>
          </p:nvPr>
        </p:nvSpPr>
        <p:spPr/>
        <p:txBody>
          <a:bodyPr/>
          <a:lstStyle/>
          <a:p>
            <a:r>
              <a:rPr lang="en-US">
                <a:latin typeface="Aptos"/>
                <a:ea typeface="Tahoma"/>
                <a:cs typeface="Tahoma"/>
              </a:rPr>
              <a:t>Caption Options &amp; ASL</a:t>
            </a:r>
            <a:endParaRPr lang="en-US" b="0">
              <a:solidFill>
                <a:srgbClr val="000000"/>
              </a:solidFill>
            </a:endParaRPr>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idx="1"/>
          </p:nvPr>
        </p:nvSpPr>
        <p:spPr/>
        <p:txBody>
          <a:bodyPr lIns="91440" tIns="45720" rIns="91440" bIns="45720" anchor="t"/>
          <a:lstStyle/>
          <a:p>
            <a:r>
              <a:rPr lang="en-US" sz="2800">
                <a:latin typeface="Aptos Display"/>
                <a:ea typeface="Tahoma"/>
                <a:cs typeface="Tahoma"/>
              </a:rPr>
              <a:t>Closed Captions: CC button at the bottom of the screen </a:t>
            </a:r>
          </a:p>
          <a:p>
            <a:endParaRPr lang="en-US" sz="2800"/>
          </a:p>
          <a:p>
            <a:r>
              <a:rPr lang="en-US" sz="2800">
                <a:latin typeface="Aptos Display"/>
                <a:ea typeface="Tahoma"/>
                <a:cs typeface="Tahoma"/>
              </a:rPr>
              <a:t>External Caption Viewer: Link provided in the chat</a:t>
            </a:r>
          </a:p>
          <a:p>
            <a:endParaRPr lang="en-US" sz="2800"/>
          </a:p>
          <a:p>
            <a:r>
              <a:rPr lang="en-US" sz="2800">
                <a:latin typeface="Aptos Display"/>
                <a:ea typeface="Tahoma"/>
                <a:cs typeface="Tahoma"/>
              </a:rPr>
              <a:t>ASL Interpreters: Spotlighted on your screen</a:t>
            </a:r>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3</a:t>
            </a:fld>
            <a:endParaRPr lang="en-US"/>
          </a:p>
        </p:txBody>
      </p:sp>
    </p:spTree>
    <p:extLst>
      <p:ext uri="{BB962C8B-B14F-4D97-AF65-F5344CB8AC3E}">
        <p14:creationId xmlns:p14="http://schemas.microsoft.com/office/powerpoint/2010/main" val="358828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902F-3186-3479-F9C3-6B4007E18366}"/>
              </a:ext>
            </a:extLst>
          </p:cNvPr>
          <p:cNvSpPr>
            <a:spLocks noGrp="1"/>
          </p:cNvSpPr>
          <p:nvPr>
            <p:ph type="title"/>
          </p:nvPr>
        </p:nvSpPr>
        <p:spPr/>
        <p:txBody>
          <a:bodyPr/>
          <a:lstStyle/>
          <a:p>
            <a:r>
              <a:rPr lang="en-US" dirty="0"/>
              <a:t>Feedback Survey</a:t>
            </a:r>
          </a:p>
        </p:txBody>
      </p:sp>
      <p:sp>
        <p:nvSpPr>
          <p:cNvPr id="3" name="Content Placeholder 2">
            <a:extLst>
              <a:ext uri="{FF2B5EF4-FFF2-40B4-BE49-F238E27FC236}">
                <a16:creationId xmlns:a16="http://schemas.microsoft.com/office/drawing/2014/main" id="{7331AFA5-0CB3-2A72-46D2-604B0222D4FE}"/>
              </a:ext>
            </a:extLst>
          </p:cNvPr>
          <p:cNvSpPr>
            <a:spLocks noGrp="1"/>
          </p:cNvSpPr>
          <p:nvPr>
            <p:ph sz="half" idx="1"/>
          </p:nvPr>
        </p:nvSpPr>
        <p:spPr>
          <a:xfrm>
            <a:off x="838199" y="1825625"/>
            <a:ext cx="5535223" cy="4351338"/>
          </a:xfrm>
        </p:spPr>
        <p:txBody>
          <a:bodyPr lIns="91440" tIns="45720" rIns="91440" bIns="45720" anchor="t"/>
          <a:lstStyle/>
          <a:p>
            <a:pPr marL="0" indent="0">
              <a:buNone/>
            </a:pPr>
            <a:r>
              <a:rPr lang="en-US" sz="3200" b="1" dirty="0"/>
              <a:t>Tell us how we did!</a:t>
            </a:r>
          </a:p>
          <a:p>
            <a:pPr marL="0" indent="0">
              <a:buNone/>
            </a:pPr>
            <a:endParaRPr lang="en-US" dirty="0"/>
          </a:p>
          <a:p>
            <a:pPr marL="0" indent="0">
              <a:buNone/>
            </a:pPr>
            <a:r>
              <a:rPr lang="en-US" dirty="0"/>
              <a:t>Scan the QR code or visit</a:t>
            </a:r>
          </a:p>
          <a:p>
            <a:pPr marL="0" indent="0">
              <a:buNone/>
            </a:pPr>
            <a:r>
              <a:rPr lang="en-US" b="1" dirty="0"/>
              <a:t>http://bit.ly/drf_training</a:t>
            </a:r>
          </a:p>
          <a:p>
            <a:pPr marL="0" indent="0">
              <a:buNone/>
            </a:pPr>
            <a:r>
              <a:rPr lang="en-US" dirty="0"/>
              <a:t>to take our Presentation Feedback Survey</a:t>
            </a:r>
          </a:p>
          <a:p>
            <a:pPr marL="0" indent="0">
              <a:buNone/>
            </a:pPr>
            <a:endParaRPr lang="en-US" dirty="0"/>
          </a:p>
          <a:p>
            <a:pPr marL="0" indent="0">
              <a:buNone/>
            </a:pPr>
            <a:r>
              <a:rPr lang="en-US" dirty="0">
                <a:latin typeface="Aptos Display"/>
                <a:ea typeface="Tahoma"/>
                <a:cs typeface="Tahoma"/>
              </a:rPr>
              <a:t>Use presentation code: ZW1</a:t>
            </a:r>
            <a:endParaRPr lang="en-US" b="1" dirty="0">
              <a:latin typeface="Aptos Display"/>
              <a:ea typeface="Tahoma"/>
              <a:cs typeface="Tahoma"/>
            </a:endParaRPr>
          </a:p>
        </p:txBody>
      </p:sp>
      <p:pic>
        <p:nvPicPr>
          <p:cNvPr id="7" name="Content Placeholder 6" descr="QR code that takes the user to our Presentation Feedback Survey at http://bit.ly/drf_training">
            <a:extLst>
              <a:ext uri="{FF2B5EF4-FFF2-40B4-BE49-F238E27FC236}">
                <a16:creationId xmlns:a16="http://schemas.microsoft.com/office/drawing/2014/main" id="{0C3A192A-3355-A94D-F36A-D2D67730CDFE}"/>
              </a:ext>
            </a:extLst>
          </p:cNvPr>
          <p:cNvPicPr>
            <a:picLocks noGrp="1" noChangeAspect="1"/>
          </p:cNvPicPr>
          <p:nvPr>
            <p:ph sz="half" idx="13"/>
          </p:nvPr>
        </p:nvPicPr>
        <p:blipFill>
          <a:blip r:embed="rId2"/>
          <a:stretch>
            <a:fillRect/>
          </a:stretch>
        </p:blipFill>
        <p:spPr>
          <a:xfrm>
            <a:off x="6587331" y="1825625"/>
            <a:ext cx="4351338" cy="4351338"/>
          </a:xfrm>
        </p:spPr>
      </p:pic>
      <p:sp>
        <p:nvSpPr>
          <p:cNvPr id="4" name="Slide Number Placeholder 3">
            <a:extLst>
              <a:ext uri="{FF2B5EF4-FFF2-40B4-BE49-F238E27FC236}">
                <a16:creationId xmlns:a16="http://schemas.microsoft.com/office/drawing/2014/main" id="{F7F66BA4-1EC2-4983-1081-0865304DC3AE}"/>
              </a:ext>
            </a:extLst>
          </p:cNvPr>
          <p:cNvSpPr>
            <a:spLocks noGrp="1"/>
          </p:cNvSpPr>
          <p:nvPr>
            <p:ph type="sldNum" sz="quarter" idx="12"/>
          </p:nvPr>
        </p:nvSpPr>
        <p:spPr/>
        <p:txBody>
          <a:bodyPr/>
          <a:lstStyle/>
          <a:p>
            <a:fld id="{69EBCB19-AEAE-0745-86F8-183BCF9A79B0}" type="slidenum">
              <a:rPr lang="en-US" smtClean="0"/>
              <a:pPr/>
              <a:t>30</a:t>
            </a:fld>
            <a:endParaRPr lang="en-US" dirty="0"/>
          </a:p>
        </p:txBody>
      </p:sp>
    </p:spTree>
    <p:extLst>
      <p:ext uri="{BB962C8B-B14F-4D97-AF65-F5344CB8AC3E}">
        <p14:creationId xmlns:p14="http://schemas.microsoft.com/office/powerpoint/2010/main" val="50676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title"/>
          </p:nvPr>
        </p:nvSpPr>
        <p:spPr/>
        <p:txBody>
          <a:bodyPr/>
          <a:lstStyle/>
          <a:p>
            <a:r>
              <a:rPr lang="en-US">
                <a:latin typeface="Aptos"/>
                <a:ea typeface="Tahoma"/>
                <a:cs typeface="Tahoma"/>
              </a:rPr>
              <a:t>Submitting Questions &amp; Recording </a:t>
            </a:r>
            <a:endParaRPr lang="en-US"/>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idx="1"/>
          </p:nvPr>
        </p:nvSpPr>
        <p:spPr/>
        <p:txBody>
          <a:bodyPr lIns="91440" tIns="45720" rIns="91440" bIns="45720" anchor="t"/>
          <a:lstStyle/>
          <a:p>
            <a:r>
              <a:rPr lang="en-US" sz="2800" dirty="0">
                <a:latin typeface="Aptos Display"/>
                <a:ea typeface="Tahoma"/>
                <a:cs typeface="Tahoma"/>
              </a:rPr>
              <a:t>Q and A button: Located at the bottom of the screen </a:t>
            </a:r>
          </a:p>
          <a:p>
            <a:pPr lvl="1">
              <a:buFont typeface="Courier New" panose="020B0604020202020204" pitchFamily="34" charset="0"/>
              <a:buChar char="o"/>
            </a:pPr>
            <a:r>
              <a:rPr lang="en-US" sz="2400" dirty="0">
                <a:latin typeface="Aptos Display"/>
                <a:ea typeface="Tahoma"/>
                <a:cs typeface="Tahoma"/>
              </a:rPr>
              <a:t>Email: </a:t>
            </a:r>
            <a:r>
              <a:rPr lang="en-US" sz="2400" dirty="0">
                <a:latin typeface="Aptos Display"/>
                <a:ea typeface="Tahoma"/>
                <a:cs typeface="Tahoma"/>
                <a:hlinkClick r:id="rId2">
                  <a:extLst>
                    <a:ext uri="{A12FA001-AC4F-418D-AE19-62706E023703}">
                      <ahyp:hlinkClr xmlns:ahyp="http://schemas.microsoft.com/office/drawing/2018/hyperlinkcolor" val="tx"/>
                    </a:ext>
                  </a:extLst>
                </a:hlinkClick>
              </a:rPr>
              <a:t>Webinar@DisabilityRightsFlorida.org</a:t>
            </a:r>
            <a:r>
              <a:rPr lang="en-US" sz="2400" dirty="0">
                <a:latin typeface="Aptos Display"/>
                <a:ea typeface="Tahoma"/>
                <a:cs typeface="Tahoma"/>
              </a:rPr>
              <a:t> </a:t>
            </a:r>
            <a:endParaRPr lang="en-US" sz="2400" dirty="0"/>
          </a:p>
          <a:p>
            <a:r>
              <a:rPr lang="en-US" sz="2800" dirty="0">
                <a:latin typeface="Aptos Display"/>
                <a:ea typeface="Tahoma"/>
                <a:cs typeface="Tahoma"/>
              </a:rPr>
              <a:t>You can submit questions at any time. We will answer them throughout the webinar. </a:t>
            </a:r>
            <a:endParaRPr lang="en-US" sz="2800" dirty="0"/>
          </a:p>
          <a:p>
            <a:endParaRPr lang="en-US" sz="2800">
              <a:latin typeface="Aptos Display"/>
              <a:ea typeface="Tahoma"/>
              <a:cs typeface="Tahoma"/>
            </a:endParaRPr>
          </a:p>
          <a:p>
            <a:r>
              <a:rPr lang="en-US" sz="2800" dirty="0">
                <a:latin typeface="Aptos Display"/>
                <a:ea typeface="Tahoma"/>
                <a:cs typeface="Tahoma"/>
              </a:rPr>
              <a:t>This webinar will be recorded and posted on our website and YouTube channel. </a:t>
            </a:r>
            <a:endParaRPr lang="en-US" sz="2800" dirty="0"/>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4</a:t>
            </a:fld>
            <a:endParaRPr lang="en-US"/>
          </a:p>
        </p:txBody>
      </p:sp>
    </p:spTree>
    <p:extLst>
      <p:ext uri="{BB962C8B-B14F-4D97-AF65-F5344CB8AC3E}">
        <p14:creationId xmlns:p14="http://schemas.microsoft.com/office/powerpoint/2010/main" val="195480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ctrTitle"/>
          </p:nvPr>
        </p:nvSpPr>
        <p:spPr/>
        <p:txBody>
          <a:bodyPr/>
          <a:lstStyle/>
          <a:p>
            <a:r>
              <a:rPr lang="en-US" dirty="0">
                <a:latin typeface="Aptos Display"/>
                <a:ea typeface="Tahoma"/>
                <a:cs typeface="Tahoma"/>
              </a:rPr>
              <a:t>About DRF &amp; Agenda</a:t>
            </a:r>
            <a:endParaRPr lang="en-US" dirty="0"/>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5</a:t>
            </a:fld>
            <a:endParaRPr lang="en-US"/>
          </a:p>
        </p:txBody>
      </p:sp>
    </p:spTree>
    <p:extLst>
      <p:ext uri="{BB962C8B-B14F-4D97-AF65-F5344CB8AC3E}">
        <p14:creationId xmlns:p14="http://schemas.microsoft.com/office/powerpoint/2010/main" val="334930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Rights Florida</a:t>
            </a:r>
          </a:p>
        </p:txBody>
      </p:sp>
      <p:sp>
        <p:nvSpPr>
          <p:cNvPr id="3" name="Content Placeholder 2"/>
          <p:cNvSpPr>
            <a:spLocks noGrp="1"/>
          </p:cNvSpPr>
          <p:nvPr>
            <p:ph idx="1"/>
          </p:nvPr>
        </p:nvSpPr>
        <p:spPr/>
        <p:txBody>
          <a:bodyPr/>
          <a:lstStyle/>
          <a:p>
            <a:r>
              <a:rPr lang="en-US" sz="2800" dirty="0"/>
              <a:t>Funding, responsibility, and authority under nine  federal programs to protect the rights of Floridians with disabilities.</a:t>
            </a:r>
          </a:p>
          <a:p>
            <a:r>
              <a:rPr lang="en-US" sz="2800" dirty="0"/>
              <a:t>A not-for-profit corporation since 1987. </a:t>
            </a:r>
          </a:p>
          <a:p>
            <a:r>
              <a:rPr lang="en-US" sz="2800" dirty="0"/>
              <a:t>Offices in Tallahassee, Tampa, Gainesville and Fort Lauderdale.</a:t>
            </a:r>
          </a:p>
          <a:p>
            <a:r>
              <a:rPr lang="en-US" sz="2800" dirty="0"/>
              <a:t>Many of our professionals work remotely throughout the state of Florida.</a:t>
            </a:r>
          </a:p>
          <a:p>
            <a:endParaRPr lang="en-US" sz="2800" dirty="0"/>
          </a:p>
        </p:txBody>
      </p:sp>
      <p:sp>
        <p:nvSpPr>
          <p:cNvPr id="4" name="Slide Number Placeholder 3">
            <a:extLst>
              <a:ext uri="{FF2B5EF4-FFF2-40B4-BE49-F238E27FC236}">
                <a16:creationId xmlns:a16="http://schemas.microsoft.com/office/drawing/2014/main" id="{4A5BCD2B-6D5C-485A-93FB-EE6028558431}"/>
              </a:ext>
            </a:extLst>
          </p:cNvPr>
          <p:cNvSpPr>
            <a:spLocks noGrp="1"/>
          </p:cNvSpPr>
          <p:nvPr>
            <p:ph type="sldNum" sz="quarter" idx="12"/>
          </p:nvPr>
        </p:nvSpPr>
        <p:spPr/>
        <p:txBody>
          <a:bodyPr/>
          <a:lstStyle/>
          <a:p>
            <a:pPr lvl="0"/>
            <a:fld id="{B6F15528-21DE-4FAA-801E-634DDDAF4B2B}" type="slidenum">
              <a:rPr lang="en-US" noProof="0" smtClean="0"/>
              <a:pPr lvl="0"/>
              <a:t>6</a:t>
            </a:fld>
            <a:endParaRPr lang="en-US" noProof="0" dirty="0"/>
          </a:p>
        </p:txBody>
      </p:sp>
    </p:spTree>
    <p:extLst>
      <p:ext uri="{BB962C8B-B14F-4D97-AF65-F5344CB8AC3E}">
        <p14:creationId xmlns:p14="http://schemas.microsoft.com/office/powerpoint/2010/main" val="1513495925"/>
      </p:ext>
    </p:extLst>
  </p:cSld>
  <p:clrMapOvr>
    <a:masterClrMapping/>
  </p:clrMapOvr>
  <mc:AlternateContent xmlns:mc="http://schemas.openxmlformats.org/markup-compatibility/2006" xmlns:p14="http://schemas.microsoft.com/office/powerpoint/2010/main">
    <mc:Choice Requires="p14">
      <p:transition spd="slow" p14:dur="2000" advTm="54450"/>
    </mc:Choice>
    <mc:Fallback xmlns="">
      <p:transition spd="slow" advTm="544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3" name="Content Placeholder 2"/>
          <p:cNvSpPr>
            <a:spLocks noGrp="1"/>
          </p:cNvSpPr>
          <p:nvPr>
            <p:ph idx="1"/>
          </p:nvPr>
        </p:nvSpPr>
        <p:spPr/>
        <p:txBody>
          <a:bodyPr/>
          <a:lstStyle/>
          <a:p>
            <a:r>
              <a:rPr lang="en-US" sz="3200" dirty="0"/>
              <a:t>Disability Rights Florida advocates, educates, investigates, and litigates to protect and advance the rights, dignity, equal opportunities, self-determination, and choices for all people with disabilities.</a:t>
            </a:r>
          </a:p>
        </p:txBody>
      </p:sp>
      <p:sp>
        <p:nvSpPr>
          <p:cNvPr id="4" name="Slide Number Placeholder 3">
            <a:extLst>
              <a:ext uri="{FF2B5EF4-FFF2-40B4-BE49-F238E27FC236}">
                <a16:creationId xmlns:a16="http://schemas.microsoft.com/office/drawing/2014/main" id="{361AD155-9984-4361-BF0E-D5BECF17C145}"/>
              </a:ext>
            </a:extLst>
          </p:cNvPr>
          <p:cNvSpPr>
            <a:spLocks noGrp="1"/>
          </p:cNvSpPr>
          <p:nvPr>
            <p:ph type="sldNum" sz="quarter" idx="12"/>
          </p:nvPr>
        </p:nvSpPr>
        <p:spPr/>
        <p:txBody>
          <a:bodyPr/>
          <a:lstStyle/>
          <a:p>
            <a:pPr lvl="0"/>
            <a:fld id="{B6F15528-21DE-4FAA-801E-634DDDAF4B2B}" type="slidenum">
              <a:rPr lang="en-US" noProof="0" smtClean="0"/>
              <a:pPr lvl="0"/>
              <a:t>7</a:t>
            </a:fld>
            <a:endParaRPr lang="en-US" noProof="0" dirty="0"/>
          </a:p>
        </p:txBody>
      </p:sp>
    </p:spTree>
    <p:extLst>
      <p:ext uri="{BB962C8B-B14F-4D97-AF65-F5344CB8AC3E}">
        <p14:creationId xmlns:p14="http://schemas.microsoft.com/office/powerpoint/2010/main" val="140995005"/>
      </p:ext>
    </p:extLst>
  </p:cSld>
  <p:clrMapOvr>
    <a:masterClrMapping/>
  </p:clrMapOvr>
  <mc:AlternateContent xmlns:mc="http://schemas.openxmlformats.org/markup-compatibility/2006" xmlns:p14="http://schemas.microsoft.com/office/powerpoint/2010/main">
    <mc:Choice Requires="p14">
      <p:transition spd="slow" p14:dur="2000" advTm="45745"/>
    </mc:Choice>
    <mc:Fallback xmlns="">
      <p:transition spd="slow" advTm="4574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sz="2800" dirty="0"/>
              <a:t>Preparing for a Fair Hearing</a:t>
            </a:r>
          </a:p>
          <a:p>
            <a:r>
              <a:rPr lang="en-US" sz="2800" dirty="0"/>
              <a:t>Documentation and Evidence Submission</a:t>
            </a:r>
          </a:p>
          <a:p>
            <a:r>
              <a:rPr lang="en-US" sz="2800" dirty="0"/>
              <a:t>Presenting your Case</a:t>
            </a:r>
          </a:p>
          <a:p>
            <a:r>
              <a:rPr lang="en-US" sz="2800" dirty="0"/>
              <a:t>Procedure of Fair Hearings and What to Expect</a:t>
            </a:r>
          </a:p>
          <a:p>
            <a:r>
              <a:rPr lang="en-US" sz="2800" dirty="0"/>
              <a:t>Questions</a:t>
            </a:r>
          </a:p>
          <a:p>
            <a:endParaRPr lang="en-US" sz="2800" dirty="0"/>
          </a:p>
        </p:txBody>
      </p:sp>
      <p:sp>
        <p:nvSpPr>
          <p:cNvPr id="4" name="Slide Number Placeholder 3">
            <a:extLst>
              <a:ext uri="{FF2B5EF4-FFF2-40B4-BE49-F238E27FC236}">
                <a16:creationId xmlns:a16="http://schemas.microsoft.com/office/drawing/2014/main" id="{5939070E-7720-488D-BE65-EC748A40D0C3}"/>
              </a:ext>
            </a:extLst>
          </p:cNvPr>
          <p:cNvSpPr>
            <a:spLocks noGrp="1"/>
          </p:cNvSpPr>
          <p:nvPr>
            <p:ph type="sldNum" sz="quarter" idx="12"/>
          </p:nvPr>
        </p:nvSpPr>
        <p:spPr/>
        <p:txBody>
          <a:bodyPr/>
          <a:lstStyle/>
          <a:p>
            <a:pPr lvl="0"/>
            <a:fld id="{B6F15528-21DE-4FAA-801E-634DDDAF4B2B}" type="slidenum">
              <a:rPr lang="en-US" noProof="0" smtClean="0"/>
              <a:pPr lvl="0"/>
              <a:t>8</a:t>
            </a:fld>
            <a:endParaRPr lang="en-US" noProof="0" dirty="0"/>
          </a:p>
        </p:txBody>
      </p:sp>
    </p:spTree>
    <p:extLst>
      <p:ext uri="{BB962C8B-B14F-4D97-AF65-F5344CB8AC3E}">
        <p14:creationId xmlns:p14="http://schemas.microsoft.com/office/powerpoint/2010/main" val="3751057071"/>
      </p:ext>
    </p:extLst>
  </p:cSld>
  <p:clrMapOvr>
    <a:masterClrMapping/>
  </p:clrMapOvr>
  <mc:AlternateContent xmlns:mc="http://schemas.openxmlformats.org/markup-compatibility/2006" xmlns:p14="http://schemas.microsoft.com/office/powerpoint/2010/main">
    <mc:Choice Requires="p14">
      <p:transition spd="slow" p14:dur="2000" advTm="25517"/>
    </mc:Choice>
    <mc:Fallback xmlns="">
      <p:transition spd="slow" advTm="2551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Preparing for a Fair Hearing</a:t>
            </a:r>
          </a:p>
        </p:txBody>
      </p:sp>
      <p:sp>
        <p:nvSpPr>
          <p:cNvPr id="3" name="Content Placeholder 2"/>
          <p:cNvSpPr>
            <a:spLocks noGrp="1"/>
          </p:cNvSpPr>
          <p:nvPr>
            <p:ph idx="1"/>
          </p:nvPr>
        </p:nvSpPr>
        <p:spPr>
          <a:xfrm>
            <a:off x="838200" y="1645871"/>
            <a:ext cx="10515600" cy="5075604"/>
          </a:xfrm>
        </p:spPr>
        <p:txBody>
          <a:bodyPr/>
          <a:lstStyle/>
          <a:p>
            <a:r>
              <a:rPr lang="en-US" sz="2400" dirty="0"/>
              <a:t>Disability Rights Florida’s Advocacy 101 is a manual designed to assist individuals in preparing for a Medicaid case before: </a:t>
            </a:r>
          </a:p>
          <a:p>
            <a:pPr lvl="1"/>
            <a:r>
              <a:rPr lang="en-US" sz="2400" dirty="0"/>
              <a:t>Florida Division of Administrative Hearings (</a:t>
            </a:r>
            <a:r>
              <a:rPr lang="en-US" sz="2400" dirty="0" err="1"/>
              <a:t>DOAH</a:t>
            </a:r>
            <a:r>
              <a:rPr lang="en-US" sz="2400" dirty="0"/>
              <a:t>)</a:t>
            </a:r>
          </a:p>
          <a:p>
            <a:pPr lvl="1"/>
            <a:r>
              <a:rPr lang="en-US" sz="2400" dirty="0"/>
              <a:t>The Florida Office of Fair Hearings (OFH - Agency for Health Care Administration)</a:t>
            </a:r>
          </a:p>
          <a:p>
            <a:pPr lvl="1"/>
            <a:r>
              <a:rPr lang="en-US" sz="2400" dirty="0"/>
              <a:t>The Florida Office of Appeal Hearings (OAH - Department of Children and Families)</a:t>
            </a:r>
          </a:p>
          <a:p>
            <a:r>
              <a:rPr lang="en-US" sz="2400" dirty="0"/>
              <a:t>Available online: </a:t>
            </a:r>
            <a:r>
              <a:rPr lang="en-US" sz="2400" dirty="0">
                <a:hlinkClick r:id="rId3"/>
              </a:rPr>
              <a:t>https://disabilityrightsflorida.org/disability-topics/disability_topic_info/advocacy_101_challenging_an_agencys_denial_or_reduction_of_your_medicaid_se</a:t>
            </a:r>
            <a:r>
              <a:rPr lang="en-US" sz="2400" dirty="0"/>
              <a:t> </a:t>
            </a:r>
          </a:p>
        </p:txBody>
      </p:sp>
      <p:sp>
        <p:nvSpPr>
          <p:cNvPr id="4" name="Slide Number Placeholder 3">
            <a:extLst>
              <a:ext uri="{FF2B5EF4-FFF2-40B4-BE49-F238E27FC236}">
                <a16:creationId xmlns:a16="http://schemas.microsoft.com/office/drawing/2014/main" id="{6FC86338-2E61-45EF-B977-1EF528A24B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6658172"/>
      </p:ext>
    </p:extLst>
  </p:cSld>
  <p:clrMapOvr>
    <a:masterClrMapping/>
  </p:clrMapOvr>
  <mc:AlternateContent xmlns:mc="http://schemas.openxmlformats.org/markup-compatibility/2006" xmlns:p14="http://schemas.microsoft.com/office/powerpoint/2010/main">
    <mc:Choice Requires="p14">
      <p:transition spd="slow" p14:dur="2000" advTm="56244"/>
    </mc:Choice>
    <mc:Fallback xmlns="">
      <p:transition spd="slow" advTm="56244"/>
    </mc:Fallback>
  </mc:AlternateContent>
</p:sld>
</file>

<file path=ppt/theme/theme1.xml><?xml version="1.0" encoding="utf-8"?>
<a:theme xmlns:a="http://schemas.openxmlformats.org/drawingml/2006/main" name="2023 Light Theme">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Light Theme" id="{076D083C-2ED5-4DC0-B78E-2EE2907CEA64}" vid="{AFE27C34-A1B4-4297-AF85-3BC537E153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0d9ffda-975c-42ee-a862-455cc6236541" xsi:nil="true"/>
    <lcf76f155ced4ddcb4097134ff3c332f xmlns="837eb57d-61d6-42ab-96bb-35af98d3f070">
      <Terms xmlns="http://schemas.microsoft.com/office/infopath/2007/PartnerControls"/>
    </lcf76f155ced4ddcb4097134ff3c332f>
    <SharedWithUsers xmlns="e0d9ffda-975c-42ee-a862-455cc623654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D8DA1989574242A79E1BEDCC57FB85" ma:contentTypeVersion="18" ma:contentTypeDescription="Create a new document." ma:contentTypeScope="" ma:versionID="dcab1554e479a06a8ee7e0b2cfdd2aee">
  <xsd:schema xmlns:xsd="http://www.w3.org/2001/XMLSchema" xmlns:xs="http://www.w3.org/2001/XMLSchema" xmlns:p="http://schemas.microsoft.com/office/2006/metadata/properties" xmlns:ns2="837eb57d-61d6-42ab-96bb-35af98d3f070" xmlns:ns3="e0d9ffda-975c-42ee-a862-455cc6236541" targetNamespace="http://schemas.microsoft.com/office/2006/metadata/properties" ma:root="true" ma:fieldsID="6506a2e9bf9f27b1ce8caf91851acad6" ns2:_="" ns3:_="">
    <xsd:import namespace="837eb57d-61d6-42ab-96bb-35af98d3f070"/>
    <xsd:import namespace="e0d9ffda-975c-42ee-a862-455cc62365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eb57d-61d6-42ab-96bb-35af98d3f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e26e266-38c7-4f0c-8e9a-df479557fb6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d9ffda-975c-42ee-a862-455cc623654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2d7dee8-bd64-4baa-8292-a65bff163f77}" ma:internalName="TaxCatchAll" ma:showField="CatchAllData" ma:web="e0d9ffda-975c-42ee-a862-455cc623654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13D9B2-203E-4A40-B620-1853932FDC6C}">
  <ds:schemaRefs>
    <ds:schemaRef ds:uri="http://schemas.microsoft.com/sharepoint/v3/contenttype/forms"/>
  </ds:schemaRefs>
</ds:datastoreItem>
</file>

<file path=customXml/itemProps2.xml><?xml version="1.0" encoding="utf-8"?>
<ds:datastoreItem xmlns:ds="http://schemas.openxmlformats.org/officeDocument/2006/customXml" ds:itemID="{74F41257-CD79-4148-A3D3-2D3B378B6F4C}">
  <ds:schemaRefs>
    <ds:schemaRef ds:uri="http://purl.org/dc/terms/"/>
    <ds:schemaRef ds:uri="http://schemas.microsoft.com/office/2006/documentManagement/types"/>
    <ds:schemaRef ds:uri="59e55463-b8b9-4cb6-8acb-78017d526c8d"/>
    <ds:schemaRef ds:uri="http://schemas.openxmlformats.org/package/2006/metadata/core-properties"/>
    <ds:schemaRef ds:uri="http://purl.org/dc/elements/1.1/"/>
    <ds:schemaRef ds:uri="http://schemas.microsoft.com/office/infopath/2007/PartnerControls"/>
    <ds:schemaRef ds:uri="cbbb96b9-a5cd-4891-8b58-39205dd291d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8042AE1-CFC8-4171-B276-720DA3E11B1F}"/>
</file>

<file path=docProps/app.xml><?xml version="1.0" encoding="utf-8"?>
<Properties xmlns="http://schemas.openxmlformats.org/officeDocument/2006/extended-properties" xmlns:vt="http://schemas.openxmlformats.org/officeDocument/2006/docPropsVTypes">
  <Template>DRF 2024 Light Theme</Template>
  <TotalTime>4965</TotalTime>
  <Words>3882</Words>
  <Application>Microsoft Office PowerPoint</Application>
  <PresentationFormat>Widescreen</PresentationFormat>
  <Paragraphs>259</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2023 Light Theme</vt:lpstr>
      <vt:lpstr>Presenting Your Medicaid Fair Hearing</vt:lpstr>
      <vt:lpstr>Accessibility </vt:lpstr>
      <vt:lpstr>Caption Options &amp; ASL</vt:lpstr>
      <vt:lpstr>Submitting Questions &amp; Recording </vt:lpstr>
      <vt:lpstr>About DRF &amp; Agenda</vt:lpstr>
      <vt:lpstr>Disability Rights Florida</vt:lpstr>
      <vt:lpstr>Our Mission</vt:lpstr>
      <vt:lpstr>Agenda</vt:lpstr>
      <vt:lpstr>Preparing for a Fair Hearing</vt:lpstr>
      <vt:lpstr>The Office of Fair Hearings</vt:lpstr>
      <vt:lpstr>The Office of Appeal Hearings</vt:lpstr>
      <vt:lpstr>Office of Fair Hearings Contact Information</vt:lpstr>
      <vt:lpstr>Office of Appeal Hearings Contact Information</vt:lpstr>
      <vt:lpstr>Words to Know</vt:lpstr>
      <vt:lpstr>Notices</vt:lpstr>
      <vt:lpstr>Requesting an Appeal (1 of 2)</vt:lpstr>
      <vt:lpstr>Requesting an Appeal (2 of 2)</vt:lpstr>
      <vt:lpstr>Key Differences When  Requesting an Appeal (1 of 2)</vt:lpstr>
      <vt:lpstr>Key Differences When  Requesting an Appeal (2 of 2)</vt:lpstr>
      <vt:lpstr>Documentation and Evidence Submission</vt:lpstr>
      <vt:lpstr>Evidence and Witnesses </vt:lpstr>
      <vt:lpstr>Motion for Continuance</vt:lpstr>
      <vt:lpstr>Presenting your Case (1 of 2)</vt:lpstr>
      <vt:lpstr>Presenting your Case (2 of 2)</vt:lpstr>
      <vt:lpstr>Procedure of Fair Hearings  and What to Expect</vt:lpstr>
      <vt:lpstr>Requesting Accommodations </vt:lpstr>
      <vt:lpstr>What Happens Next?</vt:lpstr>
      <vt:lpstr>Appeals</vt:lpstr>
      <vt:lpstr>Questions?   Please contact Disability Rights Florida at:</vt:lpstr>
      <vt:lpstr>Feedback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Angela Caldwell</dc:creator>
  <cp:lastModifiedBy>Angela Caldwell</cp:lastModifiedBy>
  <cp:revision>10</cp:revision>
  <cp:lastPrinted>2019-06-06T11:55:17Z</cp:lastPrinted>
  <dcterms:created xsi:type="dcterms:W3CDTF">2019-05-16T20:55:40Z</dcterms:created>
  <dcterms:modified xsi:type="dcterms:W3CDTF">2024-12-16T16:03:20Z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0x01010004D8DA1989574242A79E1BEDCC57FB85</vt:lpwstr>
  </property>
  <property fmtid="{D5CDD505-2E9C-101B-9397-08002B2CF9AE}" pid="3" name="Order">
    <vt:r8>5345300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