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handoutMasterIdLst>
    <p:handoutMasterId r:id="rId34"/>
  </p:handoutMasterIdLst>
  <p:sldIdLst>
    <p:sldId id="256" r:id="rId5"/>
    <p:sldId id="359" r:id="rId6"/>
    <p:sldId id="259" r:id="rId7"/>
    <p:sldId id="260" r:id="rId8"/>
    <p:sldId id="309" r:id="rId9"/>
    <p:sldId id="301" r:id="rId10"/>
    <p:sldId id="284" r:id="rId11"/>
    <p:sldId id="302" r:id="rId12"/>
    <p:sldId id="278" r:id="rId13"/>
    <p:sldId id="279" r:id="rId14"/>
    <p:sldId id="295" r:id="rId15"/>
    <p:sldId id="303" r:id="rId16"/>
    <p:sldId id="304" r:id="rId17"/>
    <p:sldId id="290" r:id="rId18"/>
    <p:sldId id="292" r:id="rId19"/>
    <p:sldId id="291" r:id="rId20"/>
    <p:sldId id="308" r:id="rId21"/>
    <p:sldId id="307" r:id="rId22"/>
    <p:sldId id="300" r:id="rId23"/>
    <p:sldId id="311" r:id="rId24"/>
    <p:sldId id="280" r:id="rId25"/>
    <p:sldId id="293" r:id="rId26"/>
    <p:sldId id="296" r:id="rId27"/>
    <p:sldId id="305" r:id="rId28"/>
    <p:sldId id="298" r:id="rId29"/>
    <p:sldId id="299" r:id="rId30"/>
    <p:sldId id="288" r:id="rId31"/>
    <p:sldId id="360" r:id="rId3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3E186C-FC13-4C23-9BDC-6358A58FF81C}" v="6" dt="2025-11-18T14:29:21.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autoAdjust="0"/>
  </p:normalViewPr>
  <p:slideViewPr>
    <p:cSldViewPr snapToGrid="0">
      <p:cViewPr varScale="1">
        <p:scale>
          <a:sx n="90" d="100"/>
          <a:sy n="90" d="100"/>
        </p:scale>
        <p:origin x="398" y="67"/>
      </p:cViewPr>
      <p:guideLst/>
    </p:cSldViewPr>
  </p:slideViewPr>
  <p:outlineViewPr>
    <p:cViewPr>
      <p:scale>
        <a:sx n="33" d="100"/>
        <a:sy n="33" d="100"/>
      </p:scale>
      <p:origin x="0" y="-5040"/>
    </p:cViewPr>
  </p:outlineViewPr>
  <p:notesTextViewPr>
    <p:cViewPr>
      <p:scale>
        <a:sx n="1" d="1"/>
        <a:sy n="1" d="1"/>
      </p:scale>
      <p:origin x="0" y="0"/>
    </p:cViewPr>
  </p:notesTextViewPr>
  <p:notesViewPr>
    <p:cSldViewPr snapToGrid="0">
      <p:cViewPr varScale="1">
        <p:scale>
          <a:sx n="111" d="100"/>
          <a:sy n="111"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93DBCE-D897-402A-E657-80A17B9FC3AB}"/>
              </a:ext>
            </a:extLst>
          </p:cNvPr>
          <p:cNvSpPr>
            <a:spLocks noGrp="1"/>
          </p:cNvSpPr>
          <p:nvPr>
            <p:ph type="hdr" sz="quarter"/>
          </p:nvPr>
        </p:nvSpPr>
        <p:spPr>
          <a:xfrm>
            <a:off x="0" y="1"/>
            <a:ext cx="3011699" cy="463942"/>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ED01354E-6AB3-4469-E36B-2B7F9BD30F62}"/>
              </a:ext>
            </a:extLst>
          </p:cNvPr>
          <p:cNvSpPr>
            <a:spLocks noGrp="1"/>
          </p:cNvSpPr>
          <p:nvPr>
            <p:ph type="dt" sz="quarter" idx="1"/>
          </p:nvPr>
        </p:nvSpPr>
        <p:spPr>
          <a:xfrm>
            <a:off x="3937170" y="1"/>
            <a:ext cx="3011699" cy="463942"/>
          </a:xfrm>
          <a:prstGeom prst="rect">
            <a:avLst/>
          </a:prstGeom>
        </p:spPr>
        <p:txBody>
          <a:bodyPr vert="horz" lIns="92492" tIns="46246" rIns="92492" bIns="46246" rtlCol="0"/>
          <a:lstStyle>
            <a:lvl1pPr algn="r">
              <a:defRPr sz="1200"/>
            </a:lvl1pPr>
          </a:lstStyle>
          <a:p>
            <a:fld id="{39DCC783-4F00-4F8C-99DC-0BCDC3C1E867}" type="datetimeFigureOut">
              <a:rPr lang="en-US" smtClean="0"/>
              <a:t>11/18/2025</a:t>
            </a:fld>
            <a:endParaRPr lang="en-US"/>
          </a:p>
        </p:txBody>
      </p:sp>
      <p:sp>
        <p:nvSpPr>
          <p:cNvPr id="4" name="Footer Placeholder 3">
            <a:extLst>
              <a:ext uri="{FF2B5EF4-FFF2-40B4-BE49-F238E27FC236}">
                <a16:creationId xmlns:a16="http://schemas.microsoft.com/office/drawing/2014/main" id="{31E9E9EC-B096-7BCF-229E-9AE8201A2457}"/>
              </a:ext>
            </a:extLst>
          </p:cNvPr>
          <p:cNvSpPr>
            <a:spLocks noGrp="1"/>
          </p:cNvSpPr>
          <p:nvPr>
            <p:ph type="ftr" sz="quarter" idx="2"/>
          </p:nvPr>
        </p:nvSpPr>
        <p:spPr>
          <a:xfrm>
            <a:off x="0" y="8772134"/>
            <a:ext cx="3011699" cy="463941"/>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B6E8A8-C202-924D-A5D3-FF28AA9C34C8}"/>
              </a:ext>
            </a:extLst>
          </p:cNvPr>
          <p:cNvSpPr>
            <a:spLocks noGrp="1"/>
          </p:cNvSpPr>
          <p:nvPr>
            <p:ph type="sldNum" sz="quarter" idx="3"/>
          </p:nvPr>
        </p:nvSpPr>
        <p:spPr>
          <a:xfrm>
            <a:off x="3937170" y="8772134"/>
            <a:ext cx="3011699" cy="463941"/>
          </a:xfrm>
          <a:prstGeom prst="rect">
            <a:avLst/>
          </a:prstGeom>
        </p:spPr>
        <p:txBody>
          <a:bodyPr vert="horz" lIns="92492" tIns="46246" rIns="92492" bIns="46246" rtlCol="0" anchor="b"/>
          <a:lstStyle>
            <a:lvl1pPr algn="r">
              <a:defRPr sz="1200"/>
            </a:lvl1pPr>
          </a:lstStyle>
          <a:p>
            <a:fld id="{21ACE358-746C-45AC-92AE-91B71C0FF5D7}" type="slidenum">
              <a:rPr lang="en-US" smtClean="0"/>
              <a:t>‹#›</a:t>
            </a:fld>
            <a:endParaRPr lang="en-US"/>
          </a:p>
        </p:txBody>
      </p:sp>
    </p:spTree>
    <p:extLst>
      <p:ext uri="{BB962C8B-B14F-4D97-AF65-F5344CB8AC3E}">
        <p14:creationId xmlns:p14="http://schemas.microsoft.com/office/powerpoint/2010/main" val="4055964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540" cy="4620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341" y="1"/>
            <a:ext cx="3011540" cy="462015"/>
          </a:xfrm>
          <a:prstGeom prst="rect">
            <a:avLst/>
          </a:prstGeom>
        </p:spPr>
        <p:txBody>
          <a:bodyPr vert="horz" lIns="91440" tIns="45720" rIns="91440" bIns="45720" rtlCol="0"/>
          <a:lstStyle>
            <a:lvl1pPr algn="r">
              <a:defRPr sz="1200"/>
            </a:lvl1pPr>
          </a:lstStyle>
          <a:p>
            <a:fld id="{19B612B1-9A56-413B-8857-FD2691FF680F}" type="datetimeFigureOut">
              <a:rPr lang="en-US" smtClean="0"/>
              <a:t>11/18/2025</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247" y="4445047"/>
            <a:ext cx="5559582" cy="363704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4061"/>
            <a:ext cx="3011540" cy="4620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341" y="8774061"/>
            <a:ext cx="3011540" cy="462014"/>
          </a:xfrm>
          <a:prstGeom prst="rect">
            <a:avLst/>
          </a:prstGeom>
        </p:spPr>
        <p:txBody>
          <a:bodyPr vert="horz" lIns="91440" tIns="45720" rIns="91440" bIns="45720" rtlCol="0" anchor="b"/>
          <a:lstStyle>
            <a:lvl1pPr algn="r">
              <a:defRPr sz="1200"/>
            </a:lvl1pPr>
          </a:lstStyle>
          <a:p>
            <a:fld id="{E5EE1DD8-1A40-4927-AB1A-642835EE3487}" type="slidenum">
              <a:rPr lang="en-US" smtClean="0"/>
              <a:t>‹#›</a:t>
            </a:fld>
            <a:endParaRPr lang="en-US"/>
          </a:p>
        </p:txBody>
      </p:sp>
    </p:spTree>
    <p:extLst>
      <p:ext uri="{BB962C8B-B14F-4D97-AF65-F5344CB8AC3E}">
        <p14:creationId xmlns:p14="http://schemas.microsoft.com/office/powerpoint/2010/main" val="392462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Barb </a:t>
            </a:r>
            <a:r>
              <a:rPr lang="en-US" dirty="0" err="1"/>
              <a:t>Page..I</a:t>
            </a:r>
            <a:r>
              <a:rPr lang="en-US" dirty="0"/>
              <a:t> am a white woman with gray/white hair wearing </a:t>
            </a:r>
            <a:r>
              <a:rPr lang="en-US" dirty="0" err="1"/>
              <a:t>lightblue</a:t>
            </a:r>
            <a:r>
              <a:rPr lang="en-US" dirty="0"/>
              <a:t> eyeglasses and have on a ____ colored shirt. </a:t>
            </a:r>
          </a:p>
          <a:p>
            <a:r>
              <a:rPr lang="en-US" dirty="0"/>
              <a:t>I have been a disability rights advocate for nearly  35+ years, 24 of which has been with DRF. I am very excited today to share this time with Marion Gwizdala as we discuss Service Animals. </a:t>
            </a:r>
          </a:p>
        </p:txBody>
      </p:sp>
      <p:sp>
        <p:nvSpPr>
          <p:cNvPr id="4" name="Slide Number Placeholder 3"/>
          <p:cNvSpPr>
            <a:spLocks noGrp="1"/>
          </p:cNvSpPr>
          <p:nvPr>
            <p:ph type="sldNum" sz="quarter" idx="5"/>
          </p:nvPr>
        </p:nvSpPr>
        <p:spPr/>
        <p:txBody>
          <a:bodyPr/>
          <a:lstStyle/>
          <a:p>
            <a:fld id="{E5EE1DD8-1A40-4927-AB1A-642835EE3487}" type="slidenum">
              <a:rPr lang="en-US" smtClean="0"/>
              <a:t>5</a:t>
            </a:fld>
            <a:endParaRPr lang="en-US"/>
          </a:p>
        </p:txBody>
      </p:sp>
    </p:spTree>
    <p:extLst>
      <p:ext uri="{BB962C8B-B14F-4D97-AF65-F5344CB8AC3E}">
        <p14:creationId xmlns:p14="http://schemas.microsoft.com/office/powerpoint/2010/main" val="2395173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Marion and service dog Sarge feeding a giraffe.</a:t>
            </a:r>
          </a:p>
          <a:p>
            <a:r>
              <a:rPr lang="en-US" dirty="0"/>
              <a:t>Picture of a service dog in a café on the floor near handler’s seat.</a:t>
            </a:r>
          </a:p>
          <a:p>
            <a:r>
              <a:rPr lang="en-US" dirty="0"/>
              <a:t>Young woman in dorm room with her service animal</a:t>
            </a:r>
          </a:p>
          <a:p>
            <a:r>
              <a:rPr lang="en-US" dirty="0"/>
              <a:t>Young girl in the library reading a book to her service dog!</a:t>
            </a:r>
          </a:p>
        </p:txBody>
      </p:sp>
      <p:sp>
        <p:nvSpPr>
          <p:cNvPr id="4" name="Slide Number Placeholder 3"/>
          <p:cNvSpPr>
            <a:spLocks noGrp="1"/>
          </p:cNvSpPr>
          <p:nvPr>
            <p:ph type="sldNum" sz="quarter" idx="5"/>
          </p:nvPr>
        </p:nvSpPr>
        <p:spPr/>
        <p:txBody>
          <a:bodyPr/>
          <a:lstStyle/>
          <a:p>
            <a:fld id="{E5EE1DD8-1A40-4927-AB1A-642835EE3487}" type="slidenum">
              <a:rPr lang="en-US" smtClean="0"/>
              <a:t>20</a:t>
            </a:fld>
            <a:endParaRPr lang="en-US"/>
          </a:p>
        </p:txBody>
      </p:sp>
    </p:spTree>
    <p:extLst>
      <p:ext uri="{BB962C8B-B14F-4D97-AF65-F5344CB8AC3E}">
        <p14:creationId xmlns:p14="http://schemas.microsoft.com/office/powerpoint/2010/main" val="1102975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E1DD8-1A40-4927-AB1A-642835EE3487}" type="slidenum">
              <a:rPr lang="en-US" smtClean="0"/>
              <a:t>21</a:t>
            </a:fld>
            <a:endParaRPr lang="en-US"/>
          </a:p>
        </p:txBody>
      </p:sp>
    </p:spTree>
    <p:extLst>
      <p:ext uri="{BB962C8B-B14F-4D97-AF65-F5344CB8AC3E}">
        <p14:creationId xmlns:p14="http://schemas.microsoft.com/office/powerpoint/2010/main" val="417188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transportation buses, paratransit fall under title II</a:t>
            </a:r>
          </a:p>
          <a:p>
            <a:r>
              <a:rPr lang="en-US" dirty="0"/>
              <a:t>Trains:  Amtrak Title II; Brightline is privately owned so Title III.</a:t>
            </a:r>
          </a:p>
          <a:p>
            <a:r>
              <a:rPr lang="en-US" dirty="0"/>
              <a:t>Air Carrier access act is the law that prohibits discrimination against PWD for air travel.  Enforced by Dept. of Transportation.</a:t>
            </a:r>
          </a:p>
        </p:txBody>
      </p:sp>
      <p:sp>
        <p:nvSpPr>
          <p:cNvPr id="4" name="Slide Number Placeholder 3"/>
          <p:cNvSpPr>
            <a:spLocks noGrp="1"/>
          </p:cNvSpPr>
          <p:nvPr>
            <p:ph type="sldNum" sz="quarter" idx="5"/>
          </p:nvPr>
        </p:nvSpPr>
        <p:spPr/>
        <p:txBody>
          <a:bodyPr/>
          <a:lstStyle/>
          <a:p>
            <a:fld id="{E5EE1DD8-1A40-4927-AB1A-642835EE3487}" type="slidenum">
              <a:rPr lang="en-US" smtClean="0"/>
              <a:t>22</a:t>
            </a:fld>
            <a:endParaRPr lang="en-US"/>
          </a:p>
        </p:txBody>
      </p:sp>
    </p:spTree>
    <p:extLst>
      <p:ext uri="{BB962C8B-B14F-4D97-AF65-F5344CB8AC3E}">
        <p14:creationId xmlns:p14="http://schemas.microsoft.com/office/powerpoint/2010/main" val="373605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 horse- Can the facility accommodate the miniature horse? Handler must have control. Horse must be housebroken.</a:t>
            </a:r>
          </a:p>
          <a:p>
            <a:r>
              <a:rPr lang="en-US" dirty="0"/>
              <a:t>No restrictions on breed of dog.</a:t>
            </a:r>
          </a:p>
          <a:p>
            <a:r>
              <a:rPr lang="en-US" dirty="0"/>
              <a:t>No restrictions on types of disabilities that can utilize a service dog.</a:t>
            </a:r>
          </a:p>
          <a:p>
            <a:endParaRPr lang="en-US" dirty="0"/>
          </a:p>
        </p:txBody>
      </p:sp>
      <p:sp>
        <p:nvSpPr>
          <p:cNvPr id="4" name="Slide Number Placeholder 3"/>
          <p:cNvSpPr>
            <a:spLocks noGrp="1"/>
          </p:cNvSpPr>
          <p:nvPr>
            <p:ph type="sldNum" sz="quarter" idx="5"/>
          </p:nvPr>
        </p:nvSpPr>
        <p:spPr/>
        <p:txBody>
          <a:bodyPr/>
          <a:lstStyle/>
          <a:p>
            <a:fld id="{E5EE1DD8-1A40-4927-AB1A-642835EE3487}" type="slidenum">
              <a:rPr lang="en-US" smtClean="0"/>
              <a:t>9</a:t>
            </a:fld>
            <a:endParaRPr lang="en-US"/>
          </a:p>
        </p:txBody>
      </p:sp>
    </p:spTree>
    <p:extLst>
      <p:ext uri="{BB962C8B-B14F-4D97-AF65-F5344CB8AC3E}">
        <p14:creationId xmlns:p14="http://schemas.microsoft.com/office/powerpoint/2010/main" val="148517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E1DD8-1A40-4927-AB1A-642835EE3487}" type="slidenum">
              <a:rPr lang="en-US" smtClean="0"/>
              <a:t>10</a:t>
            </a:fld>
            <a:endParaRPr lang="en-US"/>
          </a:p>
        </p:txBody>
      </p:sp>
    </p:spTree>
    <p:extLst>
      <p:ext uri="{BB962C8B-B14F-4D97-AF65-F5344CB8AC3E}">
        <p14:creationId xmlns:p14="http://schemas.microsoft.com/office/powerpoint/2010/main" val="361599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5EE1DD8-1A40-4927-AB1A-642835EE3487}" type="slidenum">
              <a:rPr lang="en-US" smtClean="0"/>
              <a:t>12</a:t>
            </a:fld>
            <a:endParaRPr lang="en-US"/>
          </a:p>
        </p:txBody>
      </p:sp>
    </p:spTree>
    <p:extLst>
      <p:ext uri="{BB962C8B-B14F-4D97-AF65-F5344CB8AC3E}">
        <p14:creationId xmlns:p14="http://schemas.microsoft.com/office/powerpoint/2010/main" val="77599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business owner, you may ask for the service animal to be removed if it is behaving badly and the handler isn’t able to get the animal under control.</a:t>
            </a:r>
          </a:p>
        </p:txBody>
      </p:sp>
      <p:sp>
        <p:nvSpPr>
          <p:cNvPr id="4" name="Slide Number Placeholder 3"/>
          <p:cNvSpPr>
            <a:spLocks noGrp="1"/>
          </p:cNvSpPr>
          <p:nvPr>
            <p:ph type="sldNum" sz="quarter" idx="5"/>
          </p:nvPr>
        </p:nvSpPr>
        <p:spPr/>
        <p:txBody>
          <a:bodyPr/>
          <a:lstStyle/>
          <a:p>
            <a:fld id="{E5EE1DD8-1A40-4927-AB1A-642835EE3487}" type="slidenum">
              <a:rPr lang="en-US" smtClean="0"/>
              <a:t>13</a:t>
            </a:fld>
            <a:endParaRPr lang="en-US"/>
          </a:p>
        </p:txBody>
      </p:sp>
    </p:spTree>
    <p:extLst>
      <p:ext uri="{BB962C8B-B14F-4D97-AF65-F5344CB8AC3E}">
        <p14:creationId xmlns:p14="http://schemas.microsoft.com/office/powerpoint/2010/main" val="2738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Federal law supersedes state and local laws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States can make laws granting broader rights (more than) but cannot make laws more restrictive (less than).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413.08(includes service animals in training and criminal remedies)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5EE1DD8-1A40-4927-AB1A-642835EE3487}" type="slidenum">
              <a:rPr lang="en-US" smtClean="0"/>
              <a:t>14</a:t>
            </a:fld>
            <a:endParaRPr lang="en-US"/>
          </a:p>
        </p:txBody>
      </p:sp>
    </p:spTree>
    <p:extLst>
      <p:ext uri="{BB962C8B-B14F-4D97-AF65-F5344CB8AC3E}">
        <p14:creationId xmlns:p14="http://schemas.microsoft.com/office/powerpoint/2010/main" val="373629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sz="1200" b="0" i="0" kern="1200" dirty="0">
                <a:solidFill>
                  <a:schemeClr val="tx1"/>
                </a:solidFill>
                <a:effectLst/>
                <a:latin typeface="+mn-lt"/>
                <a:ea typeface="+mn-ea"/>
                <a:cs typeface="+mn-cs"/>
              </a:rPr>
              <a:t>Helps people with disabilities access the same employment opportunities.</a:t>
            </a:r>
          </a:p>
          <a:p>
            <a:r>
              <a:rPr lang="en-US" sz="1200" b="0" i="0" kern="1200" dirty="0">
                <a:solidFill>
                  <a:schemeClr val="tx1"/>
                </a:solidFill>
                <a:effectLst/>
                <a:latin typeface="+mn-lt"/>
                <a:ea typeface="+mn-ea"/>
                <a:cs typeface="+mn-cs"/>
              </a:rPr>
              <a:t>Applies to employers with 15 or more employees. Requires employers to provide reasonable accommodations to qualified applicants or employees</a:t>
            </a:r>
          </a:p>
          <a:p>
            <a:r>
              <a:rPr lang="en-US" sz="1200" b="0" i="0" kern="1200" dirty="0">
                <a:solidFill>
                  <a:schemeClr val="tx1"/>
                </a:solidFill>
                <a:effectLst/>
                <a:latin typeface="+mn-lt"/>
                <a:ea typeface="+mn-ea"/>
                <a:cs typeface="+mn-cs"/>
              </a:rPr>
              <a:t>II Prohibits discrimination on the basis of disability by “public entities” such as state and local government agencies. Must make programs, services and activities accessible to individuals with disabilities.</a:t>
            </a:r>
          </a:p>
          <a:p>
            <a:r>
              <a:rPr lang="en-US" sz="1200" b="0" i="0" kern="1200" dirty="0">
                <a:solidFill>
                  <a:schemeClr val="tx1"/>
                </a:solidFill>
                <a:effectLst/>
                <a:latin typeface="+mn-lt"/>
                <a:ea typeface="+mn-ea"/>
                <a:cs typeface="+mn-cs"/>
              </a:rPr>
              <a:t> </a:t>
            </a:r>
            <a:r>
              <a:rPr lang="en-US" dirty="0"/>
              <a:t>III Prohibits public places from discriminating against PWD. Public accommodations include privately owned, leased or operated facilities like hotels, restaurants, stores. Sets the minimum standards for accessibility for alterations and new construction of commercial facilities and privately owned public accommodations. It also requires public accommodations to remove barriers in existing buildings where it is easy to do so without much difficulty or expense. Directs businesses to make "reasonable modifications" to their usual ways of doing things when serving people with disabilities. </a:t>
            </a:r>
          </a:p>
          <a:p>
            <a:r>
              <a:rPr lang="en-US" dirty="0"/>
              <a:t>IV Requires telephone and Internet companies to provide a nationwide system of interstate and intrastate telecommunications relay services that allows individuals with hearing or speech disabilities to communicate over the telephone. Requires closed captioning of federally funded public service announcements.</a:t>
            </a:r>
          </a:p>
          <a:p>
            <a:endParaRPr lang="en-US" dirty="0"/>
          </a:p>
          <a:p>
            <a:pPr lvl="0">
              <a:defRPr/>
            </a:pPr>
            <a:r>
              <a:rPr lang="en-US" dirty="0"/>
              <a:t> </a:t>
            </a:r>
          </a:p>
          <a:p>
            <a:endParaRPr lang="en-US" dirty="0"/>
          </a:p>
          <a:p>
            <a:endParaRPr lang="en-US" dirty="0"/>
          </a:p>
          <a:p>
            <a:endParaRPr lang="en-US" sz="1200" b="0" i="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5"/>
          </p:nvPr>
        </p:nvSpPr>
        <p:spPr/>
        <p:txBody>
          <a:bodyPr/>
          <a:lstStyle/>
          <a:p>
            <a:fld id="{E5EE1DD8-1A40-4927-AB1A-642835EE3487}" type="slidenum">
              <a:rPr lang="en-US" smtClean="0"/>
              <a:t>15</a:t>
            </a:fld>
            <a:endParaRPr lang="en-US"/>
          </a:p>
        </p:txBody>
      </p:sp>
    </p:spTree>
    <p:extLst>
      <p:ext uri="{BB962C8B-B14F-4D97-AF65-F5344CB8AC3E}">
        <p14:creationId xmlns:p14="http://schemas.microsoft.com/office/powerpoint/2010/main" val="4179722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E1DD8-1A40-4927-AB1A-642835EE3487}" type="slidenum">
              <a:rPr lang="en-US" smtClean="0"/>
              <a:t>16</a:t>
            </a:fld>
            <a:endParaRPr lang="en-US"/>
          </a:p>
        </p:txBody>
      </p:sp>
    </p:spTree>
    <p:extLst>
      <p:ext uri="{BB962C8B-B14F-4D97-AF65-F5344CB8AC3E}">
        <p14:creationId xmlns:p14="http://schemas.microsoft.com/office/powerpoint/2010/main" val="232591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Marion speak about Shelter access.</a:t>
            </a:r>
          </a:p>
        </p:txBody>
      </p:sp>
      <p:sp>
        <p:nvSpPr>
          <p:cNvPr id="4" name="Slide Number Placeholder 3"/>
          <p:cNvSpPr>
            <a:spLocks noGrp="1"/>
          </p:cNvSpPr>
          <p:nvPr>
            <p:ph type="sldNum" sz="quarter" idx="5"/>
          </p:nvPr>
        </p:nvSpPr>
        <p:spPr/>
        <p:txBody>
          <a:bodyPr/>
          <a:lstStyle/>
          <a:p>
            <a:fld id="{E5EE1DD8-1A40-4927-AB1A-642835EE3487}" type="slidenum">
              <a:rPr lang="en-US" smtClean="0"/>
              <a:t>19</a:t>
            </a:fld>
            <a:endParaRPr lang="en-US"/>
          </a:p>
        </p:txBody>
      </p:sp>
    </p:spTree>
    <p:extLst>
      <p:ext uri="{BB962C8B-B14F-4D97-AF65-F5344CB8AC3E}">
        <p14:creationId xmlns:p14="http://schemas.microsoft.com/office/powerpoint/2010/main" val="2610181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l">
              <a:defRPr sz="4000" b="1"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611815" y="3420330"/>
            <a:ext cx="4337540" cy="1655762"/>
          </a:xfrm>
          <a:prstGeom prst="rect">
            <a:avLst/>
          </a:prstGeom>
        </p:spPr>
        <p:txBody>
          <a:bodyPr>
            <a:normAutofit/>
          </a:bodyPr>
          <a:lstStyle>
            <a:lvl1pPr marL="0" indent="0" algn="l">
              <a:buNone/>
              <a:defRPr sz="2400" b="0"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a:xfrm>
            <a:off x="1066800" y="6356350"/>
            <a:ext cx="2743200" cy="365125"/>
          </a:xfrm>
        </p:spPr>
        <p:txBody>
          <a:bodyPr/>
          <a:lstStyle>
            <a:lvl1pPr>
              <a:defRPr>
                <a:solidFill>
                  <a:schemeClr val="bg1"/>
                </a:solidFill>
                <a:latin typeface="Aptos Display" panose="020B0004020202020204" pitchFamily="34" charset="0"/>
              </a:defRPr>
            </a:lvl1pPr>
          </a:lstStyle>
          <a:p>
            <a:fld id="{66CA6902-4017-4F1C-B09C-2D4EF8897F80}" type="datetime1">
              <a:rPr lang="en-US" smtClean="0"/>
              <a:t>11/18/2025</a:t>
            </a:fld>
            <a:endParaRPr lang="en-US" dirty="0"/>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chemeClr val="bg1"/>
                </a:solidFill>
                <a:latin typeface="Aptos Display" panose="020B0004020202020204" pitchFamily="34" charset="0"/>
              </a:defRPr>
            </a:lvl1pPr>
          </a:lstStyle>
          <a:p>
            <a:r>
              <a:rPr lang="en-US"/>
              <a:t>Test Footer Info</a:t>
            </a:r>
            <a:endParaRPr lang="en-US" dirty="0"/>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chemeClr val="bg1"/>
                </a:solidFill>
                <a:latin typeface="Aptos Display" panose="020B0004020202020204" pitchFamily="34" charset="0"/>
              </a:defRPr>
            </a:lvl1pPr>
          </a:lstStyle>
          <a:p>
            <a:fld id="{69EBCB19-AEAE-0745-86F8-183BCF9A79B0}" type="slidenum">
              <a:rPr lang="en-US" smtClean="0"/>
              <a:pPr/>
              <a:t>‹#›</a:t>
            </a:fld>
            <a:endParaRPr lang="en-US" dirty="0"/>
          </a:p>
        </p:txBody>
      </p:sp>
    </p:spTree>
    <p:extLst>
      <p:ext uri="{BB962C8B-B14F-4D97-AF65-F5344CB8AC3E}">
        <p14:creationId xmlns:p14="http://schemas.microsoft.com/office/powerpoint/2010/main" val="293430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defRPr sz="4000" b="1"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a:prstGeom prst="rect">
            <a:avLst/>
          </a:prstGeom>
        </p:spPr>
        <p:txBody>
          <a:bodyPr>
            <a:normAutofit/>
          </a:bodyPr>
          <a:lstStyle>
            <a:lvl1pPr marL="0" indent="0" algn="l">
              <a:buNone/>
              <a:defRPr sz="2400" b="0"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lvl1pPr>
              <a:defRPr>
                <a:solidFill>
                  <a:schemeClr val="bg1"/>
                </a:solidFill>
              </a:defRPr>
            </a:lvl1pPr>
          </a:lstStyle>
          <a:p>
            <a:fld id="{38B4B65B-A3DF-43D2-B67E-C272936EAAE4}" type="datetime1">
              <a:rPr lang="en-US" smtClean="0"/>
              <a:t>11/18/2025</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51195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chemeClr val="bg1"/>
                </a:solidFill>
              </a:defRPr>
            </a:lvl1pPr>
          </a:lstStyle>
          <a:p>
            <a:fld id="{863D8ECF-BA30-468D-A873-AF4FDD52988E}" type="datetime1">
              <a:rPr lang="en-US" smtClean="0"/>
              <a:t>11/18/2025</a:t>
            </a:fld>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chemeClr val="bg1"/>
                </a:solidFill>
              </a:defRPr>
            </a:lvl1pPr>
          </a:lstStyle>
          <a:p>
            <a:r>
              <a:rPr lang="en-US"/>
              <a:t>Test Footer Info</a:t>
            </a:r>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dirty="0"/>
          </a:p>
        </p:txBody>
      </p:sp>
    </p:spTree>
    <p:extLst>
      <p:ext uri="{BB962C8B-B14F-4D97-AF65-F5344CB8AC3E}">
        <p14:creationId xmlns:p14="http://schemas.microsoft.com/office/powerpoint/2010/main" val="90113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lvl1pPr>
              <a:defRPr>
                <a:solidFill>
                  <a:schemeClr val="bg1"/>
                </a:solidFill>
              </a:defRPr>
            </a:lvl1pPr>
          </a:lstStyle>
          <a:p>
            <a:fld id="{E2314007-652A-4F51-82A6-A88039AE10E9}" type="datetime1">
              <a:rPr lang="en-US" smtClean="0"/>
              <a:t>11/18/2025</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80182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2">
            <a:extLst>
              <a:ext uri="{FF2B5EF4-FFF2-40B4-BE49-F238E27FC236}">
                <a16:creationId xmlns:a16="http://schemas.microsoft.com/office/drawing/2014/main" id="{20642C92-2431-3E4A-6113-2AB5FF465924}"/>
              </a:ext>
            </a:extLst>
          </p:cNvPr>
          <p:cNvSpPr>
            <a:spLocks noGrp="1"/>
          </p:cNvSpPr>
          <p:nvPr>
            <p:ph sz="half" idx="13"/>
          </p:nvPr>
        </p:nvSpPr>
        <p:spPr>
          <a:xfrm>
            <a:off x="6172202"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lvl1pPr>
              <a:defRPr>
                <a:solidFill>
                  <a:schemeClr val="bg1"/>
                </a:solidFill>
              </a:defRPr>
            </a:lvl1pPr>
          </a:lstStyle>
          <a:p>
            <a:fld id="{275561E5-8594-4E70-8DBD-DC11E0765D48}" type="datetime1">
              <a:rPr lang="en-US" smtClean="0"/>
              <a:t>11/18/2025</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26812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chemeClr val="bg1"/>
                </a:solidFill>
              </a:defRPr>
            </a:lvl1pPr>
          </a:lstStyle>
          <a:p>
            <a:fld id="{D9972454-8BB3-4322-8866-846A40E8721E}" type="datetime1">
              <a:rPr lang="en-US" smtClean="0"/>
              <a:t>11/18/2025</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cxnSp>
        <p:nvCxnSpPr>
          <p:cNvPr id="8" name="Straight Connector 7">
            <a:extLst>
              <a:ext uri="{FF2B5EF4-FFF2-40B4-BE49-F238E27FC236}">
                <a16:creationId xmlns:a16="http://schemas.microsoft.com/office/drawing/2014/main" id="{09EFD235-9A73-624F-9C6B-2C965BAAD0E4}"/>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44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a:prstGeom prst="rect">
            <a:avLst/>
          </a:prstGeom>
        </p:spPr>
        <p:txBody>
          <a:bodyPr anchor="b"/>
          <a:lstStyle>
            <a:lvl1pPr marL="0" indent="0">
              <a:buNone/>
              <a:defRPr sz="2400" b="1">
                <a:solidFill>
                  <a:schemeClr val="bg1"/>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a:prstGeom prst="rect">
            <a:avLst/>
          </a:prstGeom>
        </p:spPr>
        <p:txBody>
          <a:bodyPr anchor="b"/>
          <a:lstStyle>
            <a:lvl1pPr marL="0" indent="0">
              <a:buNone/>
              <a:defRPr sz="2400" b="1">
                <a:solidFill>
                  <a:schemeClr val="bg1"/>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lvl1pPr>
              <a:defRPr>
                <a:solidFill>
                  <a:schemeClr val="bg1"/>
                </a:solidFill>
              </a:defRPr>
            </a:lvl1pPr>
          </a:lstStyle>
          <a:p>
            <a:fld id="{3CAF9193-01A8-4ECC-A727-E0761D7BB8A2}" type="datetime1">
              <a:rPr lang="en-US" smtClean="0"/>
              <a:t>11/18/2025</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cxnSp>
        <p:nvCxnSpPr>
          <p:cNvPr id="14" name="Straight Connector 13">
            <a:extLst>
              <a:ext uri="{FF2B5EF4-FFF2-40B4-BE49-F238E27FC236}">
                <a16:creationId xmlns:a16="http://schemas.microsoft.com/office/drawing/2014/main" id="{67098B7F-4054-2D4B-8750-39161BE6343F}"/>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42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lstStyle>
            <a:lvl1pPr>
              <a:defRPr sz="32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bg1"/>
                </a:solidFill>
                <a:latin typeface="Aptos Display"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3188" y="987425"/>
            <a:ext cx="6172200" cy="4873625"/>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lvl1pPr>
              <a:defRPr>
                <a:solidFill>
                  <a:schemeClr val="bg1"/>
                </a:solidFill>
              </a:defRPr>
            </a:lvl1pPr>
          </a:lstStyle>
          <a:p>
            <a:fld id="{F668AB94-B8E2-4DEB-A450-E1B0DC2139D5}" type="datetime1">
              <a:rPr lang="en-US" smtClean="0"/>
              <a:t>11/18/2025</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163929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34686706-6ADC-4A69-8822-A5C6ED341A19}" type="datetime1">
              <a:rPr lang="en-US" smtClean="0"/>
              <a:t>11/18/2025</a:t>
            </a:fld>
            <a:endParaRPr lang="en-US" dirty="0"/>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A2B5A"/>
                </a:solidFill>
                <a:latin typeface="Aptos Display" panose="020B0004020202020204" pitchFamily="34" charset="0"/>
              </a:defRPr>
            </a:lvl1pPr>
          </a:lstStyle>
          <a:p>
            <a:r>
              <a:rPr lang="en-US"/>
              <a:t>Test Footer Info</a:t>
            </a:r>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69EBCB19-AEAE-0745-86F8-183BCF9A79B0}" type="slidenum">
              <a:rPr lang="en-US" smtClean="0"/>
              <a:pPr/>
              <a:t>‹#›</a:t>
            </a:fld>
            <a:endParaRPr lang="en-US" dirty="0"/>
          </a:p>
        </p:txBody>
      </p:sp>
    </p:spTree>
    <p:extLst>
      <p:ext uri="{BB962C8B-B14F-4D97-AF65-F5344CB8AC3E}">
        <p14:creationId xmlns:p14="http://schemas.microsoft.com/office/powerpoint/2010/main" val="663719938"/>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50" r:id="rId3"/>
    <p:sldLayoutId id="2147483660" r:id="rId4"/>
    <p:sldLayoutId id="2147483652" r:id="rId5"/>
    <p:sldLayoutId id="2147483658" r:id="rId6"/>
    <p:sldLayoutId id="2147483653" r:id="rId7"/>
    <p:sldLayoutId id="2147483656" r:id="rId8"/>
  </p:sldLayoutIdLst>
  <p:hf hdr="0" ftr="0" dt="0"/>
  <p:txStyles>
    <p:titleStyle>
      <a:lvl1pPr algn="l" defTabSz="914400" rtl="0" eaLnBrk="1" latinLnBrk="0" hangingPunct="1">
        <a:lnSpc>
          <a:spcPct val="90000"/>
        </a:lnSpc>
        <a:spcBef>
          <a:spcPct val="0"/>
        </a:spcBef>
        <a:buNone/>
        <a:defRPr sz="3200" b="1" i="0" kern="1200">
          <a:solidFill>
            <a:schemeClr val="bg1"/>
          </a:solidFill>
          <a:latin typeface="Aptos" panose="020B000402020202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serviceanimals.info/" TargetMode="External"/><Relationship Id="rId2" Type="http://schemas.openxmlformats.org/officeDocument/2006/relationships/hyperlink" Target="http://www.disabilityrightsflorida.org/" TargetMode="External"/><Relationship Id="rId1" Type="http://schemas.openxmlformats.org/officeDocument/2006/relationships/slideLayout" Target="../slideLayouts/slideLayout3.xml"/><Relationship Id="rId4" Type="http://schemas.openxmlformats.org/officeDocument/2006/relationships/hyperlink" Target="http://www.ada.go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hud.gov/" TargetMode="External"/><Relationship Id="rId2" Type="http://schemas.openxmlformats.org/officeDocument/2006/relationships/hyperlink" Target="http://www.eeoc.gov/" TargetMode="External"/><Relationship Id="rId1" Type="http://schemas.openxmlformats.org/officeDocument/2006/relationships/slideLayout" Target="../slideLayouts/slideLayout3.xml"/><Relationship Id="rId4" Type="http://schemas.openxmlformats.org/officeDocument/2006/relationships/hyperlink" Target="http://www.transit.dot.gov/"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Webinar@DisabilityRightsFlorida.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0F73-C5D4-5A0A-E77F-0B529F5219FE}"/>
              </a:ext>
            </a:extLst>
          </p:cNvPr>
          <p:cNvSpPr>
            <a:spLocks noGrp="1"/>
          </p:cNvSpPr>
          <p:nvPr>
            <p:ph type="ctrTitle"/>
          </p:nvPr>
        </p:nvSpPr>
        <p:spPr/>
        <p:txBody>
          <a:bodyPr>
            <a:normAutofit fontScale="90000"/>
          </a:bodyPr>
          <a:lstStyle/>
          <a:p>
            <a:r>
              <a:rPr lang="en-US" dirty="0"/>
              <a:t>Service Animals:</a:t>
            </a:r>
            <a:br>
              <a:rPr lang="en-US" dirty="0"/>
            </a:br>
            <a:r>
              <a:rPr lang="en-US" dirty="0"/>
              <a:t>Your Independence</a:t>
            </a:r>
            <a:br>
              <a:rPr lang="en-US" dirty="0"/>
            </a:br>
            <a:r>
              <a:rPr lang="en-US" dirty="0"/>
              <a:t>Your Access</a:t>
            </a:r>
            <a:br>
              <a:rPr lang="en-US" dirty="0"/>
            </a:br>
            <a:r>
              <a:rPr lang="en-US" dirty="0"/>
              <a:t>Your Rights </a:t>
            </a:r>
          </a:p>
        </p:txBody>
      </p:sp>
      <p:sp>
        <p:nvSpPr>
          <p:cNvPr id="3" name="Subtitle 2">
            <a:extLst>
              <a:ext uri="{FF2B5EF4-FFF2-40B4-BE49-F238E27FC236}">
                <a16:creationId xmlns:a16="http://schemas.microsoft.com/office/drawing/2014/main" id="{6CFB22A6-5C43-055B-A419-5BB96828381B}"/>
              </a:ext>
            </a:extLst>
          </p:cNvPr>
          <p:cNvSpPr>
            <a:spLocks noGrp="1"/>
          </p:cNvSpPr>
          <p:nvPr>
            <p:ph type="subTitle" idx="1"/>
          </p:nvPr>
        </p:nvSpPr>
        <p:spPr/>
        <p:txBody>
          <a:bodyPr>
            <a:normAutofit lnSpcReduction="10000"/>
          </a:bodyPr>
          <a:lstStyle/>
          <a:p>
            <a:r>
              <a:rPr lang="en-US" sz="3200" dirty="0"/>
              <a:t>Presented by:</a:t>
            </a:r>
          </a:p>
          <a:p>
            <a:r>
              <a:rPr lang="en-US" sz="3200" dirty="0"/>
              <a:t>-Marion Gwizdala</a:t>
            </a:r>
          </a:p>
          <a:p>
            <a:r>
              <a:rPr lang="en-US" sz="3200" dirty="0"/>
              <a:t>-Barb Page</a:t>
            </a:r>
            <a:endParaRPr lang="en-US" dirty="0"/>
          </a:p>
        </p:txBody>
      </p:sp>
    </p:spTree>
    <p:extLst>
      <p:ext uri="{BB962C8B-B14F-4D97-AF65-F5344CB8AC3E}">
        <p14:creationId xmlns:p14="http://schemas.microsoft.com/office/powerpoint/2010/main" val="396502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9782-9422-4426-B61C-DF7DDD3FC965}"/>
              </a:ext>
            </a:extLst>
          </p:cNvPr>
          <p:cNvSpPr>
            <a:spLocks noGrp="1"/>
          </p:cNvSpPr>
          <p:nvPr>
            <p:ph type="title"/>
          </p:nvPr>
        </p:nvSpPr>
        <p:spPr/>
        <p:txBody>
          <a:bodyPr/>
          <a:lstStyle/>
          <a:p>
            <a:r>
              <a:rPr lang="en-US" dirty="0"/>
              <a:t>What can you ask/not ask?   </a:t>
            </a:r>
          </a:p>
        </p:txBody>
      </p:sp>
      <p:sp>
        <p:nvSpPr>
          <p:cNvPr id="3" name="Content Placeholder 2">
            <a:extLst>
              <a:ext uri="{FF2B5EF4-FFF2-40B4-BE49-F238E27FC236}">
                <a16:creationId xmlns:a16="http://schemas.microsoft.com/office/drawing/2014/main" id="{665D192E-AF53-499D-BB75-C12651E9A6E6}"/>
              </a:ext>
            </a:extLst>
          </p:cNvPr>
          <p:cNvSpPr>
            <a:spLocks noGrp="1"/>
          </p:cNvSpPr>
          <p:nvPr>
            <p:ph idx="1"/>
          </p:nvPr>
        </p:nvSpPr>
        <p:spPr/>
        <p:txBody>
          <a:bodyPr/>
          <a:lstStyle/>
          <a:p>
            <a:r>
              <a:rPr lang="en-US" sz="2800" dirty="0"/>
              <a:t>When not obvious what a service animal provides, limited questions are allowed:</a:t>
            </a:r>
          </a:p>
          <a:p>
            <a:pPr marL="457200" lvl="1" indent="0">
              <a:buNone/>
            </a:pPr>
            <a:r>
              <a:rPr lang="en-US" sz="2800" dirty="0"/>
              <a:t>(1) is the dog a service animal required because of a disability?</a:t>
            </a:r>
          </a:p>
          <a:p>
            <a:pPr marL="457200" lvl="1" indent="0">
              <a:buNone/>
            </a:pPr>
            <a:r>
              <a:rPr lang="en-US" sz="2800" dirty="0"/>
              <a:t>(2) what work or task has the dog been trained to perform?</a:t>
            </a:r>
          </a:p>
          <a:p>
            <a:r>
              <a:rPr lang="en-US" sz="2800" dirty="0"/>
              <a:t>Questions not allowed:</a:t>
            </a:r>
          </a:p>
          <a:p>
            <a:pPr lvl="1"/>
            <a:r>
              <a:rPr lang="en-US" sz="2800" dirty="0"/>
              <a:t>Proof of training or certification</a:t>
            </a:r>
          </a:p>
          <a:p>
            <a:pPr lvl="1"/>
            <a:r>
              <a:rPr lang="en-US" sz="2800" dirty="0"/>
              <a:t>Nature of the Disability</a:t>
            </a:r>
          </a:p>
          <a:p>
            <a:pPr lvl="1"/>
            <a:r>
              <a:rPr lang="en-US" sz="2800" dirty="0"/>
              <a:t>Demonstration of the dog’s task</a:t>
            </a:r>
          </a:p>
          <a:p>
            <a:pPr lvl="1"/>
            <a:r>
              <a:rPr lang="en-US" sz="2800" dirty="0"/>
              <a:t>Proof of vaccinations</a:t>
            </a:r>
          </a:p>
        </p:txBody>
      </p:sp>
      <p:pic>
        <p:nvPicPr>
          <p:cNvPr id="4" name="Picture 3">
            <a:extLst>
              <a:ext uri="{FF2B5EF4-FFF2-40B4-BE49-F238E27FC236}">
                <a16:creationId xmlns:a16="http://schemas.microsoft.com/office/drawing/2014/main" id="{3C5D1F96-F9AC-3E70-FBA9-B6DDFCE898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00528" y="3546205"/>
            <a:ext cx="2109399" cy="2170364"/>
          </a:xfrm>
          <a:prstGeom prst="rect">
            <a:avLst/>
          </a:prstGeom>
        </p:spPr>
      </p:pic>
    </p:spTree>
    <p:extLst>
      <p:ext uri="{BB962C8B-B14F-4D97-AF65-F5344CB8AC3E}">
        <p14:creationId xmlns:p14="http://schemas.microsoft.com/office/powerpoint/2010/main" val="57593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D1C-A146-8B0B-D5C0-7128659797EA}"/>
              </a:ext>
            </a:extLst>
          </p:cNvPr>
          <p:cNvSpPr>
            <a:spLocks noGrp="1"/>
          </p:cNvSpPr>
          <p:nvPr>
            <p:ph type="title"/>
          </p:nvPr>
        </p:nvSpPr>
        <p:spPr/>
        <p:txBody>
          <a:bodyPr/>
          <a:lstStyle/>
          <a:p>
            <a:r>
              <a:rPr lang="en-US" dirty="0"/>
              <a:t>Handler Responsibilities-</a:t>
            </a:r>
            <a:br>
              <a:rPr lang="en-US" dirty="0"/>
            </a:br>
            <a:r>
              <a:rPr lang="en-US" dirty="0"/>
              <a:t>Service animals….</a:t>
            </a:r>
          </a:p>
        </p:txBody>
      </p:sp>
      <p:sp>
        <p:nvSpPr>
          <p:cNvPr id="3" name="Content Placeholder 2">
            <a:extLst>
              <a:ext uri="{FF2B5EF4-FFF2-40B4-BE49-F238E27FC236}">
                <a16:creationId xmlns:a16="http://schemas.microsoft.com/office/drawing/2014/main" id="{0D03A8C6-CC37-BCC6-8701-38AC66C91523}"/>
              </a:ext>
            </a:extLst>
          </p:cNvPr>
          <p:cNvSpPr>
            <a:spLocks noGrp="1"/>
          </p:cNvSpPr>
          <p:nvPr>
            <p:ph idx="1"/>
          </p:nvPr>
        </p:nvSpPr>
        <p:spPr/>
        <p:txBody>
          <a:bodyPr/>
          <a:lstStyle/>
          <a:p>
            <a:r>
              <a:rPr lang="en-US" sz="2800" dirty="0"/>
              <a:t>Must be under control of its handler.</a:t>
            </a:r>
          </a:p>
          <a:p>
            <a:pPr lvl="1"/>
            <a:r>
              <a:rPr lang="en-US" sz="2800" dirty="0"/>
              <a:t>Doesn’t bark or growl unprovoked</a:t>
            </a:r>
          </a:p>
          <a:p>
            <a:pPr lvl="1"/>
            <a:r>
              <a:rPr lang="en-US" sz="2800" dirty="0"/>
              <a:t>Doesn’t approach others or is otherwise disruptive</a:t>
            </a:r>
          </a:p>
          <a:p>
            <a:pPr lvl="1"/>
            <a:r>
              <a:rPr lang="en-US" sz="2800" dirty="0"/>
              <a:t>Must be housebroken</a:t>
            </a:r>
          </a:p>
          <a:p>
            <a:r>
              <a:rPr lang="en-US" sz="2800" dirty="0"/>
              <a:t>Must be harnessed, leashed, or tethered</a:t>
            </a:r>
          </a:p>
          <a:p>
            <a:pPr lvl="1"/>
            <a:r>
              <a:rPr lang="en-US" sz="2800" dirty="0"/>
              <a:t>exception: unless the individual’s disability prevents using these devices or these devices interfere with the service animal’s safe, effective performance of tasks</a:t>
            </a:r>
          </a:p>
          <a:p>
            <a:r>
              <a:rPr lang="en-US" sz="2800" dirty="0"/>
              <a:t>Must not be placed in grocery carts, seated on vehicle or table seats, or be fed from restaurant table</a:t>
            </a:r>
          </a:p>
        </p:txBody>
      </p:sp>
      <p:sp>
        <p:nvSpPr>
          <p:cNvPr id="4" name="Slide Number Placeholder 3">
            <a:extLst>
              <a:ext uri="{FF2B5EF4-FFF2-40B4-BE49-F238E27FC236}">
                <a16:creationId xmlns:a16="http://schemas.microsoft.com/office/drawing/2014/main" id="{E3593F8E-F04B-1435-2F7E-0733DD942556}"/>
              </a:ext>
            </a:extLst>
          </p:cNvPr>
          <p:cNvSpPr>
            <a:spLocks noGrp="1"/>
          </p:cNvSpPr>
          <p:nvPr>
            <p:ph type="sldNum" sz="quarter" idx="12"/>
          </p:nvPr>
        </p:nvSpPr>
        <p:spPr/>
        <p:txBody>
          <a:bodyPr/>
          <a:lstStyle/>
          <a:p>
            <a:fld id="{69EBCB19-AEAE-0745-86F8-183BCF9A79B0}" type="slidenum">
              <a:rPr lang="en-US" smtClean="0"/>
              <a:pPr/>
              <a:t>11</a:t>
            </a:fld>
            <a:endParaRPr lang="en-US" dirty="0"/>
          </a:p>
        </p:txBody>
      </p:sp>
    </p:spTree>
    <p:extLst>
      <p:ext uri="{BB962C8B-B14F-4D97-AF65-F5344CB8AC3E}">
        <p14:creationId xmlns:p14="http://schemas.microsoft.com/office/powerpoint/2010/main" val="339617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8404-FBAC-8C63-0F96-709C6CF44A6C}"/>
              </a:ext>
            </a:extLst>
          </p:cNvPr>
          <p:cNvSpPr>
            <a:spLocks noGrp="1"/>
          </p:cNvSpPr>
          <p:nvPr>
            <p:ph type="title"/>
          </p:nvPr>
        </p:nvSpPr>
        <p:spPr/>
        <p:txBody>
          <a:bodyPr/>
          <a:lstStyle/>
          <a:p>
            <a:r>
              <a:rPr lang="en-US" dirty="0"/>
              <a:t>Poll Question #2</a:t>
            </a:r>
          </a:p>
        </p:txBody>
      </p:sp>
      <p:sp>
        <p:nvSpPr>
          <p:cNvPr id="3" name="Content Placeholder 2">
            <a:extLst>
              <a:ext uri="{FF2B5EF4-FFF2-40B4-BE49-F238E27FC236}">
                <a16:creationId xmlns:a16="http://schemas.microsoft.com/office/drawing/2014/main" id="{78F3176F-98D8-A5BE-164B-C11EA2734D56}"/>
              </a:ext>
            </a:extLst>
          </p:cNvPr>
          <p:cNvSpPr>
            <a:spLocks noGrp="1"/>
          </p:cNvSpPr>
          <p:nvPr>
            <p:ph idx="1"/>
          </p:nvPr>
        </p:nvSpPr>
        <p:spPr/>
        <p:txBody>
          <a:bodyPr/>
          <a:lstStyle/>
          <a:p>
            <a:pPr marL="0" indent="0">
              <a:buNone/>
            </a:pPr>
            <a:endParaRPr lang="en-US" sz="4400" dirty="0"/>
          </a:p>
          <a:p>
            <a:pPr marL="0" indent="0">
              <a:buNone/>
            </a:pPr>
            <a:r>
              <a:rPr lang="en-US" sz="4400" dirty="0"/>
              <a:t>If a service animal is out of control, can a business owner require the individual to leave the premises?</a:t>
            </a:r>
          </a:p>
          <a:p>
            <a:pPr marL="0" indent="0">
              <a:buNone/>
            </a:pPr>
            <a:endParaRPr lang="en-US" sz="4400" dirty="0"/>
          </a:p>
          <a:p>
            <a:pPr lvl="1"/>
            <a:r>
              <a:rPr lang="en-US" sz="4400" dirty="0"/>
              <a:t>Yes or no?</a:t>
            </a:r>
          </a:p>
        </p:txBody>
      </p:sp>
      <p:sp>
        <p:nvSpPr>
          <p:cNvPr id="4" name="Slide Number Placeholder 3">
            <a:extLst>
              <a:ext uri="{FF2B5EF4-FFF2-40B4-BE49-F238E27FC236}">
                <a16:creationId xmlns:a16="http://schemas.microsoft.com/office/drawing/2014/main" id="{6532A3C7-F08E-5F2D-DECF-260E21629C6D}"/>
              </a:ext>
            </a:extLst>
          </p:cNvPr>
          <p:cNvSpPr>
            <a:spLocks noGrp="1"/>
          </p:cNvSpPr>
          <p:nvPr>
            <p:ph type="sldNum" sz="quarter" idx="12"/>
          </p:nvPr>
        </p:nvSpPr>
        <p:spPr/>
        <p:txBody>
          <a:bodyPr/>
          <a:lstStyle/>
          <a:p>
            <a:fld id="{69EBCB19-AEAE-0745-86F8-183BCF9A79B0}" type="slidenum">
              <a:rPr lang="en-US" smtClean="0"/>
              <a:pPr/>
              <a:t>12</a:t>
            </a:fld>
            <a:endParaRPr lang="en-US" dirty="0"/>
          </a:p>
        </p:txBody>
      </p:sp>
    </p:spTree>
    <p:extLst>
      <p:ext uri="{BB962C8B-B14F-4D97-AF65-F5344CB8AC3E}">
        <p14:creationId xmlns:p14="http://schemas.microsoft.com/office/powerpoint/2010/main" val="46975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2D2E-FD17-D1B9-08AE-4986461B0C80}"/>
              </a:ext>
            </a:extLst>
          </p:cNvPr>
          <p:cNvSpPr>
            <a:spLocks noGrp="1"/>
          </p:cNvSpPr>
          <p:nvPr>
            <p:ph type="title"/>
          </p:nvPr>
        </p:nvSpPr>
        <p:spPr/>
        <p:txBody>
          <a:bodyPr/>
          <a:lstStyle/>
          <a:p>
            <a:r>
              <a:rPr lang="en-US" dirty="0"/>
              <a:t>Business Owners-</a:t>
            </a:r>
            <a:br>
              <a:rPr lang="en-US" dirty="0"/>
            </a:br>
            <a:r>
              <a:rPr lang="en-US" dirty="0"/>
              <a:t>Your role; Your Rights:</a:t>
            </a:r>
          </a:p>
        </p:txBody>
      </p:sp>
      <p:sp>
        <p:nvSpPr>
          <p:cNvPr id="3" name="Content Placeholder 2">
            <a:extLst>
              <a:ext uri="{FF2B5EF4-FFF2-40B4-BE49-F238E27FC236}">
                <a16:creationId xmlns:a16="http://schemas.microsoft.com/office/drawing/2014/main" id="{2AA7BEE0-1FAC-9254-43B8-008B8C344AF2}"/>
              </a:ext>
            </a:extLst>
          </p:cNvPr>
          <p:cNvSpPr>
            <a:spLocks noGrp="1"/>
          </p:cNvSpPr>
          <p:nvPr>
            <p:ph idx="1"/>
          </p:nvPr>
        </p:nvSpPr>
        <p:spPr/>
        <p:txBody>
          <a:bodyPr/>
          <a:lstStyle/>
          <a:p>
            <a:r>
              <a:rPr lang="en-US" sz="2900" dirty="0"/>
              <a:t>Must allow individual to bring their service animal into your business</a:t>
            </a:r>
          </a:p>
          <a:p>
            <a:r>
              <a:rPr lang="en-US" sz="2900" dirty="0"/>
              <a:t>May ask the two allowable questions if it is not apparent what the service is provided</a:t>
            </a:r>
          </a:p>
          <a:p>
            <a:r>
              <a:rPr lang="en-US" sz="2900" dirty="0"/>
              <a:t>If the service animal is disruptive, you may ask for the service animal to be removed, but </a:t>
            </a:r>
            <a:r>
              <a:rPr lang="en-US" sz="2900" u="sng" dirty="0"/>
              <a:t>not</a:t>
            </a:r>
            <a:r>
              <a:rPr lang="en-US" sz="2900" dirty="0"/>
              <a:t> the individual</a:t>
            </a:r>
          </a:p>
          <a:p>
            <a:r>
              <a:rPr lang="en-US" sz="2900" dirty="0"/>
              <a:t>You are not responsible for providing care or food for the service animal</a:t>
            </a:r>
          </a:p>
          <a:p>
            <a:r>
              <a:rPr lang="en-US" sz="2900" dirty="0"/>
              <a:t>Allergies and fear of dogs are not valid reasons for denying a service animal entrance</a:t>
            </a:r>
          </a:p>
          <a:p>
            <a:endParaRPr lang="en-US" dirty="0"/>
          </a:p>
          <a:p>
            <a:endParaRPr lang="en-US" dirty="0"/>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700FCCF0-5D6C-021E-DBF7-ED83D823A825}"/>
              </a:ext>
            </a:extLst>
          </p:cNvPr>
          <p:cNvSpPr>
            <a:spLocks noGrp="1"/>
          </p:cNvSpPr>
          <p:nvPr>
            <p:ph type="sldNum" sz="quarter" idx="12"/>
          </p:nvPr>
        </p:nvSpPr>
        <p:spPr/>
        <p:txBody>
          <a:bodyPr/>
          <a:lstStyle/>
          <a:p>
            <a:fld id="{69EBCB19-AEAE-0745-86F8-183BCF9A79B0}" type="slidenum">
              <a:rPr lang="en-US" smtClean="0"/>
              <a:pPr/>
              <a:t>13</a:t>
            </a:fld>
            <a:endParaRPr lang="en-US" dirty="0"/>
          </a:p>
        </p:txBody>
      </p:sp>
    </p:spTree>
    <p:extLst>
      <p:ext uri="{BB962C8B-B14F-4D97-AF65-F5344CB8AC3E}">
        <p14:creationId xmlns:p14="http://schemas.microsoft.com/office/powerpoint/2010/main" val="402696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56AD-36C0-7175-C1D4-7B5B5759E752}"/>
              </a:ext>
            </a:extLst>
          </p:cNvPr>
          <p:cNvSpPr>
            <a:spLocks noGrp="1"/>
          </p:cNvSpPr>
          <p:nvPr>
            <p:ph type="title"/>
          </p:nvPr>
        </p:nvSpPr>
        <p:spPr/>
        <p:txBody>
          <a:bodyPr/>
          <a:lstStyle/>
          <a:p>
            <a:r>
              <a:rPr lang="en-US" dirty="0"/>
              <a:t>Protection Rights and Laws</a:t>
            </a:r>
          </a:p>
        </p:txBody>
      </p:sp>
      <p:sp>
        <p:nvSpPr>
          <p:cNvPr id="3" name="Content Placeholder 2">
            <a:extLst>
              <a:ext uri="{FF2B5EF4-FFF2-40B4-BE49-F238E27FC236}">
                <a16:creationId xmlns:a16="http://schemas.microsoft.com/office/drawing/2014/main" id="{A013F8E5-567D-8071-3F0E-FEA57BDA0EB8}"/>
              </a:ext>
            </a:extLst>
          </p:cNvPr>
          <p:cNvSpPr>
            <a:spLocks noGrp="1"/>
          </p:cNvSpPr>
          <p:nvPr>
            <p:ph idx="1"/>
          </p:nvPr>
        </p:nvSpPr>
        <p:spPr/>
        <p:txBody>
          <a:bodyPr/>
          <a:lstStyle/>
          <a:p>
            <a:pPr marL="0" indent="0">
              <a:buNone/>
            </a:pPr>
            <a:r>
              <a:rPr lang="en-US" sz="3200" dirty="0"/>
              <a:t> </a:t>
            </a:r>
          </a:p>
          <a:p>
            <a:r>
              <a:rPr lang="en-US" sz="4400" dirty="0"/>
              <a:t>Americans with Disabilities Act (ADA)</a:t>
            </a:r>
          </a:p>
          <a:p>
            <a:r>
              <a:rPr lang="en-US" sz="4400" dirty="0"/>
              <a:t>Fair Housing Act (FHA)</a:t>
            </a:r>
          </a:p>
          <a:p>
            <a:r>
              <a:rPr lang="en-US" sz="4400" dirty="0"/>
              <a:t>Air Carrier Access Act (ACAA)</a:t>
            </a:r>
          </a:p>
          <a:p>
            <a:r>
              <a:rPr lang="en-US" sz="4400" dirty="0"/>
              <a:t>Florida Statute 413.08</a:t>
            </a:r>
            <a:endParaRPr lang="en-US" sz="2800" dirty="0"/>
          </a:p>
        </p:txBody>
      </p:sp>
      <p:sp>
        <p:nvSpPr>
          <p:cNvPr id="4" name="Slide Number Placeholder 3">
            <a:extLst>
              <a:ext uri="{FF2B5EF4-FFF2-40B4-BE49-F238E27FC236}">
                <a16:creationId xmlns:a16="http://schemas.microsoft.com/office/drawing/2014/main" id="{8B6E7610-6972-CBD9-5BB2-666C665A6980}"/>
              </a:ext>
            </a:extLst>
          </p:cNvPr>
          <p:cNvSpPr>
            <a:spLocks noGrp="1"/>
          </p:cNvSpPr>
          <p:nvPr>
            <p:ph type="sldNum" sz="quarter" idx="12"/>
          </p:nvPr>
        </p:nvSpPr>
        <p:spPr/>
        <p:txBody>
          <a:bodyPr/>
          <a:lstStyle/>
          <a:p>
            <a:fld id="{69EBCB19-AEAE-0745-86F8-183BCF9A79B0}" type="slidenum">
              <a:rPr lang="en-US" smtClean="0"/>
              <a:pPr/>
              <a:t>14</a:t>
            </a:fld>
            <a:endParaRPr lang="en-US" dirty="0"/>
          </a:p>
        </p:txBody>
      </p:sp>
    </p:spTree>
    <p:extLst>
      <p:ext uri="{BB962C8B-B14F-4D97-AF65-F5344CB8AC3E}">
        <p14:creationId xmlns:p14="http://schemas.microsoft.com/office/powerpoint/2010/main" val="70140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5619-35EA-0960-BFFB-3524096E116D}"/>
              </a:ext>
            </a:extLst>
          </p:cNvPr>
          <p:cNvSpPr>
            <a:spLocks noGrp="1"/>
          </p:cNvSpPr>
          <p:nvPr>
            <p:ph type="title"/>
          </p:nvPr>
        </p:nvSpPr>
        <p:spPr/>
        <p:txBody>
          <a:bodyPr/>
          <a:lstStyle/>
          <a:p>
            <a:r>
              <a:rPr lang="en-US" dirty="0"/>
              <a:t>Americans with Disabilities Act (ADA)</a:t>
            </a:r>
          </a:p>
        </p:txBody>
      </p:sp>
      <p:sp>
        <p:nvSpPr>
          <p:cNvPr id="3" name="Content Placeholder 2">
            <a:extLst>
              <a:ext uri="{FF2B5EF4-FFF2-40B4-BE49-F238E27FC236}">
                <a16:creationId xmlns:a16="http://schemas.microsoft.com/office/drawing/2014/main" id="{A08BBB55-5045-0E97-AEEC-050E122D0981}"/>
              </a:ext>
            </a:extLst>
          </p:cNvPr>
          <p:cNvSpPr>
            <a:spLocks noGrp="1"/>
          </p:cNvSpPr>
          <p:nvPr>
            <p:ph idx="1"/>
          </p:nvPr>
        </p:nvSpPr>
        <p:spPr/>
        <p:txBody>
          <a:bodyPr/>
          <a:lstStyle/>
          <a:p>
            <a:r>
              <a:rPr lang="en-US" dirty="0"/>
              <a:t> Title I   - Employment </a:t>
            </a:r>
          </a:p>
          <a:p>
            <a:pPr lvl="1"/>
            <a:r>
              <a:rPr lang="en-US" dirty="0"/>
              <a:t>enforced by the Equal Employment Opportunity Commission (EEOC)</a:t>
            </a:r>
          </a:p>
          <a:p>
            <a:r>
              <a:rPr lang="en-US" dirty="0"/>
              <a:t>Title II  - Public Services: State and Local Government</a:t>
            </a:r>
          </a:p>
          <a:p>
            <a:pPr lvl="1"/>
            <a:r>
              <a:rPr lang="en-US" dirty="0"/>
              <a:t>enforced by the Department of Justice (DOJ)</a:t>
            </a:r>
          </a:p>
          <a:p>
            <a:r>
              <a:rPr lang="en-US" dirty="0"/>
              <a:t>Title III - Places of Public Accommodations </a:t>
            </a:r>
          </a:p>
          <a:p>
            <a:pPr lvl="1"/>
            <a:r>
              <a:rPr lang="en-US" dirty="0"/>
              <a:t>enforced by the Department of Justice (DOJ)</a:t>
            </a:r>
          </a:p>
          <a:p>
            <a:r>
              <a:rPr lang="en-US" dirty="0"/>
              <a:t>Title IV – Telecommunications</a:t>
            </a:r>
          </a:p>
          <a:p>
            <a:pPr lvl="1"/>
            <a:r>
              <a:rPr lang="en-US" dirty="0"/>
              <a:t>enforced by the Federal Communications Commission (FCC)</a:t>
            </a:r>
          </a:p>
          <a:p>
            <a:r>
              <a:rPr lang="en-US" dirty="0"/>
              <a:t>Title V -Miscellaneous</a:t>
            </a:r>
          </a:p>
          <a:p>
            <a:endParaRPr lang="en-US" dirty="0"/>
          </a:p>
        </p:txBody>
      </p:sp>
      <p:sp>
        <p:nvSpPr>
          <p:cNvPr id="4" name="Slide Number Placeholder 3">
            <a:extLst>
              <a:ext uri="{FF2B5EF4-FFF2-40B4-BE49-F238E27FC236}">
                <a16:creationId xmlns:a16="http://schemas.microsoft.com/office/drawing/2014/main" id="{2B2C2FD4-4B20-F524-9E30-FE25B1A3402D}"/>
              </a:ext>
            </a:extLst>
          </p:cNvPr>
          <p:cNvSpPr>
            <a:spLocks noGrp="1"/>
          </p:cNvSpPr>
          <p:nvPr>
            <p:ph type="sldNum" sz="quarter" idx="12"/>
          </p:nvPr>
        </p:nvSpPr>
        <p:spPr/>
        <p:txBody>
          <a:bodyPr/>
          <a:lstStyle/>
          <a:p>
            <a:fld id="{69EBCB19-AEAE-0745-86F8-183BCF9A79B0}" type="slidenum">
              <a:rPr lang="en-US" smtClean="0"/>
              <a:pPr/>
              <a:t>15</a:t>
            </a:fld>
            <a:endParaRPr lang="en-US" dirty="0"/>
          </a:p>
        </p:txBody>
      </p:sp>
    </p:spTree>
    <p:extLst>
      <p:ext uri="{BB962C8B-B14F-4D97-AF65-F5344CB8AC3E}">
        <p14:creationId xmlns:p14="http://schemas.microsoft.com/office/powerpoint/2010/main" val="2171073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46F2-EE23-A1F5-988E-621124FBDDCF}"/>
              </a:ext>
            </a:extLst>
          </p:cNvPr>
          <p:cNvSpPr>
            <a:spLocks noGrp="1"/>
          </p:cNvSpPr>
          <p:nvPr>
            <p:ph type="title"/>
          </p:nvPr>
        </p:nvSpPr>
        <p:spPr/>
        <p:txBody>
          <a:bodyPr/>
          <a:lstStyle/>
          <a:p>
            <a:r>
              <a:rPr lang="en-US" dirty="0"/>
              <a:t>ADA and Service Animals</a:t>
            </a:r>
          </a:p>
        </p:txBody>
      </p:sp>
      <p:sp>
        <p:nvSpPr>
          <p:cNvPr id="3" name="Content Placeholder 2">
            <a:extLst>
              <a:ext uri="{FF2B5EF4-FFF2-40B4-BE49-F238E27FC236}">
                <a16:creationId xmlns:a16="http://schemas.microsoft.com/office/drawing/2014/main" id="{E2A93658-7EA1-101B-BE8E-29B69B2C938B}"/>
              </a:ext>
            </a:extLst>
          </p:cNvPr>
          <p:cNvSpPr>
            <a:spLocks noGrp="1"/>
          </p:cNvSpPr>
          <p:nvPr>
            <p:ph idx="1"/>
          </p:nvPr>
        </p:nvSpPr>
        <p:spPr/>
        <p:txBody>
          <a:bodyPr/>
          <a:lstStyle/>
          <a:p>
            <a:r>
              <a:rPr lang="en-US" dirty="0"/>
              <a:t>Title I – An employee with a service animal must request a reasonable accommodation from the employer prior to bringing the service animal to work.</a:t>
            </a:r>
          </a:p>
          <a:p>
            <a:r>
              <a:rPr lang="en-US" dirty="0"/>
              <a:t>Title II and III – Most facilities (either a government building or place of public accommodation) must allow a service animal into the facility with the individual. </a:t>
            </a:r>
          </a:p>
          <a:p>
            <a:r>
              <a:rPr lang="en-US" dirty="0"/>
              <a:t>Exceptions:</a:t>
            </a:r>
          </a:p>
          <a:p>
            <a:pPr lvl="1"/>
            <a:r>
              <a:rPr lang="en-US" dirty="0"/>
              <a:t>Religious Organizations &amp; Private Clubs</a:t>
            </a:r>
          </a:p>
          <a:p>
            <a:pPr lvl="1"/>
            <a:r>
              <a:rPr lang="en-US" dirty="0"/>
              <a:t>Sterile environments such as surgery room or food prep area</a:t>
            </a:r>
          </a:p>
          <a:p>
            <a:r>
              <a:rPr lang="en-US" dirty="0"/>
              <a:t>Title IV – </a:t>
            </a:r>
          </a:p>
          <a:p>
            <a:r>
              <a:rPr lang="en-US" dirty="0"/>
              <a:t>Title V- Retaliation and right to refuse </a:t>
            </a:r>
          </a:p>
        </p:txBody>
      </p:sp>
      <p:sp>
        <p:nvSpPr>
          <p:cNvPr id="4" name="Slide Number Placeholder 3">
            <a:extLst>
              <a:ext uri="{FF2B5EF4-FFF2-40B4-BE49-F238E27FC236}">
                <a16:creationId xmlns:a16="http://schemas.microsoft.com/office/drawing/2014/main" id="{47AB5DBD-DEBE-5F23-C4E9-61BC5AE8567D}"/>
              </a:ext>
            </a:extLst>
          </p:cNvPr>
          <p:cNvSpPr>
            <a:spLocks noGrp="1"/>
          </p:cNvSpPr>
          <p:nvPr>
            <p:ph type="sldNum" sz="quarter" idx="12"/>
          </p:nvPr>
        </p:nvSpPr>
        <p:spPr/>
        <p:txBody>
          <a:bodyPr/>
          <a:lstStyle/>
          <a:p>
            <a:fld id="{69EBCB19-AEAE-0745-86F8-183BCF9A79B0}" type="slidenum">
              <a:rPr lang="en-US" smtClean="0"/>
              <a:pPr/>
              <a:t>16</a:t>
            </a:fld>
            <a:endParaRPr lang="en-US" dirty="0"/>
          </a:p>
        </p:txBody>
      </p:sp>
    </p:spTree>
    <p:extLst>
      <p:ext uri="{BB962C8B-B14F-4D97-AF65-F5344CB8AC3E}">
        <p14:creationId xmlns:p14="http://schemas.microsoft.com/office/powerpoint/2010/main" val="3839408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EB9D-873E-D5E8-2975-DB174175897A}"/>
              </a:ext>
            </a:extLst>
          </p:cNvPr>
          <p:cNvSpPr>
            <a:spLocks noGrp="1"/>
          </p:cNvSpPr>
          <p:nvPr>
            <p:ph type="title"/>
          </p:nvPr>
        </p:nvSpPr>
        <p:spPr/>
        <p:txBody>
          <a:bodyPr/>
          <a:lstStyle/>
          <a:p>
            <a:r>
              <a:rPr lang="en-US" dirty="0"/>
              <a:t>Florida Statute 413.08</a:t>
            </a:r>
          </a:p>
        </p:txBody>
      </p:sp>
      <p:sp>
        <p:nvSpPr>
          <p:cNvPr id="3" name="Content Placeholder 2">
            <a:extLst>
              <a:ext uri="{FF2B5EF4-FFF2-40B4-BE49-F238E27FC236}">
                <a16:creationId xmlns:a16="http://schemas.microsoft.com/office/drawing/2014/main" id="{78DBFD6D-9E6F-EDD0-D4B8-80E562AF6447}"/>
              </a:ext>
            </a:extLst>
          </p:cNvPr>
          <p:cNvSpPr>
            <a:spLocks noGrp="1"/>
          </p:cNvSpPr>
          <p:nvPr>
            <p:ph idx="1"/>
          </p:nvPr>
        </p:nvSpPr>
        <p:spPr/>
        <p:txBody>
          <a:bodyPr/>
          <a:lstStyle/>
          <a:p>
            <a:r>
              <a:rPr lang="en-US" dirty="0"/>
              <a:t>Establishes rights for equal access for those who use of service animals to:</a:t>
            </a:r>
          </a:p>
          <a:p>
            <a:pPr lvl="1"/>
            <a:r>
              <a:rPr lang="en-US" dirty="0"/>
              <a:t>Places of public accommodations</a:t>
            </a:r>
          </a:p>
          <a:p>
            <a:pPr lvl="1"/>
            <a:r>
              <a:rPr lang="en-US" dirty="0"/>
              <a:t>Employment</a:t>
            </a:r>
          </a:p>
          <a:p>
            <a:pPr lvl="1"/>
            <a:r>
              <a:rPr lang="en-US" dirty="0"/>
              <a:t>Housing </a:t>
            </a:r>
          </a:p>
          <a:p>
            <a:r>
              <a:rPr lang="en-US" dirty="0"/>
              <a:t>Outlines penalties for violations:</a:t>
            </a:r>
          </a:p>
          <a:p>
            <a:pPr lvl="1"/>
            <a:r>
              <a:rPr lang="en-US" dirty="0"/>
              <a:t>Statute provides for penalties against those who discriminate or interfere with a service animal.</a:t>
            </a:r>
          </a:p>
          <a:p>
            <a:pPr lvl="1"/>
            <a:r>
              <a:rPr lang="en-US" dirty="0"/>
              <a:t>Interference: examples of imposed penalties include obstructing, intimidating, jeopardizing the safety of, or intentionally injuring or killing the service animal.</a:t>
            </a:r>
          </a:p>
          <a:p>
            <a:endParaRPr lang="en-US" dirty="0"/>
          </a:p>
        </p:txBody>
      </p:sp>
      <p:sp>
        <p:nvSpPr>
          <p:cNvPr id="4" name="Slide Number Placeholder 3">
            <a:extLst>
              <a:ext uri="{FF2B5EF4-FFF2-40B4-BE49-F238E27FC236}">
                <a16:creationId xmlns:a16="http://schemas.microsoft.com/office/drawing/2014/main" id="{48AF9050-A6E1-5AF1-7E98-FEBE7EC0A5A1}"/>
              </a:ext>
            </a:extLst>
          </p:cNvPr>
          <p:cNvSpPr>
            <a:spLocks noGrp="1"/>
          </p:cNvSpPr>
          <p:nvPr>
            <p:ph type="sldNum" sz="quarter" idx="12"/>
          </p:nvPr>
        </p:nvSpPr>
        <p:spPr/>
        <p:txBody>
          <a:bodyPr/>
          <a:lstStyle/>
          <a:p>
            <a:fld id="{69EBCB19-AEAE-0745-86F8-183BCF9A79B0}" type="slidenum">
              <a:rPr lang="en-US" smtClean="0"/>
              <a:pPr/>
              <a:t>17</a:t>
            </a:fld>
            <a:endParaRPr lang="en-US" dirty="0"/>
          </a:p>
        </p:txBody>
      </p:sp>
    </p:spTree>
    <p:extLst>
      <p:ext uri="{BB962C8B-B14F-4D97-AF65-F5344CB8AC3E}">
        <p14:creationId xmlns:p14="http://schemas.microsoft.com/office/powerpoint/2010/main" val="158938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6CDFF-4010-15FC-E2E6-B774801A8064}"/>
              </a:ext>
            </a:extLst>
          </p:cNvPr>
          <p:cNvSpPr>
            <a:spLocks noGrp="1"/>
          </p:cNvSpPr>
          <p:nvPr>
            <p:ph type="title"/>
          </p:nvPr>
        </p:nvSpPr>
        <p:spPr/>
        <p:txBody>
          <a:bodyPr/>
          <a:lstStyle/>
          <a:p>
            <a:r>
              <a:rPr lang="en-US" dirty="0"/>
              <a:t>Poll Question #3</a:t>
            </a:r>
          </a:p>
        </p:txBody>
      </p:sp>
      <p:sp>
        <p:nvSpPr>
          <p:cNvPr id="3" name="Content Placeholder 2">
            <a:extLst>
              <a:ext uri="{FF2B5EF4-FFF2-40B4-BE49-F238E27FC236}">
                <a16:creationId xmlns:a16="http://schemas.microsoft.com/office/drawing/2014/main" id="{FC9C1936-1201-AF9F-02FB-2DDE8249677A}"/>
              </a:ext>
            </a:extLst>
          </p:cNvPr>
          <p:cNvSpPr>
            <a:spLocks noGrp="1"/>
          </p:cNvSpPr>
          <p:nvPr>
            <p:ph idx="1"/>
          </p:nvPr>
        </p:nvSpPr>
        <p:spPr/>
        <p:txBody>
          <a:bodyPr/>
          <a:lstStyle/>
          <a:p>
            <a:pPr marL="0" indent="0">
              <a:buNone/>
            </a:pPr>
            <a:endParaRPr lang="en-US" sz="4400" dirty="0"/>
          </a:p>
          <a:p>
            <a:pPr marL="0" indent="0">
              <a:buNone/>
            </a:pPr>
            <a:r>
              <a:rPr lang="en-US" sz="4400" dirty="0"/>
              <a:t>Do shelters allow service animals?</a:t>
            </a:r>
          </a:p>
          <a:p>
            <a:endParaRPr lang="en-US" sz="4400" dirty="0"/>
          </a:p>
          <a:p>
            <a:pPr lvl="1"/>
            <a:r>
              <a:rPr lang="en-US" sz="4200" dirty="0"/>
              <a:t>Yes or no?</a:t>
            </a:r>
          </a:p>
          <a:p>
            <a:endParaRPr lang="en-US" dirty="0"/>
          </a:p>
        </p:txBody>
      </p:sp>
      <p:sp>
        <p:nvSpPr>
          <p:cNvPr id="4" name="Slide Number Placeholder 3">
            <a:extLst>
              <a:ext uri="{FF2B5EF4-FFF2-40B4-BE49-F238E27FC236}">
                <a16:creationId xmlns:a16="http://schemas.microsoft.com/office/drawing/2014/main" id="{43CF37B6-45AB-FF8E-2E7B-07FE6D9C38E8}"/>
              </a:ext>
            </a:extLst>
          </p:cNvPr>
          <p:cNvSpPr>
            <a:spLocks noGrp="1"/>
          </p:cNvSpPr>
          <p:nvPr>
            <p:ph type="sldNum" sz="quarter" idx="12"/>
          </p:nvPr>
        </p:nvSpPr>
        <p:spPr/>
        <p:txBody>
          <a:bodyPr/>
          <a:lstStyle/>
          <a:p>
            <a:fld id="{69EBCB19-AEAE-0745-86F8-183BCF9A79B0}" type="slidenum">
              <a:rPr lang="en-US" smtClean="0"/>
              <a:pPr/>
              <a:t>18</a:t>
            </a:fld>
            <a:endParaRPr lang="en-US" dirty="0"/>
          </a:p>
        </p:txBody>
      </p:sp>
    </p:spTree>
    <p:extLst>
      <p:ext uri="{BB962C8B-B14F-4D97-AF65-F5344CB8AC3E}">
        <p14:creationId xmlns:p14="http://schemas.microsoft.com/office/powerpoint/2010/main" val="3419669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39EC-392B-37BC-6E9A-41B98F15E18C}"/>
              </a:ext>
            </a:extLst>
          </p:cNvPr>
          <p:cNvSpPr>
            <a:spLocks noGrp="1"/>
          </p:cNvSpPr>
          <p:nvPr>
            <p:ph type="title"/>
          </p:nvPr>
        </p:nvSpPr>
        <p:spPr/>
        <p:txBody>
          <a:bodyPr/>
          <a:lstStyle/>
          <a:p>
            <a:r>
              <a:rPr lang="en-US" dirty="0"/>
              <a:t>Can my service animal go there?</a:t>
            </a:r>
          </a:p>
        </p:txBody>
      </p:sp>
      <p:sp>
        <p:nvSpPr>
          <p:cNvPr id="3" name="Content Placeholder 2">
            <a:extLst>
              <a:ext uri="{FF2B5EF4-FFF2-40B4-BE49-F238E27FC236}">
                <a16:creationId xmlns:a16="http://schemas.microsoft.com/office/drawing/2014/main" id="{B2D245D9-4080-D8E0-0B85-ECFE0226EF6B}"/>
              </a:ext>
            </a:extLst>
          </p:cNvPr>
          <p:cNvSpPr>
            <a:spLocks noGrp="1"/>
          </p:cNvSpPr>
          <p:nvPr>
            <p:ph sz="half" idx="1"/>
          </p:nvPr>
        </p:nvSpPr>
        <p:spPr/>
        <p:txBody>
          <a:bodyPr/>
          <a:lstStyle/>
          <a:p>
            <a:r>
              <a:rPr lang="en-US" u="sng" dirty="0"/>
              <a:t>Yes, you can go here!</a:t>
            </a:r>
          </a:p>
          <a:p>
            <a:endParaRPr lang="en-US" dirty="0"/>
          </a:p>
          <a:p>
            <a:r>
              <a:rPr lang="en-US" dirty="0"/>
              <a:t>Shelters</a:t>
            </a:r>
          </a:p>
          <a:p>
            <a:r>
              <a:rPr lang="en-US" dirty="0"/>
              <a:t>Stores</a:t>
            </a:r>
          </a:p>
          <a:p>
            <a:r>
              <a:rPr lang="en-US" dirty="0"/>
              <a:t>Hospitals</a:t>
            </a:r>
          </a:p>
          <a:p>
            <a:r>
              <a:rPr lang="en-US" dirty="0"/>
              <a:t>Theaters</a:t>
            </a:r>
          </a:p>
          <a:p>
            <a:r>
              <a:rPr lang="en-US" dirty="0"/>
              <a:t>Medical offices</a:t>
            </a:r>
          </a:p>
          <a:p>
            <a:r>
              <a:rPr lang="en-US" dirty="0"/>
              <a:t>On a plane</a:t>
            </a:r>
          </a:p>
          <a:p>
            <a:r>
              <a:rPr lang="en-US" dirty="0"/>
              <a:t>In a cab</a:t>
            </a:r>
          </a:p>
          <a:p>
            <a:endParaRPr lang="en-US" dirty="0"/>
          </a:p>
        </p:txBody>
      </p:sp>
      <p:sp>
        <p:nvSpPr>
          <p:cNvPr id="5" name="Content Placeholder 4">
            <a:extLst>
              <a:ext uri="{FF2B5EF4-FFF2-40B4-BE49-F238E27FC236}">
                <a16:creationId xmlns:a16="http://schemas.microsoft.com/office/drawing/2014/main" id="{2F84B360-06E8-9312-A3B5-25F246113B0D}"/>
              </a:ext>
            </a:extLst>
          </p:cNvPr>
          <p:cNvSpPr>
            <a:spLocks noGrp="1"/>
          </p:cNvSpPr>
          <p:nvPr>
            <p:ph sz="half" idx="13"/>
          </p:nvPr>
        </p:nvSpPr>
        <p:spPr/>
        <p:txBody>
          <a:bodyPr/>
          <a:lstStyle/>
          <a:p>
            <a:r>
              <a:rPr lang="en-US" u="sng" dirty="0"/>
              <a:t>No, you cannot go here!</a:t>
            </a:r>
          </a:p>
          <a:p>
            <a:endParaRPr lang="en-US" dirty="0"/>
          </a:p>
          <a:p>
            <a:r>
              <a:rPr lang="en-US" dirty="0"/>
              <a:t>Food prep areas</a:t>
            </a:r>
          </a:p>
          <a:p>
            <a:pPr lvl="1"/>
            <a:r>
              <a:rPr lang="en-US" dirty="0"/>
              <a:t>Restaurant kitchens</a:t>
            </a:r>
          </a:p>
          <a:p>
            <a:r>
              <a:rPr lang="en-US" dirty="0"/>
              <a:t>Sterile environments</a:t>
            </a:r>
          </a:p>
          <a:p>
            <a:pPr lvl="1"/>
            <a:r>
              <a:rPr lang="en-US" dirty="0"/>
              <a:t>Operating rooms</a:t>
            </a:r>
          </a:p>
          <a:p>
            <a:pPr lvl="1"/>
            <a:r>
              <a:rPr lang="en-US" dirty="0"/>
              <a:t>Isolation rooms</a:t>
            </a:r>
          </a:p>
          <a:p>
            <a:pPr lvl="1"/>
            <a:r>
              <a:rPr lang="en-US" dirty="0"/>
              <a:t>ICU with equipment for life support (case by case)</a:t>
            </a:r>
          </a:p>
          <a:p>
            <a:r>
              <a:rPr lang="en-US" dirty="0"/>
              <a:t>Some pre-op settings</a:t>
            </a:r>
          </a:p>
        </p:txBody>
      </p:sp>
      <p:sp>
        <p:nvSpPr>
          <p:cNvPr id="4" name="Slide Number Placeholder 3">
            <a:extLst>
              <a:ext uri="{FF2B5EF4-FFF2-40B4-BE49-F238E27FC236}">
                <a16:creationId xmlns:a16="http://schemas.microsoft.com/office/drawing/2014/main" id="{B749032A-EC3F-46F7-DC5D-F0304BF92961}"/>
              </a:ext>
            </a:extLst>
          </p:cNvPr>
          <p:cNvSpPr>
            <a:spLocks noGrp="1"/>
          </p:cNvSpPr>
          <p:nvPr>
            <p:ph type="sldNum" sz="quarter" idx="12"/>
          </p:nvPr>
        </p:nvSpPr>
        <p:spPr/>
        <p:txBody>
          <a:bodyPr/>
          <a:lstStyle/>
          <a:p>
            <a:fld id="{69EBCB19-AEAE-0745-86F8-183BCF9A79B0}" type="slidenum">
              <a:rPr lang="en-US" smtClean="0"/>
              <a:pPr/>
              <a:t>19</a:t>
            </a:fld>
            <a:endParaRPr lang="en-US" dirty="0"/>
          </a:p>
        </p:txBody>
      </p:sp>
    </p:spTree>
    <p:extLst>
      <p:ext uri="{BB962C8B-B14F-4D97-AF65-F5344CB8AC3E}">
        <p14:creationId xmlns:p14="http://schemas.microsoft.com/office/powerpoint/2010/main" val="53181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E85D37-A3D5-480A-DB15-E2C59704F368}"/>
              </a:ext>
            </a:extLst>
          </p:cNvPr>
          <p:cNvSpPr>
            <a:spLocks noGrp="1"/>
          </p:cNvSpPr>
          <p:nvPr>
            <p:ph type="ctrTitle"/>
          </p:nvPr>
        </p:nvSpPr>
        <p:spPr/>
        <p:txBody>
          <a:bodyPr/>
          <a:lstStyle/>
          <a:p>
            <a:r>
              <a:rPr lang="en-US"/>
              <a:t>Accessibility</a:t>
            </a:r>
          </a:p>
        </p:txBody>
      </p:sp>
      <p:sp>
        <p:nvSpPr>
          <p:cNvPr id="6" name="Subtitle 5">
            <a:extLst>
              <a:ext uri="{FF2B5EF4-FFF2-40B4-BE49-F238E27FC236}">
                <a16:creationId xmlns:a16="http://schemas.microsoft.com/office/drawing/2014/main" id="{B3AFCE88-F507-D127-E72E-03DD169ABF0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B5B4A74-1BAE-4615-B0C3-A1002C702371}"/>
              </a:ext>
            </a:extLst>
          </p:cNvPr>
          <p:cNvSpPr>
            <a:spLocks noGrp="1"/>
          </p:cNvSpPr>
          <p:nvPr>
            <p:ph type="sldNum" sz="quarter" idx="12"/>
          </p:nvPr>
        </p:nvSpPr>
        <p:spPr/>
        <p:txBody>
          <a:bodyPr/>
          <a:lstStyle/>
          <a:p>
            <a:fld id="{69EBCB19-AEAE-0745-86F8-183BCF9A79B0}" type="slidenum">
              <a:rPr lang="en-US" smtClean="0"/>
              <a:pPr/>
              <a:t>2</a:t>
            </a:fld>
            <a:endParaRPr lang="en-US"/>
          </a:p>
        </p:txBody>
      </p:sp>
    </p:spTree>
    <p:extLst>
      <p:ext uri="{BB962C8B-B14F-4D97-AF65-F5344CB8AC3E}">
        <p14:creationId xmlns:p14="http://schemas.microsoft.com/office/powerpoint/2010/main" val="1281827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0373-9841-A5BD-61EF-8CA880470B52}"/>
              </a:ext>
            </a:extLst>
          </p:cNvPr>
          <p:cNvSpPr>
            <a:spLocks noGrp="1"/>
          </p:cNvSpPr>
          <p:nvPr>
            <p:ph type="title"/>
          </p:nvPr>
        </p:nvSpPr>
        <p:spPr/>
        <p:txBody>
          <a:bodyPr/>
          <a:lstStyle/>
          <a:p>
            <a:r>
              <a:rPr lang="en-US" dirty="0"/>
              <a:t>Oh! The places we will go!</a:t>
            </a:r>
          </a:p>
        </p:txBody>
      </p:sp>
      <p:pic>
        <p:nvPicPr>
          <p:cNvPr id="1038" name="Picture 14" descr="Marion Gwizdala and his German Shepherd guide dog, Sarge, on the giraffe feeding platform. ">
            <a:extLst>
              <a:ext uri="{FF2B5EF4-FFF2-40B4-BE49-F238E27FC236}">
                <a16:creationId xmlns:a16="http://schemas.microsoft.com/office/drawing/2014/main" id="{BDDB69DC-F883-3837-C467-57D76AC49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70" y="1522712"/>
            <a:ext cx="3399601" cy="50994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uide dog resting on floor by owner">
            <a:extLst>
              <a:ext uri="{FF2B5EF4-FFF2-40B4-BE49-F238E27FC236}">
                <a16:creationId xmlns:a16="http://schemas.microsoft.com/office/drawing/2014/main" id="{C40012D8-9FD3-5D4E-EA2B-50C9C8C2563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08251" y="1508926"/>
            <a:ext cx="2842751" cy="189052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young woman sitting on a bed with a service dog in dorm room.">
            <a:extLst>
              <a:ext uri="{FF2B5EF4-FFF2-40B4-BE49-F238E27FC236}">
                <a16:creationId xmlns:a16="http://schemas.microsoft.com/office/drawing/2014/main" id="{3380442F-C55A-7179-7FA9-2EF6EE832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1412378"/>
            <a:ext cx="3125430" cy="20836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oung girl reading in library with service dog.">
            <a:extLst>
              <a:ext uri="{FF2B5EF4-FFF2-40B4-BE49-F238E27FC236}">
                <a16:creationId xmlns:a16="http://schemas.microsoft.com/office/drawing/2014/main" id="{A6983159-4548-DB4F-F914-20DE052DB2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7858" y="3634468"/>
            <a:ext cx="4894342" cy="30549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4FD4A46-B946-E63F-5BF0-D4A04ECCAE00}"/>
              </a:ext>
            </a:extLst>
          </p:cNvPr>
          <p:cNvSpPr>
            <a:spLocks noGrp="1"/>
          </p:cNvSpPr>
          <p:nvPr>
            <p:ph type="sldNum" sz="quarter" idx="12"/>
          </p:nvPr>
        </p:nvSpPr>
        <p:spPr/>
        <p:txBody>
          <a:bodyPr/>
          <a:lstStyle/>
          <a:p>
            <a:fld id="{69EBCB19-AEAE-0745-86F8-183BCF9A79B0}" type="slidenum">
              <a:rPr lang="en-US" smtClean="0"/>
              <a:pPr/>
              <a:t>20</a:t>
            </a:fld>
            <a:endParaRPr lang="en-US" dirty="0"/>
          </a:p>
        </p:txBody>
      </p:sp>
    </p:spTree>
    <p:extLst>
      <p:ext uri="{BB962C8B-B14F-4D97-AF65-F5344CB8AC3E}">
        <p14:creationId xmlns:p14="http://schemas.microsoft.com/office/powerpoint/2010/main" val="95410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353B-390D-48D1-93A1-14994CF9258A}"/>
              </a:ext>
            </a:extLst>
          </p:cNvPr>
          <p:cNvSpPr>
            <a:spLocks noGrp="1"/>
          </p:cNvSpPr>
          <p:nvPr>
            <p:ph type="title"/>
          </p:nvPr>
        </p:nvSpPr>
        <p:spPr/>
        <p:txBody>
          <a:bodyPr/>
          <a:lstStyle/>
          <a:p>
            <a:r>
              <a:rPr lang="en-US" dirty="0"/>
              <a:t>Fair Housing Act (FHA)	</a:t>
            </a:r>
          </a:p>
        </p:txBody>
      </p:sp>
      <p:sp>
        <p:nvSpPr>
          <p:cNvPr id="3" name="Content Placeholder 2">
            <a:extLst>
              <a:ext uri="{FF2B5EF4-FFF2-40B4-BE49-F238E27FC236}">
                <a16:creationId xmlns:a16="http://schemas.microsoft.com/office/drawing/2014/main" id="{F61A5896-A7D7-4F0E-9824-65CE89D07F5D}"/>
              </a:ext>
            </a:extLst>
          </p:cNvPr>
          <p:cNvSpPr>
            <a:spLocks noGrp="1"/>
          </p:cNvSpPr>
          <p:nvPr>
            <p:ph idx="1"/>
          </p:nvPr>
        </p:nvSpPr>
        <p:spPr/>
        <p:txBody>
          <a:bodyPr/>
          <a:lstStyle/>
          <a:p>
            <a:pPr lvl="1"/>
            <a:r>
              <a:rPr lang="en-US" sz="2600" dirty="0"/>
              <a:t>Fair Housing Act uses language of “assistance animal”</a:t>
            </a:r>
          </a:p>
          <a:p>
            <a:pPr lvl="1"/>
            <a:r>
              <a:rPr lang="en-US" sz="2600" dirty="0"/>
              <a:t>Assistance animal works, provides assistance, performs tasks for the benefit of a person with a disability, or provides emotional support that alleviates one or more identified effects of a person’s disability.  </a:t>
            </a:r>
          </a:p>
          <a:p>
            <a:pPr lvl="1"/>
            <a:r>
              <a:rPr lang="en-US" sz="2600" dirty="0"/>
              <a:t>Is NOT a pet.</a:t>
            </a:r>
          </a:p>
          <a:p>
            <a:pPr lvl="1"/>
            <a:r>
              <a:rPr lang="en-US" sz="2600" dirty="0"/>
              <a:t>May be an animal other than dog (cat, bird, rabbit)</a:t>
            </a:r>
          </a:p>
          <a:p>
            <a:pPr lvl="1"/>
            <a:r>
              <a:rPr lang="en-US" sz="2600" dirty="0"/>
              <a:t>May require documentation</a:t>
            </a:r>
          </a:p>
          <a:p>
            <a:pPr lvl="1"/>
            <a:r>
              <a:rPr lang="en-US" sz="2600" dirty="0"/>
              <a:t>Examples of reasonable accommodation requests:</a:t>
            </a:r>
          </a:p>
          <a:p>
            <a:pPr lvl="2"/>
            <a:r>
              <a:rPr lang="en-US" sz="2600" dirty="0"/>
              <a:t>Request for an assistance animal in housing that has “no-pets” policy</a:t>
            </a:r>
          </a:p>
          <a:p>
            <a:pPr lvl="2"/>
            <a:r>
              <a:rPr lang="en-US" sz="2600" dirty="0"/>
              <a:t>Request to waive a pet deposit or fee</a:t>
            </a:r>
          </a:p>
          <a:p>
            <a:pPr lvl="2"/>
            <a:endParaRPr lang="en-US" sz="2600"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88165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26D5-6DB9-8B33-0443-E84E4170CD6B}"/>
              </a:ext>
            </a:extLst>
          </p:cNvPr>
          <p:cNvSpPr>
            <a:spLocks noGrp="1"/>
          </p:cNvSpPr>
          <p:nvPr>
            <p:ph type="title"/>
          </p:nvPr>
        </p:nvSpPr>
        <p:spPr/>
        <p:txBody>
          <a:bodyPr/>
          <a:lstStyle/>
          <a:p>
            <a:r>
              <a:rPr lang="en-US" dirty="0"/>
              <a:t>Air Carrier Access Act (ACAA)</a:t>
            </a:r>
          </a:p>
        </p:txBody>
      </p:sp>
      <p:sp>
        <p:nvSpPr>
          <p:cNvPr id="3" name="Content Placeholder 2">
            <a:extLst>
              <a:ext uri="{FF2B5EF4-FFF2-40B4-BE49-F238E27FC236}">
                <a16:creationId xmlns:a16="http://schemas.microsoft.com/office/drawing/2014/main" id="{CF29F74D-D8D4-AF46-0714-B3284EBCBF1C}"/>
              </a:ext>
            </a:extLst>
          </p:cNvPr>
          <p:cNvSpPr>
            <a:spLocks noGrp="1"/>
          </p:cNvSpPr>
          <p:nvPr>
            <p:ph idx="1"/>
          </p:nvPr>
        </p:nvSpPr>
        <p:spPr>
          <a:xfrm>
            <a:off x="838200" y="1639460"/>
            <a:ext cx="10515600" cy="4351338"/>
          </a:xfrm>
        </p:spPr>
        <p:txBody>
          <a:bodyPr/>
          <a:lstStyle/>
          <a:p>
            <a:r>
              <a:rPr lang="en-US" sz="3200" dirty="0"/>
              <a:t>Specific regulations for air travel –</a:t>
            </a:r>
          </a:p>
          <a:p>
            <a:pPr lvl="1"/>
            <a:r>
              <a:rPr lang="en-US" sz="3200" dirty="0"/>
              <a:t>Prohibits discrimination against individuals with disabilities for US and foreign air carriers</a:t>
            </a:r>
          </a:p>
          <a:p>
            <a:pPr lvl="1"/>
            <a:r>
              <a:rPr lang="en-US" sz="3200" dirty="0"/>
              <a:t>Must provide assistance with boarding &amp; deplaning; provide accessible aircraft features such as movable armrests; and allow service animals</a:t>
            </a:r>
          </a:p>
          <a:p>
            <a:pPr lvl="1"/>
            <a:r>
              <a:rPr lang="en-US" sz="3200" dirty="0"/>
              <a:t>Airlines now require a completed “Services Animal Air Transportation Form”</a:t>
            </a:r>
          </a:p>
          <a:p>
            <a:endParaRPr lang="en-US" sz="2800" dirty="0"/>
          </a:p>
          <a:p>
            <a:pPr lvl="1"/>
            <a:endParaRPr lang="en-US" dirty="0"/>
          </a:p>
        </p:txBody>
      </p:sp>
      <p:sp>
        <p:nvSpPr>
          <p:cNvPr id="4" name="Slide Number Placeholder 3">
            <a:extLst>
              <a:ext uri="{FF2B5EF4-FFF2-40B4-BE49-F238E27FC236}">
                <a16:creationId xmlns:a16="http://schemas.microsoft.com/office/drawing/2014/main" id="{2CD476B0-5902-805C-6F91-91705912F3A1}"/>
              </a:ext>
            </a:extLst>
          </p:cNvPr>
          <p:cNvSpPr>
            <a:spLocks noGrp="1"/>
          </p:cNvSpPr>
          <p:nvPr>
            <p:ph type="sldNum" sz="quarter" idx="12"/>
          </p:nvPr>
        </p:nvSpPr>
        <p:spPr/>
        <p:txBody>
          <a:bodyPr/>
          <a:lstStyle/>
          <a:p>
            <a:fld id="{69EBCB19-AEAE-0745-86F8-183BCF9A79B0}" type="slidenum">
              <a:rPr lang="en-US" smtClean="0"/>
              <a:pPr/>
              <a:t>22</a:t>
            </a:fld>
            <a:endParaRPr lang="en-US" dirty="0"/>
          </a:p>
        </p:txBody>
      </p:sp>
    </p:spTree>
    <p:extLst>
      <p:ext uri="{BB962C8B-B14F-4D97-AF65-F5344CB8AC3E}">
        <p14:creationId xmlns:p14="http://schemas.microsoft.com/office/powerpoint/2010/main" val="3649380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432E-693F-27AF-6314-007746348CBD}"/>
              </a:ext>
            </a:extLst>
          </p:cNvPr>
          <p:cNvSpPr>
            <a:spLocks noGrp="1"/>
          </p:cNvSpPr>
          <p:nvPr>
            <p:ph type="title"/>
          </p:nvPr>
        </p:nvSpPr>
        <p:spPr/>
        <p:txBody>
          <a:bodyPr/>
          <a:lstStyle/>
          <a:p>
            <a:r>
              <a:rPr lang="en-US" dirty="0"/>
              <a:t>Other modes of transportation</a:t>
            </a:r>
          </a:p>
        </p:txBody>
      </p:sp>
      <p:sp>
        <p:nvSpPr>
          <p:cNvPr id="3" name="Content Placeholder 2">
            <a:extLst>
              <a:ext uri="{FF2B5EF4-FFF2-40B4-BE49-F238E27FC236}">
                <a16:creationId xmlns:a16="http://schemas.microsoft.com/office/drawing/2014/main" id="{26A79F05-4CC2-9244-BD20-367D73D3C254}"/>
              </a:ext>
            </a:extLst>
          </p:cNvPr>
          <p:cNvSpPr>
            <a:spLocks noGrp="1"/>
          </p:cNvSpPr>
          <p:nvPr>
            <p:ph idx="1"/>
          </p:nvPr>
        </p:nvSpPr>
        <p:spPr/>
        <p:txBody>
          <a:bodyPr/>
          <a:lstStyle/>
          <a:p>
            <a:r>
              <a:rPr lang="en-US" sz="3600" dirty="0"/>
              <a:t>Public &amp; private transportation allow service animals:</a:t>
            </a:r>
          </a:p>
          <a:p>
            <a:pPr lvl="1"/>
            <a:r>
              <a:rPr lang="en-US" sz="3200" dirty="0"/>
              <a:t>City Buses and paratransit   </a:t>
            </a:r>
          </a:p>
          <a:p>
            <a:pPr lvl="1"/>
            <a:r>
              <a:rPr lang="en-US" sz="3200" dirty="0"/>
              <a:t>Taxi and Cab Services  </a:t>
            </a:r>
          </a:p>
          <a:p>
            <a:pPr lvl="1"/>
            <a:r>
              <a:rPr lang="en-US" sz="3200" dirty="0"/>
              <a:t>Transportation Network Companies (i.e. Uber; Lyft)  </a:t>
            </a:r>
          </a:p>
          <a:p>
            <a:pPr lvl="1"/>
            <a:endParaRPr lang="en-US" sz="3200" dirty="0"/>
          </a:p>
          <a:p>
            <a:r>
              <a:rPr lang="en-US" sz="3600" dirty="0"/>
              <a:t>Trains</a:t>
            </a:r>
          </a:p>
          <a:p>
            <a:pPr lvl="1"/>
            <a:r>
              <a:rPr lang="en-US" sz="3200" dirty="0"/>
              <a:t>Amtrak  </a:t>
            </a:r>
          </a:p>
          <a:p>
            <a:pPr lvl="1"/>
            <a:r>
              <a:rPr lang="en-US" sz="3200" dirty="0"/>
              <a:t>Brightline  </a:t>
            </a:r>
            <a:endParaRPr lang="en-US" sz="2400" dirty="0"/>
          </a:p>
        </p:txBody>
      </p:sp>
      <p:sp>
        <p:nvSpPr>
          <p:cNvPr id="4" name="Slide Number Placeholder 3">
            <a:extLst>
              <a:ext uri="{FF2B5EF4-FFF2-40B4-BE49-F238E27FC236}">
                <a16:creationId xmlns:a16="http://schemas.microsoft.com/office/drawing/2014/main" id="{91D60FDC-52D6-B652-0859-7A2E8AFFAB68}"/>
              </a:ext>
            </a:extLst>
          </p:cNvPr>
          <p:cNvSpPr>
            <a:spLocks noGrp="1"/>
          </p:cNvSpPr>
          <p:nvPr>
            <p:ph type="sldNum" sz="quarter" idx="12"/>
          </p:nvPr>
        </p:nvSpPr>
        <p:spPr/>
        <p:txBody>
          <a:bodyPr/>
          <a:lstStyle/>
          <a:p>
            <a:fld id="{69EBCB19-AEAE-0745-86F8-183BCF9A79B0}" type="slidenum">
              <a:rPr lang="en-US" smtClean="0"/>
              <a:pPr/>
              <a:t>23</a:t>
            </a:fld>
            <a:endParaRPr lang="en-US" dirty="0"/>
          </a:p>
        </p:txBody>
      </p:sp>
    </p:spTree>
    <p:extLst>
      <p:ext uri="{BB962C8B-B14F-4D97-AF65-F5344CB8AC3E}">
        <p14:creationId xmlns:p14="http://schemas.microsoft.com/office/powerpoint/2010/main" val="3229515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2132-B30F-4E2D-C201-E79F2FAB13E9}"/>
              </a:ext>
            </a:extLst>
          </p:cNvPr>
          <p:cNvSpPr>
            <a:spLocks noGrp="1"/>
          </p:cNvSpPr>
          <p:nvPr>
            <p:ph type="title"/>
          </p:nvPr>
        </p:nvSpPr>
        <p:spPr/>
        <p:txBody>
          <a:bodyPr/>
          <a:lstStyle/>
          <a:p>
            <a:r>
              <a:rPr lang="en-US" dirty="0"/>
              <a:t>What to do if you are denied access?</a:t>
            </a:r>
          </a:p>
        </p:txBody>
      </p:sp>
      <p:sp>
        <p:nvSpPr>
          <p:cNvPr id="3" name="Content Placeholder 2">
            <a:extLst>
              <a:ext uri="{FF2B5EF4-FFF2-40B4-BE49-F238E27FC236}">
                <a16:creationId xmlns:a16="http://schemas.microsoft.com/office/drawing/2014/main" id="{42F46055-1D24-8395-12D0-61782379DA63}"/>
              </a:ext>
            </a:extLst>
          </p:cNvPr>
          <p:cNvSpPr>
            <a:spLocks noGrp="1"/>
          </p:cNvSpPr>
          <p:nvPr>
            <p:ph idx="1"/>
          </p:nvPr>
        </p:nvSpPr>
        <p:spPr/>
        <p:txBody>
          <a:bodyPr/>
          <a:lstStyle/>
          <a:p>
            <a:r>
              <a:rPr lang="en-US" sz="3200" dirty="0"/>
              <a:t>Self advocacy</a:t>
            </a:r>
          </a:p>
          <a:p>
            <a:r>
              <a:rPr lang="en-US" sz="3200" dirty="0"/>
              <a:t>Go up the chain of command</a:t>
            </a:r>
          </a:p>
          <a:p>
            <a:pPr lvl="1"/>
            <a:r>
              <a:rPr lang="en-US" sz="2800" dirty="0"/>
              <a:t>Ask for a Supervisor/Manager</a:t>
            </a:r>
          </a:p>
          <a:p>
            <a:pPr lvl="1"/>
            <a:r>
              <a:rPr lang="en-US" sz="2800" dirty="0"/>
              <a:t>Corporate Office</a:t>
            </a:r>
          </a:p>
          <a:p>
            <a:r>
              <a:rPr lang="en-US" sz="3200" dirty="0"/>
              <a:t>Follow-up in writing</a:t>
            </a:r>
          </a:p>
          <a:p>
            <a:r>
              <a:rPr lang="en-US" sz="3200" dirty="0"/>
              <a:t>Contact ASAP and/or DRF</a:t>
            </a:r>
          </a:p>
          <a:p>
            <a:r>
              <a:rPr lang="en-US" sz="3200" dirty="0"/>
              <a:t>File complaints with the proper enforcement agency</a:t>
            </a:r>
          </a:p>
          <a:p>
            <a:r>
              <a:rPr lang="en-US" sz="3200" dirty="0"/>
              <a:t>Private lawsuit</a:t>
            </a:r>
          </a:p>
          <a:p>
            <a:endParaRPr lang="en-US" dirty="0"/>
          </a:p>
          <a:p>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7AD6FB54-F124-AA30-4F60-5C56F16687EE}"/>
              </a:ext>
            </a:extLst>
          </p:cNvPr>
          <p:cNvSpPr>
            <a:spLocks noGrp="1"/>
          </p:cNvSpPr>
          <p:nvPr>
            <p:ph type="sldNum" sz="quarter" idx="12"/>
          </p:nvPr>
        </p:nvSpPr>
        <p:spPr/>
        <p:txBody>
          <a:bodyPr/>
          <a:lstStyle/>
          <a:p>
            <a:fld id="{69EBCB19-AEAE-0745-86F8-183BCF9A79B0}" type="slidenum">
              <a:rPr lang="en-US" smtClean="0"/>
              <a:pPr/>
              <a:t>24</a:t>
            </a:fld>
            <a:endParaRPr lang="en-US" dirty="0"/>
          </a:p>
        </p:txBody>
      </p:sp>
    </p:spTree>
    <p:extLst>
      <p:ext uri="{BB962C8B-B14F-4D97-AF65-F5344CB8AC3E}">
        <p14:creationId xmlns:p14="http://schemas.microsoft.com/office/powerpoint/2010/main" val="3189782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DF09-5416-6512-08A7-1C7FEAF141C6}"/>
              </a:ext>
            </a:extLst>
          </p:cNvPr>
          <p:cNvSpPr>
            <a:spLocks noGrp="1"/>
          </p:cNvSpPr>
          <p:nvPr>
            <p:ph type="title"/>
          </p:nvPr>
        </p:nvSpPr>
        <p:spPr/>
        <p:txBody>
          <a:bodyPr/>
          <a:lstStyle/>
          <a:p>
            <a:r>
              <a:rPr lang="en-US" dirty="0"/>
              <a:t>Where to turn for help (1 of 2)</a:t>
            </a:r>
          </a:p>
        </p:txBody>
      </p:sp>
      <p:sp>
        <p:nvSpPr>
          <p:cNvPr id="3" name="Content Placeholder 2">
            <a:extLst>
              <a:ext uri="{FF2B5EF4-FFF2-40B4-BE49-F238E27FC236}">
                <a16:creationId xmlns:a16="http://schemas.microsoft.com/office/drawing/2014/main" id="{23296DE4-3B87-76A4-77E9-7E4E03106409}"/>
              </a:ext>
            </a:extLst>
          </p:cNvPr>
          <p:cNvSpPr>
            <a:spLocks noGrp="1"/>
          </p:cNvSpPr>
          <p:nvPr>
            <p:ph idx="1"/>
          </p:nvPr>
        </p:nvSpPr>
        <p:spPr/>
        <p:txBody>
          <a:bodyPr/>
          <a:lstStyle/>
          <a:p>
            <a:r>
              <a:rPr lang="en-US" dirty="0"/>
              <a:t>Disability Rights Florida</a:t>
            </a:r>
          </a:p>
          <a:p>
            <a:pPr lvl="1"/>
            <a:r>
              <a:rPr lang="en-US" sz="2400" dirty="0"/>
              <a:t>(800) 342-0823 (V)</a:t>
            </a:r>
          </a:p>
          <a:p>
            <a:pPr lvl="1"/>
            <a:r>
              <a:rPr lang="en-US" sz="2400" dirty="0"/>
              <a:t>TDD/TTY (800) 346-4127</a:t>
            </a:r>
          </a:p>
          <a:p>
            <a:pPr lvl="1"/>
            <a:r>
              <a:rPr lang="en-US" sz="2400" dirty="0">
                <a:solidFill>
                  <a:schemeClr val="accent6"/>
                </a:solidFill>
                <a:hlinkClick r:id="rId2">
                  <a:extLst>
                    <a:ext uri="{A12FA001-AC4F-418D-AE19-62706E023703}">
                      <ahyp:hlinkClr xmlns:ahyp="http://schemas.microsoft.com/office/drawing/2018/hyperlinkcolor" val="tx"/>
                    </a:ext>
                  </a:extLst>
                </a:hlinkClick>
              </a:rPr>
              <a:t>www.disabilityrightsflorida.org</a:t>
            </a:r>
            <a:r>
              <a:rPr lang="en-US" sz="2400" dirty="0">
                <a:solidFill>
                  <a:schemeClr val="accent6"/>
                </a:solidFill>
              </a:rPr>
              <a:t> </a:t>
            </a:r>
          </a:p>
          <a:p>
            <a:r>
              <a:rPr lang="en-US" dirty="0"/>
              <a:t>Advocates for Service Animal Partners (ASAP)</a:t>
            </a:r>
          </a:p>
          <a:p>
            <a:pPr lvl="1"/>
            <a:r>
              <a:rPr lang="en-US" sz="2400" dirty="0"/>
              <a:t>(855) 272-7211 (855-ASAP211)</a:t>
            </a:r>
          </a:p>
          <a:p>
            <a:pPr lvl="1"/>
            <a:r>
              <a:rPr lang="en-US" sz="2400" dirty="0">
                <a:solidFill>
                  <a:schemeClr val="accent6"/>
                </a:solidFill>
                <a:hlinkClick r:id="rId3">
                  <a:extLst>
                    <a:ext uri="{A12FA001-AC4F-418D-AE19-62706E023703}">
                      <ahyp:hlinkClr xmlns:ahyp="http://schemas.microsoft.com/office/drawing/2018/hyperlinkcolor" val="tx"/>
                    </a:ext>
                  </a:extLst>
                </a:hlinkClick>
              </a:rPr>
              <a:t>www.ServiceAnimals.info</a:t>
            </a:r>
            <a:endParaRPr lang="en-US" sz="2400" dirty="0">
              <a:solidFill>
                <a:schemeClr val="accent6"/>
              </a:solidFill>
            </a:endParaRPr>
          </a:p>
          <a:p>
            <a:r>
              <a:rPr lang="en-US" dirty="0"/>
              <a:t>U.S. Department of Justice (DOJ)</a:t>
            </a:r>
          </a:p>
          <a:p>
            <a:pPr lvl="1"/>
            <a:r>
              <a:rPr lang="en-US" sz="2400" dirty="0"/>
              <a:t>(800) 514-0301</a:t>
            </a:r>
          </a:p>
          <a:p>
            <a:pPr lvl="1"/>
            <a:r>
              <a:rPr lang="en-US" sz="2400" dirty="0">
                <a:solidFill>
                  <a:schemeClr val="accent6"/>
                </a:solidFill>
                <a:hlinkClick r:id="rId4">
                  <a:extLst>
                    <a:ext uri="{A12FA001-AC4F-418D-AE19-62706E023703}">
                      <ahyp:hlinkClr xmlns:ahyp="http://schemas.microsoft.com/office/drawing/2018/hyperlinkcolor" val="tx"/>
                    </a:ext>
                  </a:extLst>
                </a:hlinkClick>
              </a:rPr>
              <a:t>www.ada.gov</a:t>
            </a:r>
            <a:endParaRPr lang="en-US" sz="2400" dirty="0">
              <a:solidFill>
                <a:schemeClr val="accent6"/>
              </a:solidFill>
            </a:endParaRPr>
          </a:p>
          <a:p>
            <a:pPr lvl="1"/>
            <a:endParaRPr lang="en-US" dirty="0">
              <a:solidFill>
                <a:schemeClr val="accent6"/>
              </a:solidFill>
            </a:endParaRPr>
          </a:p>
        </p:txBody>
      </p:sp>
      <p:sp>
        <p:nvSpPr>
          <p:cNvPr id="4" name="Slide Number Placeholder 3">
            <a:extLst>
              <a:ext uri="{FF2B5EF4-FFF2-40B4-BE49-F238E27FC236}">
                <a16:creationId xmlns:a16="http://schemas.microsoft.com/office/drawing/2014/main" id="{6152CB3D-853C-DFF3-51AD-49F5296FB5EE}"/>
              </a:ext>
            </a:extLst>
          </p:cNvPr>
          <p:cNvSpPr>
            <a:spLocks noGrp="1"/>
          </p:cNvSpPr>
          <p:nvPr>
            <p:ph type="sldNum" sz="quarter" idx="12"/>
          </p:nvPr>
        </p:nvSpPr>
        <p:spPr/>
        <p:txBody>
          <a:bodyPr/>
          <a:lstStyle/>
          <a:p>
            <a:fld id="{69EBCB19-AEAE-0745-86F8-183BCF9A79B0}" type="slidenum">
              <a:rPr lang="en-US" smtClean="0"/>
              <a:pPr/>
              <a:t>25</a:t>
            </a:fld>
            <a:endParaRPr lang="en-US" dirty="0"/>
          </a:p>
        </p:txBody>
      </p:sp>
    </p:spTree>
    <p:extLst>
      <p:ext uri="{BB962C8B-B14F-4D97-AF65-F5344CB8AC3E}">
        <p14:creationId xmlns:p14="http://schemas.microsoft.com/office/powerpoint/2010/main" val="361206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6331-7696-B576-BB6F-BCDA09D709BA}"/>
              </a:ext>
            </a:extLst>
          </p:cNvPr>
          <p:cNvSpPr>
            <a:spLocks noGrp="1"/>
          </p:cNvSpPr>
          <p:nvPr>
            <p:ph type="title"/>
          </p:nvPr>
        </p:nvSpPr>
        <p:spPr/>
        <p:txBody>
          <a:bodyPr/>
          <a:lstStyle/>
          <a:p>
            <a:r>
              <a:rPr lang="en-US" dirty="0"/>
              <a:t>Where to turn for help (2 of 2)</a:t>
            </a:r>
          </a:p>
        </p:txBody>
      </p:sp>
      <p:sp>
        <p:nvSpPr>
          <p:cNvPr id="3" name="Content Placeholder 2">
            <a:extLst>
              <a:ext uri="{FF2B5EF4-FFF2-40B4-BE49-F238E27FC236}">
                <a16:creationId xmlns:a16="http://schemas.microsoft.com/office/drawing/2014/main" id="{5F1D8129-9008-E7A8-6A75-7B2B1BDF6C51}"/>
              </a:ext>
            </a:extLst>
          </p:cNvPr>
          <p:cNvSpPr>
            <a:spLocks noGrp="1"/>
          </p:cNvSpPr>
          <p:nvPr>
            <p:ph idx="1"/>
          </p:nvPr>
        </p:nvSpPr>
        <p:spPr/>
        <p:txBody>
          <a:bodyPr/>
          <a:lstStyle/>
          <a:p>
            <a:r>
              <a:rPr lang="en-US" dirty="0"/>
              <a:t>Equal Employment Opportunity Commission (EEOC)</a:t>
            </a:r>
          </a:p>
          <a:p>
            <a:pPr lvl="1"/>
            <a:r>
              <a:rPr lang="en-US" sz="2400" dirty="0"/>
              <a:t>(800) 669-4000 (V)</a:t>
            </a:r>
          </a:p>
          <a:p>
            <a:pPr lvl="1"/>
            <a:r>
              <a:rPr lang="en-US" sz="2400" dirty="0"/>
              <a:t>(800) 669-6820 (TTY)</a:t>
            </a:r>
          </a:p>
          <a:p>
            <a:pPr lvl="1"/>
            <a:r>
              <a:rPr lang="en-US" sz="2400" dirty="0">
                <a:solidFill>
                  <a:schemeClr val="accent6"/>
                </a:solidFill>
                <a:hlinkClick r:id="rId2">
                  <a:extLst>
                    <a:ext uri="{A12FA001-AC4F-418D-AE19-62706E023703}">
                      <ahyp:hlinkClr xmlns:ahyp="http://schemas.microsoft.com/office/drawing/2018/hyperlinkcolor" val="tx"/>
                    </a:ext>
                  </a:extLst>
                </a:hlinkClick>
              </a:rPr>
              <a:t>www.eeoc.gov</a:t>
            </a:r>
            <a:r>
              <a:rPr lang="en-US" sz="2400" dirty="0">
                <a:solidFill>
                  <a:schemeClr val="accent6"/>
                </a:solidFill>
              </a:rPr>
              <a:t> </a:t>
            </a:r>
          </a:p>
          <a:p>
            <a:r>
              <a:rPr lang="en-US" dirty="0"/>
              <a:t>U.S. Department of Housing and Urban Development (HUD)</a:t>
            </a:r>
          </a:p>
          <a:p>
            <a:pPr lvl="1"/>
            <a:r>
              <a:rPr lang="en-US" sz="2400" dirty="0"/>
              <a:t>(800) 669-97777</a:t>
            </a:r>
          </a:p>
          <a:p>
            <a:pPr lvl="1"/>
            <a:r>
              <a:rPr lang="en-US" sz="2400" dirty="0">
                <a:solidFill>
                  <a:schemeClr val="accent6"/>
                </a:solidFill>
                <a:hlinkClick r:id="rId3">
                  <a:extLst>
                    <a:ext uri="{A12FA001-AC4F-418D-AE19-62706E023703}">
                      <ahyp:hlinkClr xmlns:ahyp="http://schemas.microsoft.com/office/drawing/2018/hyperlinkcolor" val="tx"/>
                    </a:ext>
                  </a:extLst>
                </a:hlinkClick>
              </a:rPr>
              <a:t>www.hud.gov</a:t>
            </a:r>
            <a:r>
              <a:rPr lang="en-US" sz="2400" dirty="0">
                <a:solidFill>
                  <a:schemeClr val="accent6"/>
                </a:solidFill>
              </a:rPr>
              <a:t> </a:t>
            </a:r>
          </a:p>
          <a:p>
            <a:r>
              <a:rPr lang="en-US" dirty="0"/>
              <a:t>U.S. Department of Transportation (DOT)</a:t>
            </a:r>
          </a:p>
          <a:p>
            <a:pPr lvl="1"/>
            <a:r>
              <a:rPr lang="en-US" sz="2400" dirty="0"/>
              <a:t>(202) 366-4043</a:t>
            </a:r>
          </a:p>
          <a:p>
            <a:pPr lvl="1"/>
            <a:r>
              <a:rPr lang="en-US" sz="2400" dirty="0">
                <a:solidFill>
                  <a:schemeClr val="accent6"/>
                </a:solidFill>
                <a:hlinkClick r:id="rId4">
                  <a:extLst>
                    <a:ext uri="{A12FA001-AC4F-418D-AE19-62706E023703}">
                      <ahyp:hlinkClr xmlns:ahyp="http://schemas.microsoft.com/office/drawing/2018/hyperlinkcolor" val="tx"/>
                    </a:ext>
                  </a:extLst>
                </a:hlinkClick>
              </a:rPr>
              <a:t>www.transit.dot.gov</a:t>
            </a:r>
            <a:endParaRPr lang="en-US" sz="2400" dirty="0">
              <a:solidFill>
                <a:schemeClr val="accent6"/>
              </a:solidFill>
            </a:endParaRPr>
          </a:p>
          <a:p>
            <a:pPr lvl="1"/>
            <a:endParaRPr lang="en-US" dirty="0"/>
          </a:p>
        </p:txBody>
      </p:sp>
      <p:sp>
        <p:nvSpPr>
          <p:cNvPr id="4" name="Slide Number Placeholder 3">
            <a:extLst>
              <a:ext uri="{FF2B5EF4-FFF2-40B4-BE49-F238E27FC236}">
                <a16:creationId xmlns:a16="http://schemas.microsoft.com/office/drawing/2014/main" id="{35302DED-DED3-4988-022B-6DCED4C992CA}"/>
              </a:ext>
            </a:extLst>
          </p:cNvPr>
          <p:cNvSpPr>
            <a:spLocks noGrp="1"/>
          </p:cNvSpPr>
          <p:nvPr>
            <p:ph type="sldNum" sz="quarter" idx="12"/>
          </p:nvPr>
        </p:nvSpPr>
        <p:spPr/>
        <p:txBody>
          <a:bodyPr/>
          <a:lstStyle/>
          <a:p>
            <a:fld id="{69EBCB19-AEAE-0745-86F8-183BCF9A79B0}" type="slidenum">
              <a:rPr lang="en-US" smtClean="0"/>
              <a:pPr/>
              <a:t>26</a:t>
            </a:fld>
            <a:endParaRPr lang="en-US" dirty="0"/>
          </a:p>
        </p:txBody>
      </p:sp>
    </p:spTree>
    <p:extLst>
      <p:ext uri="{BB962C8B-B14F-4D97-AF65-F5344CB8AC3E}">
        <p14:creationId xmlns:p14="http://schemas.microsoft.com/office/powerpoint/2010/main" val="4201974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16246C-32D1-7150-4BF2-CFFD294DAE36}"/>
              </a:ext>
            </a:extLst>
          </p:cNvPr>
          <p:cNvSpPr>
            <a:spLocks noGrp="1"/>
          </p:cNvSpPr>
          <p:nvPr>
            <p:ph type="ctrTitle"/>
          </p:nvPr>
        </p:nvSpPr>
        <p:spPr/>
        <p:txBody>
          <a:bodyPr>
            <a:normAutofit fontScale="90000"/>
          </a:bodyPr>
          <a:lstStyle/>
          <a:p>
            <a:r>
              <a:rPr lang="en-US" dirty="0"/>
              <a:t>Questions?</a:t>
            </a:r>
            <a:br>
              <a:rPr lang="en-US" dirty="0"/>
            </a:br>
            <a:br>
              <a:rPr lang="en-US" dirty="0"/>
            </a:br>
            <a:r>
              <a:rPr lang="en-US" dirty="0"/>
              <a:t>Please contact Disability Rights Florida at:</a:t>
            </a:r>
          </a:p>
        </p:txBody>
      </p:sp>
      <p:sp>
        <p:nvSpPr>
          <p:cNvPr id="6" name="Subtitle 5">
            <a:extLst>
              <a:ext uri="{FF2B5EF4-FFF2-40B4-BE49-F238E27FC236}">
                <a16:creationId xmlns:a16="http://schemas.microsoft.com/office/drawing/2014/main" id="{A92F681A-3C1B-A274-E073-DFA2FDBA7BAF}"/>
              </a:ext>
            </a:extLst>
          </p:cNvPr>
          <p:cNvSpPr>
            <a:spLocks noGrp="1"/>
          </p:cNvSpPr>
          <p:nvPr>
            <p:ph type="subTitle" idx="1"/>
          </p:nvPr>
        </p:nvSpPr>
        <p:spPr/>
        <p:txBody>
          <a:bodyPr>
            <a:normAutofit fontScale="85000" lnSpcReduction="20000"/>
          </a:bodyPr>
          <a:lstStyle/>
          <a:p>
            <a:r>
              <a:rPr lang="en-US" dirty="0"/>
              <a:t>2473 Care Drive, Suite 200</a:t>
            </a:r>
            <a:br>
              <a:rPr lang="en-US" dirty="0"/>
            </a:br>
            <a:r>
              <a:rPr lang="en-US" dirty="0"/>
              <a:t>Tallahassee, Florida 32308</a:t>
            </a:r>
            <a:br>
              <a:rPr lang="en-US" dirty="0"/>
            </a:br>
            <a:br>
              <a:rPr lang="en-US" dirty="0"/>
            </a:br>
            <a:r>
              <a:rPr lang="en-US" dirty="0"/>
              <a:t>800.342.0823 • TDD 800.346.4127</a:t>
            </a:r>
            <a:br>
              <a:rPr lang="en-US" dirty="0"/>
            </a:br>
            <a:br>
              <a:rPr lang="en-US" dirty="0"/>
            </a:br>
            <a:r>
              <a:rPr lang="en-US" dirty="0"/>
              <a:t>www.DisabilityRightsFlorida.org</a:t>
            </a:r>
          </a:p>
          <a:p>
            <a:endParaRPr lang="en-US" dirty="0"/>
          </a:p>
        </p:txBody>
      </p:sp>
      <p:sp>
        <p:nvSpPr>
          <p:cNvPr id="4" name="Slide Number Placeholder 3">
            <a:extLst>
              <a:ext uri="{FF2B5EF4-FFF2-40B4-BE49-F238E27FC236}">
                <a16:creationId xmlns:a16="http://schemas.microsoft.com/office/drawing/2014/main" id="{B144536E-3B46-6B4A-E03D-AE72FC33E393}"/>
              </a:ext>
            </a:extLst>
          </p:cNvPr>
          <p:cNvSpPr>
            <a:spLocks noGrp="1"/>
          </p:cNvSpPr>
          <p:nvPr>
            <p:ph type="sldNum" sz="quarter" idx="12"/>
          </p:nvPr>
        </p:nvSpPr>
        <p:spPr/>
        <p:txBody>
          <a:bodyPr/>
          <a:lstStyle/>
          <a:p>
            <a:fld id="{69EBCB19-AEAE-0745-86F8-183BCF9A79B0}" type="slidenum">
              <a:rPr lang="en-US" smtClean="0"/>
              <a:pPr/>
              <a:t>27</a:t>
            </a:fld>
            <a:endParaRPr lang="en-US" dirty="0"/>
          </a:p>
        </p:txBody>
      </p:sp>
    </p:spTree>
    <p:extLst>
      <p:ext uri="{BB962C8B-B14F-4D97-AF65-F5344CB8AC3E}">
        <p14:creationId xmlns:p14="http://schemas.microsoft.com/office/powerpoint/2010/main" val="248854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902F-3186-3479-F9C3-6B4007E18366}"/>
              </a:ext>
            </a:extLst>
          </p:cNvPr>
          <p:cNvSpPr>
            <a:spLocks noGrp="1"/>
          </p:cNvSpPr>
          <p:nvPr>
            <p:ph type="title"/>
          </p:nvPr>
        </p:nvSpPr>
        <p:spPr/>
        <p:txBody>
          <a:bodyPr/>
          <a:lstStyle/>
          <a:p>
            <a:r>
              <a:rPr lang="en-US" dirty="0"/>
              <a:t>Feedback Survey</a:t>
            </a:r>
          </a:p>
        </p:txBody>
      </p:sp>
      <p:sp>
        <p:nvSpPr>
          <p:cNvPr id="3" name="Content Placeholder 2">
            <a:extLst>
              <a:ext uri="{FF2B5EF4-FFF2-40B4-BE49-F238E27FC236}">
                <a16:creationId xmlns:a16="http://schemas.microsoft.com/office/drawing/2014/main" id="{7331AFA5-0CB3-2A72-46D2-604B0222D4FE}"/>
              </a:ext>
            </a:extLst>
          </p:cNvPr>
          <p:cNvSpPr>
            <a:spLocks noGrp="1"/>
          </p:cNvSpPr>
          <p:nvPr>
            <p:ph sz="half" idx="1"/>
          </p:nvPr>
        </p:nvSpPr>
        <p:spPr>
          <a:xfrm>
            <a:off x="838199" y="1825625"/>
            <a:ext cx="5535223" cy="4351338"/>
          </a:xfrm>
        </p:spPr>
        <p:txBody>
          <a:bodyPr/>
          <a:lstStyle/>
          <a:p>
            <a:pPr marL="0" indent="0">
              <a:buNone/>
            </a:pPr>
            <a:r>
              <a:rPr lang="en-US" sz="3200" b="1" dirty="0"/>
              <a:t>Tell us how we did!</a:t>
            </a:r>
          </a:p>
          <a:p>
            <a:pPr marL="0" indent="0">
              <a:buNone/>
            </a:pPr>
            <a:endParaRPr lang="en-US" dirty="0"/>
          </a:p>
          <a:p>
            <a:pPr marL="0" indent="0">
              <a:buNone/>
            </a:pPr>
            <a:r>
              <a:rPr lang="en-US" dirty="0"/>
              <a:t>Scan the QR code or visit</a:t>
            </a:r>
          </a:p>
          <a:p>
            <a:pPr marL="0" indent="0">
              <a:buNone/>
            </a:pPr>
            <a:r>
              <a:rPr lang="en-US" b="1" dirty="0"/>
              <a:t>http://bit.ly/drf_training</a:t>
            </a:r>
          </a:p>
          <a:p>
            <a:pPr marL="0" indent="0">
              <a:buNone/>
            </a:pPr>
            <a:r>
              <a:rPr lang="en-US" dirty="0"/>
              <a:t>to take our Presentation Feedback Survey</a:t>
            </a:r>
          </a:p>
          <a:p>
            <a:pPr marL="0" indent="0">
              <a:buNone/>
            </a:pPr>
            <a:endParaRPr lang="en-US" dirty="0"/>
          </a:p>
          <a:p>
            <a:pPr marL="0" indent="0">
              <a:buNone/>
            </a:pPr>
            <a:r>
              <a:rPr lang="en-US" dirty="0"/>
              <a:t>Use presentation code: </a:t>
            </a:r>
            <a:r>
              <a:rPr lang="en-US" b="1" dirty="0"/>
              <a:t>ZW1</a:t>
            </a:r>
          </a:p>
        </p:txBody>
      </p:sp>
      <p:pic>
        <p:nvPicPr>
          <p:cNvPr id="7" name="Content Placeholder 6" descr="QR code that takes the user to our Presentation Feedback Survey at http://bit.ly/drf_training">
            <a:extLst>
              <a:ext uri="{FF2B5EF4-FFF2-40B4-BE49-F238E27FC236}">
                <a16:creationId xmlns:a16="http://schemas.microsoft.com/office/drawing/2014/main" id="{0C3A192A-3355-A94D-F36A-D2D67730CDFE}"/>
              </a:ext>
            </a:extLst>
          </p:cNvPr>
          <p:cNvPicPr>
            <a:picLocks noGrp="1" noChangeAspect="1"/>
          </p:cNvPicPr>
          <p:nvPr>
            <p:ph sz="half" idx="13"/>
          </p:nvPr>
        </p:nvPicPr>
        <p:blipFill>
          <a:blip r:embed="rId2"/>
          <a:stretch>
            <a:fillRect/>
          </a:stretch>
        </p:blipFill>
        <p:spPr>
          <a:xfrm>
            <a:off x="6587331" y="1825625"/>
            <a:ext cx="4351338" cy="4351338"/>
          </a:xfrm>
        </p:spPr>
      </p:pic>
      <p:sp>
        <p:nvSpPr>
          <p:cNvPr id="4" name="Slide Number Placeholder 3">
            <a:extLst>
              <a:ext uri="{FF2B5EF4-FFF2-40B4-BE49-F238E27FC236}">
                <a16:creationId xmlns:a16="http://schemas.microsoft.com/office/drawing/2014/main" id="{F7F66BA4-1EC2-4983-1081-0865304DC3AE}"/>
              </a:ext>
            </a:extLst>
          </p:cNvPr>
          <p:cNvSpPr>
            <a:spLocks noGrp="1"/>
          </p:cNvSpPr>
          <p:nvPr>
            <p:ph type="sldNum" sz="quarter" idx="12"/>
          </p:nvPr>
        </p:nvSpPr>
        <p:spPr/>
        <p:txBody>
          <a:bodyPr/>
          <a:lstStyle/>
          <a:p>
            <a:fld id="{69EBCB19-AEAE-0745-86F8-183BCF9A79B0}" type="slidenum">
              <a:rPr lang="en-US" smtClean="0"/>
              <a:pPr/>
              <a:t>28</a:t>
            </a:fld>
            <a:endParaRPr lang="en-US" dirty="0"/>
          </a:p>
        </p:txBody>
      </p:sp>
    </p:spTree>
    <p:extLst>
      <p:ext uri="{BB962C8B-B14F-4D97-AF65-F5344CB8AC3E}">
        <p14:creationId xmlns:p14="http://schemas.microsoft.com/office/powerpoint/2010/main" val="50676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DDA6-B335-6D84-DCBB-002605A04AC8}"/>
              </a:ext>
            </a:extLst>
          </p:cNvPr>
          <p:cNvSpPr>
            <a:spLocks noGrp="1"/>
          </p:cNvSpPr>
          <p:nvPr>
            <p:ph type="title"/>
          </p:nvPr>
        </p:nvSpPr>
        <p:spPr/>
        <p:txBody>
          <a:bodyPr/>
          <a:lstStyle/>
          <a:p>
            <a:r>
              <a:rPr lang="en-US"/>
              <a:t>Caption Options &amp; ASL</a:t>
            </a:r>
          </a:p>
        </p:txBody>
      </p:sp>
      <p:sp>
        <p:nvSpPr>
          <p:cNvPr id="3" name="Content Placeholder 2">
            <a:extLst>
              <a:ext uri="{FF2B5EF4-FFF2-40B4-BE49-F238E27FC236}">
                <a16:creationId xmlns:a16="http://schemas.microsoft.com/office/drawing/2014/main" id="{273603D1-0CF2-59DE-F503-4E7693390CE9}"/>
              </a:ext>
            </a:extLst>
          </p:cNvPr>
          <p:cNvSpPr>
            <a:spLocks noGrp="1"/>
          </p:cNvSpPr>
          <p:nvPr>
            <p:ph idx="1"/>
          </p:nvPr>
        </p:nvSpPr>
        <p:spPr/>
        <p:txBody>
          <a:bodyPr/>
          <a:lstStyle/>
          <a:p>
            <a:r>
              <a:rPr lang="en-US" sz="2800"/>
              <a:t>Closed Captions: CC button at the bottom of the screen</a:t>
            </a:r>
          </a:p>
          <a:p>
            <a:endParaRPr lang="en-US" sz="2800"/>
          </a:p>
          <a:p>
            <a:r>
              <a:rPr lang="en-US" sz="2800"/>
              <a:t>External Caption Viewer: Link provided in the chat</a:t>
            </a:r>
          </a:p>
          <a:p>
            <a:endParaRPr lang="en-US" sz="2800"/>
          </a:p>
          <a:p>
            <a:r>
              <a:rPr lang="en-US" sz="2800"/>
              <a:t>ASL Interpreters: Spotlighted on your screen</a:t>
            </a:r>
          </a:p>
        </p:txBody>
      </p:sp>
      <p:sp>
        <p:nvSpPr>
          <p:cNvPr id="4" name="Slide Number Placeholder 3">
            <a:extLst>
              <a:ext uri="{FF2B5EF4-FFF2-40B4-BE49-F238E27FC236}">
                <a16:creationId xmlns:a16="http://schemas.microsoft.com/office/drawing/2014/main" id="{B592DB21-C728-DC56-E6D0-CA4D477B6382}"/>
              </a:ext>
            </a:extLst>
          </p:cNvPr>
          <p:cNvSpPr>
            <a:spLocks noGrp="1"/>
          </p:cNvSpPr>
          <p:nvPr>
            <p:ph type="sldNum" sz="quarter" idx="12"/>
          </p:nvPr>
        </p:nvSpPr>
        <p:spPr/>
        <p:txBody>
          <a:bodyPr/>
          <a:lstStyle/>
          <a:p>
            <a:fld id="{69EBCB19-AEAE-0745-86F8-183BCF9A79B0}" type="slidenum">
              <a:rPr lang="en-US" smtClean="0"/>
              <a:pPr/>
              <a:t>3</a:t>
            </a:fld>
            <a:endParaRPr lang="en-US"/>
          </a:p>
        </p:txBody>
      </p:sp>
    </p:spTree>
    <p:extLst>
      <p:ext uri="{BB962C8B-B14F-4D97-AF65-F5344CB8AC3E}">
        <p14:creationId xmlns:p14="http://schemas.microsoft.com/office/powerpoint/2010/main" val="81743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A3F9-FA7E-615E-A869-D50183AF7B8C}"/>
              </a:ext>
            </a:extLst>
          </p:cNvPr>
          <p:cNvSpPr>
            <a:spLocks noGrp="1"/>
          </p:cNvSpPr>
          <p:nvPr>
            <p:ph type="title"/>
          </p:nvPr>
        </p:nvSpPr>
        <p:spPr/>
        <p:txBody>
          <a:bodyPr/>
          <a:lstStyle/>
          <a:p>
            <a:r>
              <a:rPr lang="en-US"/>
              <a:t>Submitting Questions &amp; Recording</a:t>
            </a:r>
          </a:p>
        </p:txBody>
      </p:sp>
      <p:sp>
        <p:nvSpPr>
          <p:cNvPr id="3" name="Content Placeholder 2">
            <a:extLst>
              <a:ext uri="{FF2B5EF4-FFF2-40B4-BE49-F238E27FC236}">
                <a16:creationId xmlns:a16="http://schemas.microsoft.com/office/drawing/2014/main" id="{3FCC0EEC-CDC7-03C1-3D31-454E3295CF57}"/>
              </a:ext>
            </a:extLst>
          </p:cNvPr>
          <p:cNvSpPr>
            <a:spLocks noGrp="1"/>
          </p:cNvSpPr>
          <p:nvPr>
            <p:ph idx="1"/>
          </p:nvPr>
        </p:nvSpPr>
        <p:spPr/>
        <p:txBody>
          <a:bodyPr/>
          <a:lstStyle/>
          <a:p>
            <a:r>
              <a:rPr lang="en-US" sz="2800" dirty="0">
                <a:latin typeface="Aptos Display"/>
                <a:ea typeface="Tahoma"/>
                <a:cs typeface="Tahoma"/>
              </a:rPr>
              <a:t>Q and A button: Located at the bottom of the screen </a:t>
            </a:r>
          </a:p>
          <a:p>
            <a:pPr lvl="1">
              <a:buFont typeface="Courier New" panose="020B0604020202020204" pitchFamily="34" charset="0"/>
              <a:buChar char="o"/>
            </a:pPr>
            <a:r>
              <a:rPr lang="en-US" sz="2800" dirty="0">
                <a:latin typeface="Aptos Display"/>
                <a:ea typeface="Tahoma"/>
                <a:cs typeface="Tahoma"/>
              </a:rPr>
              <a:t>Email: </a:t>
            </a:r>
            <a:r>
              <a:rPr lang="en-US" sz="2800" dirty="0">
                <a:solidFill>
                  <a:schemeClr val="accent6">
                    <a:lumMod val="75000"/>
                  </a:schemeClr>
                </a:solidFill>
                <a:latin typeface="Aptos Display"/>
                <a:ea typeface="Tahoma"/>
                <a:cs typeface="Tahoma"/>
                <a:hlinkClick r:id="rId2">
                  <a:extLst>
                    <a:ext uri="{A12FA001-AC4F-418D-AE19-62706E023703}">
                      <ahyp:hlinkClr xmlns:ahyp="http://schemas.microsoft.com/office/drawing/2018/hyperlinkcolor" val="tx"/>
                    </a:ext>
                  </a:extLst>
                </a:hlinkClick>
              </a:rPr>
              <a:t>Webinar@DisabilityRightsFlorida.org</a:t>
            </a:r>
            <a:r>
              <a:rPr lang="en-US" sz="2800" dirty="0">
                <a:solidFill>
                  <a:schemeClr val="accent6">
                    <a:lumMod val="75000"/>
                  </a:schemeClr>
                </a:solidFill>
                <a:latin typeface="Aptos Display"/>
                <a:ea typeface="Tahoma"/>
                <a:cs typeface="Tahoma"/>
              </a:rPr>
              <a:t> </a:t>
            </a:r>
          </a:p>
          <a:p>
            <a:pPr lvl="1">
              <a:buFont typeface="Courier New" panose="020B0604020202020204" pitchFamily="34" charset="0"/>
              <a:buChar char="o"/>
            </a:pPr>
            <a:endParaRPr lang="en-US" sz="2800" dirty="0"/>
          </a:p>
          <a:p>
            <a:r>
              <a:rPr lang="en-US" sz="2800" dirty="0">
                <a:latin typeface="Aptos Display"/>
                <a:ea typeface="Tahoma"/>
                <a:cs typeface="Tahoma"/>
              </a:rPr>
              <a:t>You can submit questions at any time. We will answer them throughout the webinar. </a:t>
            </a:r>
          </a:p>
          <a:p>
            <a:r>
              <a:rPr lang="en-US" sz="2800" dirty="0">
                <a:latin typeface="Aptos Display"/>
                <a:ea typeface="Tahoma"/>
                <a:cs typeface="Tahoma"/>
              </a:rPr>
              <a:t>Please try to limit sharing your personal information in the chat or questions. You can reach out to our Agency if you have more specific questions relating to service animals. </a:t>
            </a:r>
          </a:p>
          <a:p>
            <a:r>
              <a:rPr lang="en-US" sz="2800" dirty="0">
                <a:latin typeface="Aptos Display"/>
                <a:ea typeface="Tahoma"/>
                <a:cs typeface="Tahoma"/>
              </a:rPr>
              <a:t>This webinar will be recorded and posted on our website and YouTube channel. </a:t>
            </a:r>
            <a:endParaRPr lang="en-US" sz="2800" dirty="0"/>
          </a:p>
          <a:p>
            <a:endParaRPr lang="en-US" dirty="0"/>
          </a:p>
        </p:txBody>
      </p:sp>
      <p:sp>
        <p:nvSpPr>
          <p:cNvPr id="4" name="Slide Number Placeholder 3">
            <a:extLst>
              <a:ext uri="{FF2B5EF4-FFF2-40B4-BE49-F238E27FC236}">
                <a16:creationId xmlns:a16="http://schemas.microsoft.com/office/drawing/2014/main" id="{959398C6-B034-991F-538B-7DE1EE5F3A1F}"/>
              </a:ext>
            </a:extLst>
          </p:cNvPr>
          <p:cNvSpPr>
            <a:spLocks noGrp="1"/>
          </p:cNvSpPr>
          <p:nvPr>
            <p:ph type="sldNum" sz="quarter" idx="12"/>
          </p:nvPr>
        </p:nvSpPr>
        <p:spPr/>
        <p:txBody>
          <a:bodyPr/>
          <a:lstStyle/>
          <a:p>
            <a:fld id="{69EBCB19-AEAE-0745-86F8-183BCF9A79B0}" type="slidenum">
              <a:rPr lang="en-US" smtClean="0"/>
              <a:pPr/>
              <a:t>4</a:t>
            </a:fld>
            <a:endParaRPr lang="en-US"/>
          </a:p>
        </p:txBody>
      </p:sp>
    </p:spTree>
    <p:extLst>
      <p:ext uri="{BB962C8B-B14F-4D97-AF65-F5344CB8AC3E}">
        <p14:creationId xmlns:p14="http://schemas.microsoft.com/office/powerpoint/2010/main" val="413066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761E-BE08-D07A-A19D-F16DD23635FD}"/>
              </a:ext>
            </a:extLst>
          </p:cNvPr>
          <p:cNvSpPr>
            <a:spLocks noGrp="1"/>
          </p:cNvSpPr>
          <p:nvPr>
            <p:ph type="title"/>
          </p:nvPr>
        </p:nvSpPr>
        <p:spPr/>
        <p:txBody>
          <a:bodyPr/>
          <a:lstStyle/>
          <a:p>
            <a:r>
              <a:rPr lang="en-US" sz="3600" dirty="0"/>
              <a:t>Disability Rights Florida</a:t>
            </a:r>
            <a:br>
              <a:rPr lang="en-US" sz="3600" dirty="0"/>
            </a:br>
            <a:r>
              <a:rPr lang="en-US" sz="3600" dirty="0"/>
              <a:t>Barb Page</a:t>
            </a:r>
          </a:p>
        </p:txBody>
      </p:sp>
      <p:sp>
        <p:nvSpPr>
          <p:cNvPr id="3" name="Content Placeholder 2">
            <a:extLst>
              <a:ext uri="{FF2B5EF4-FFF2-40B4-BE49-F238E27FC236}">
                <a16:creationId xmlns:a16="http://schemas.microsoft.com/office/drawing/2014/main" id="{71765749-EA15-7B72-B3E0-CF55EEF8B674}"/>
              </a:ext>
            </a:extLst>
          </p:cNvPr>
          <p:cNvSpPr>
            <a:spLocks noGrp="1"/>
          </p:cNvSpPr>
          <p:nvPr>
            <p:ph idx="1"/>
          </p:nvPr>
        </p:nvSpPr>
        <p:spPr/>
        <p:txBody>
          <a:bodyPr/>
          <a:lstStyle/>
          <a:p>
            <a:r>
              <a:rPr lang="en-US" sz="3000" dirty="0"/>
              <a:t>Protection and Advocacy (P&amp;A) to protect the rights of people with disabilities</a:t>
            </a:r>
          </a:p>
          <a:p>
            <a:r>
              <a:rPr lang="en-US" sz="3000" dirty="0"/>
              <a:t>Federally funded through 9 separate grants</a:t>
            </a:r>
          </a:p>
          <a:p>
            <a:r>
              <a:rPr lang="en-US" sz="3000" dirty="0"/>
              <a:t>Serve all Floridians with disabilities</a:t>
            </a:r>
          </a:p>
          <a:p>
            <a:r>
              <a:rPr lang="en-US" sz="3000" dirty="0"/>
              <a:t>Mission statement: “Disability Rights Florida advocates, educates, investigates,   and litigates to protect and advance the rights, dignity, equal opportunities, self-determination, and choices for all people with disabilities.”</a:t>
            </a:r>
          </a:p>
          <a:p>
            <a:endParaRPr lang="en-US" dirty="0"/>
          </a:p>
        </p:txBody>
      </p:sp>
      <p:sp>
        <p:nvSpPr>
          <p:cNvPr id="4" name="Slide Number Placeholder 3">
            <a:extLst>
              <a:ext uri="{FF2B5EF4-FFF2-40B4-BE49-F238E27FC236}">
                <a16:creationId xmlns:a16="http://schemas.microsoft.com/office/drawing/2014/main" id="{47377B2C-5AC3-09AF-8B8F-A22B913AAFE8}"/>
              </a:ext>
            </a:extLst>
          </p:cNvPr>
          <p:cNvSpPr>
            <a:spLocks noGrp="1"/>
          </p:cNvSpPr>
          <p:nvPr>
            <p:ph type="sldNum" sz="quarter" idx="12"/>
          </p:nvPr>
        </p:nvSpPr>
        <p:spPr/>
        <p:txBody>
          <a:bodyPr/>
          <a:lstStyle/>
          <a:p>
            <a:fld id="{69EBCB19-AEAE-0745-86F8-183BCF9A79B0}" type="slidenum">
              <a:rPr lang="en-US" smtClean="0"/>
              <a:pPr/>
              <a:t>5</a:t>
            </a:fld>
            <a:endParaRPr lang="en-US" dirty="0"/>
          </a:p>
        </p:txBody>
      </p:sp>
    </p:spTree>
    <p:extLst>
      <p:ext uri="{BB962C8B-B14F-4D97-AF65-F5344CB8AC3E}">
        <p14:creationId xmlns:p14="http://schemas.microsoft.com/office/powerpoint/2010/main" val="359296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7AAB-79F2-27EE-3159-EC480E803144}"/>
              </a:ext>
            </a:extLst>
          </p:cNvPr>
          <p:cNvSpPr>
            <a:spLocks noGrp="1"/>
          </p:cNvSpPr>
          <p:nvPr>
            <p:ph type="title"/>
          </p:nvPr>
        </p:nvSpPr>
        <p:spPr/>
        <p:txBody>
          <a:bodyPr/>
          <a:lstStyle/>
          <a:p>
            <a:r>
              <a:rPr lang="en-US" sz="3600" dirty="0"/>
              <a:t>Advocates for Service Animal Partners</a:t>
            </a:r>
            <a:br>
              <a:rPr lang="en-US" sz="3600" dirty="0"/>
            </a:br>
            <a:r>
              <a:rPr lang="en-US" sz="3600" dirty="0"/>
              <a:t>Marion Gwizdala</a:t>
            </a:r>
          </a:p>
        </p:txBody>
      </p:sp>
      <p:sp>
        <p:nvSpPr>
          <p:cNvPr id="3" name="Content Placeholder 2">
            <a:extLst>
              <a:ext uri="{FF2B5EF4-FFF2-40B4-BE49-F238E27FC236}">
                <a16:creationId xmlns:a16="http://schemas.microsoft.com/office/drawing/2014/main" id="{F466526D-FE43-AA1B-940A-DD259E7F2738}"/>
              </a:ext>
            </a:extLst>
          </p:cNvPr>
          <p:cNvSpPr>
            <a:spLocks noGrp="1"/>
          </p:cNvSpPr>
          <p:nvPr>
            <p:ph idx="1"/>
          </p:nvPr>
        </p:nvSpPr>
        <p:spPr/>
        <p:txBody>
          <a:bodyPr/>
          <a:lstStyle/>
          <a:p>
            <a:endParaRPr lang="en-US" sz="2000" dirty="0"/>
          </a:p>
          <a:p>
            <a:r>
              <a:rPr lang="en-US" sz="2800" dirty="0"/>
              <a:t>Dedicated exclusively to supporting</a:t>
            </a:r>
            <a:r>
              <a:rPr lang="en-US" sz="2800"/>
              <a:t>, enhancing, </a:t>
            </a:r>
            <a:r>
              <a:rPr lang="en-US" sz="2800" dirty="0"/>
              <a:t>and protecting rights of individuals with service animals</a:t>
            </a:r>
          </a:p>
          <a:p>
            <a:r>
              <a:rPr lang="en-US" sz="2800" dirty="0"/>
              <a:t>Nationwide network of volunteer service animal advocates</a:t>
            </a:r>
          </a:p>
          <a:p>
            <a:r>
              <a:rPr lang="en-US" sz="2800" dirty="0"/>
              <a:t>Encourage, educate, and support service animal handlers</a:t>
            </a:r>
          </a:p>
          <a:p>
            <a:r>
              <a:rPr lang="en-US" sz="2800" dirty="0"/>
              <a:t>Provide education regarding service animals to employers, governmental entities, private companies, housing accommodations, and airline industry</a:t>
            </a:r>
          </a:p>
          <a:p>
            <a:pPr lvl="1"/>
            <a:endParaRPr lang="en-US" dirty="0"/>
          </a:p>
        </p:txBody>
      </p:sp>
      <p:sp>
        <p:nvSpPr>
          <p:cNvPr id="4" name="Slide Number Placeholder 3">
            <a:extLst>
              <a:ext uri="{FF2B5EF4-FFF2-40B4-BE49-F238E27FC236}">
                <a16:creationId xmlns:a16="http://schemas.microsoft.com/office/drawing/2014/main" id="{3D6CFBEE-5388-D8C3-7AA9-AAA1E81CA5D7}"/>
              </a:ext>
            </a:extLst>
          </p:cNvPr>
          <p:cNvSpPr>
            <a:spLocks noGrp="1"/>
          </p:cNvSpPr>
          <p:nvPr>
            <p:ph type="sldNum" sz="quarter" idx="12"/>
          </p:nvPr>
        </p:nvSpPr>
        <p:spPr/>
        <p:txBody>
          <a:bodyPr/>
          <a:lstStyle/>
          <a:p>
            <a:fld id="{69EBCB19-AEAE-0745-86F8-183BCF9A79B0}" type="slidenum">
              <a:rPr lang="en-US" smtClean="0"/>
              <a:pPr/>
              <a:t>6</a:t>
            </a:fld>
            <a:endParaRPr lang="en-US" dirty="0"/>
          </a:p>
        </p:txBody>
      </p:sp>
    </p:spTree>
    <p:extLst>
      <p:ext uri="{BB962C8B-B14F-4D97-AF65-F5344CB8AC3E}">
        <p14:creationId xmlns:p14="http://schemas.microsoft.com/office/powerpoint/2010/main" val="114043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66E4-C5C3-4C57-A90A-95F5799AE356}"/>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93DC478B-EFD4-917B-68D2-C87E46418CAB}"/>
              </a:ext>
            </a:extLst>
          </p:cNvPr>
          <p:cNvSpPr>
            <a:spLocks noGrp="1"/>
          </p:cNvSpPr>
          <p:nvPr>
            <p:ph idx="1"/>
          </p:nvPr>
        </p:nvSpPr>
        <p:spPr/>
        <p:txBody>
          <a:bodyPr/>
          <a:lstStyle/>
          <a:p>
            <a:r>
              <a:rPr lang="en-US" sz="2800" dirty="0"/>
              <a:t>Today, you will learn about: </a:t>
            </a:r>
          </a:p>
          <a:p>
            <a:pPr lvl="1"/>
            <a:r>
              <a:rPr lang="en-US" sz="2800" dirty="0"/>
              <a:t>Definition of a Service Animal</a:t>
            </a:r>
          </a:p>
          <a:p>
            <a:pPr lvl="1"/>
            <a:r>
              <a:rPr lang="en-US" sz="2800" dirty="0"/>
              <a:t>How to determine whether it is a service animal or not</a:t>
            </a:r>
          </a:p>
          <a:p>
            <a:pPr lvl="1"/>
            <a:r>
              <a:rPr lang="en-US" sz="2800" dirty="0"/>
              <a:t>Explanation of the various laws which protect the mutual rights and responsibilities. (handlers and business owners)</a:t>
            </a:r>
          </a:p>
          <a:p>
            <a:pPr lvl="1"/>
            <a:r>
              <a:rPr lang="en-US" sz="2800" dirty="0"/>
              <a:t>Where to go for help if you face discrimination</a:t>
            </a:r>
          </a:p>
          <a:p>
            <a:pPr lvl="1"/>
            <a:endParaRPr lang="en-US" dirty="0"/>
          </a:p>
          <a:p>
            <a:r>
              <a:rPr lang="en-US" sz="2600" dirty="0"/>
              <a:t>NOTE: We can’t advise on specific cases today. Please don’t put personal information into the chat. Please contact our intake department if you want to request individual assistance. Contact info will be provided at the end.</a:t>
            </a:r>
          </a:p>
          <a:p>
            <a:pPr lvl="1"/>
            <a:endParaRPr lang="en-US" dirty="0"/>
          </a:p>
        </p:txBody>
      </p:sp>
      <p:sp>
        <p:nvSpPr>
          <p:cNvPr id="4" name="Slide Number Placeholder 3">
            <a:extLst>
              <a:ext uri="{FF2B5EF4-FFF2-40B4-BE49-F238E27FC236}">
                <a16:creationId xmlns:a16="http://schemas.microsoft.com/office/drawing/2014/main" id="{C4ABF078-1BDA-622A-F9F4-1F583764B115}"/>
              </a:ext>
            </a:extLst>
          </p:cNvPr>
          <p:cNvSpPr>
            <a:spLocks noGrp="1"/>
          </p:cNvSpPr>
          <p:nvPr>
            <p:ph type="sldNum" sz="quarter" idx="12"/>
          </p:nvPr>
        </p:nvSpPr>
        <p:spPr/>
        <p:txBody>
          <a:bodyPr/>
          <a:lstStyle/>
          <a:p>
            <a:fld id="{69EBCB19-AEAE-0745-86F8-183BCF9A79B0}" type="slidenum">
              <a:rPr lang="en-US" smtClean="0"/>
              <a:pPr/>
              <a:t>7</a:t>
            </a:fld>
            <a:endParaRPr lang="en-US" dirty="0"/>
          </a:p>
        </p:txBody>
      </p:sp>
    </p:spTree>
    <p:extLst>
      <p:ext uri="{BB962C8B-B14F-4D97-AF65-F5344CB8AC3E}">
        <p14:creationId xmlns:p14="http://schemas.microsoft.com/office/powerpoint/2010/main" val="176083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CB1D-4EB1-337E-15AA-3DD84E9F6D5F}"/>
              </a:ext>
            </a:extLst>
          </p:cNvPr>
          <p:cNvSpPr>
            <a:spLocks noGrp="1"/>
          </p:cNvSpPr>
          <p:nvPr>
            <p:ph type="title"/>
          </p:nvPr>
        </p:nvSpPr>
        <p:spPr/>
        <p:txBody>
          <a:bodyPr/>
          <a:lstStyle/>
          <a:p>
            <a:r>
              <a:rPr lang="en-US" dirty="0"/>
              <a:t>Poll question #1</a:t>
            </a:r>
          </a:p>
        </p:txBody>
      </p:sp>
      <p:sp>
        <p:nvSpPr>
          <p:cNvPr id="3" name="Content Placeholder 2">
            <a:extLst>
              <a:ext uri="{FF2B5EF4-FFF2-40B4-BE49-F238E27FC236}">
                <a16:creationId xmlns:a16="http://schemas.microsoft.com/office/drawing/2014/main" id="{87CB6CEC-2D30-2BA5-7C4A-7E3066C81102}"/>
              </a:ext>
            </a:extLst>
          </p:cNvPr>
          <p:cNvSpPr>
            <a:spLocks noGrp="1"/>
          </p:cNvSpPr>
          <p:nvPr>
            <p:ph idx="1"/>
          </p:nvPr>
        </p:nvSpPr>
        <p:spPr/>
        <p:txBody>
          <a:bodyPr/>
          <a:lstStyle/>
          <a:p>
            <a:pPr marL="0" indent="0">
              <a:buNone/>
            </a:pPr>
            <a:endParaRPr lang="en-US" sz="4400" dirty="0"/>
          </a:p>
          <a:p>
            <a:pPr marL="0" indent="0">
              <a:buNone/>
            </a:pPr>
            <a:r>
              <a:rPr lang="en-US" sz="4400" dirty="0"/>
              <a:t>Under the Americans with Disabilities Act (ADA), a service animal can </a:t>
            </a:r>
            <a:r>
              <a:rPr lang="en-US" sz="4400" u="sng" dirty="0"/>
              <a:t>only</a:t>
            </a:r>
            <a:r>
              <a:rPr lang="en-US" sz="4400" dirty="0"/>
              <a:t> be a dog? </a:t>
            </a:r>
          </a:p>
          <a:p>
            <a:pPr marL="0" indent="0">
              <a:buNone/>
            </a:pPr>
            <a:r>
              <a:rPr lang="en-US" sz="4400" dirty="0"/>
              <a:t> </a:t>
            </a:r>
          </a:p>
          <a:p>
            <a:r>
              <a:rPr lang="en-US" sz="4400" dirty="0"/>
              <a:t>True or false?</a:t>
            </a:r>
          </a:p>
          <a:p>
            <a:endParaRPr lang="en-US" sz="4400" dirty="0"/>
          </a:p>
        </p:txBody>
      </p:sp>
      <p:sp>
        <p:nvSpPr>
          <p:cNvPr id="4" name="Slide Number Placeholder 3">
            <a:extLst>
              <a:ext uri="{FF2B5EF4-FFF2-40B4-BE49-F238E27FC236}">
                <a16:creationId xmlns:a16="http://schemas.microsoft.com/office/drawing/2014/main" id="{F31A9094-394C-835D-A51A-F1021ED24D6E}"/>
              </a:ext>
            </a:extLst>
          </p:cNvPr>
          <p:cNvSpPr>
            <a:spLocks noGrp="1"/>
          </p:cNvSpPr>
          <p:nvPr>
            <p:ph type="sldNum" sz="quarter" idx="12"/>
          </p:nvPr>
        </p:nvSpPr>
        <p:spPr/>
        <p:txBody>
          <a:bodyPr/>
          <a:lstStyle/>
          <a:p>
            <a:fld id="{69EBCB19-AEAE-0745-86F8-183BCF9A79B0}" type="slidenum">
              <a:rPr lang="en-US" smtClean="0"/>
              <a:pPr/>
              <a:t>8</a:t>
            </a:fld>
            <a:endParaRPr lang="en-US" dirty="0"/>
          </a:p>
        </p:txBody>
      </p:sp>
    </p:spTree>
    <p:extLst>
      <p:ext uri="{BB962C8B-B14F-4D97-AF65-F5344CB8AC3E}">
        <p14:creationId xmlns:p14="http://schemas.microsoft.com/office/powerpoint/2010/main" val="1057842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D6E8-5673-45CC-B45B-AC13631EAFB2}"/>
              </a:ext>
            </a:extLst>
          </p:cNvPr>
          <p:cNvSpPr>
            <a:spLocks noGrp="1"/>
          </p:cNvSpPr>
          <p:nvPr>
            <p:ph type="title"/>
          </p:nvPr>
        </p:nvSpPr>
        <p:spPr/>
        <p:txBody>
          <a:bodyPr/>
          <a:lstStyle/>
          <a:p>
            <a:r>
              <a:rPr lang="en-US" dirty="0"/>
              <a:t>What is a Service Animal?</a:t>
            </a:r>
          </a:p>
        </p:txBody>
      </p:sp>
      <p:sp>
        <p:nvSpPr>
          <p:cNvPr id="3" name="Content Placeholder 2">
            <a:extLst>
              <a:ext uri="{FF2B5EF4-FFF2-40B4-BE49-F238E27FC236}">
                <a16:creationId xmlns:a16="http://schemas.microsoft.com/office/drawing/2014/main" id="{2B98F56A-9BB1-4A20-AFD1-03D39AAEAEEE}"/>
              </a:ext>
            </a:extLst>
          </p:cNvPr>
          <p:cNvSpPr>
            <a:spLocks noGrp="1"/>
          </p:cNvSpPr>
          <p:nvPr>
            <p:ph idx="1"/>
          </p:nvPr>
        </p:nvSpPr>
        <p:spPr/>
        <p:txBody>
          <a:bodyPr/>
          <a:lstStyle/>
          <a:p>
            <a:r>
              <a:rPr lang="en-US" dirty="0"/>
              <a:t>Must be a dog (Some circumstances may be a miniature horse)</a:t>
            </a:r>
          </a:p>
          <a:p>
            <a:r>
              <a:rPr lang="en-US" dirty="0"/>
              <a:t>Must be individually trained to do work or perform specific tasks related to the person’s disability</a:t>
            </a:r>
          </a:p>
          <a:p>
            <a:r>
              <a:rPr lang="en-US" dirty="0"/>
              <a:t>There are no restrictions on breed of dog, or type of disability</a:t>
            </a:r>
          </a:p>
          <a:p>
            <a:r>
              <a:rPr lang="en-US" dirty="0"/>
              <a:t>Must be under control of the handler at all times</a:t>
            </a:r>
          </a:p>
          <a:p>
            <a:r>
              <a:rPr lang="en-US" dirty="0"/>
              <a:t>Dogs that </a:t>
            </a:r>
            <a:r>
              <a:rPr lang="en-US" u="sng" dirty="0"/>
              <a:t>solely</a:t>
            </a:r>
            <a:r>
              <a:rPr lang="en-US" dirty="0"/>
              <a:t> provide sense of security, emotional support, or</a:t>
            </a:r>
          </a:p>
          <a:p>
            <a:pPr marL="0" indent="0">
              <a:buNone/>
            </a:pPr>
            <a:r>
              <a:rPr lang="en-US" dirty="0"/>
              <a:t>    companionship are </a:t>
            </a:r>
            <a:r>
              <a:rPr lang="en-US" u="sng" dirty="0"/>
              <a:t>not</a:t>
            </a:r>
            <a:r>
              <a:rPr lang="en-US" dirty="0"/>
              <a:t> a service animal</a:t>
            </a:r>
          </a:p>
          <a:p>
            <a:r>
              <a:rPr lang="en-US" dirty="0"/>
              <a:t>Does not need to be registered or have certification documents</a:t>
            </a:r>
          </a:p>
          <a:p>
            <a:r>
              <a:rPr lang="en-US" dirty="0"/>
              <a:t>A service animal is not required to wear a vest or specific identifying gear</a:t>
            </a:r>
          </a:p>
          <a:p>
            <a:pPr marL="0" indent="0">
              <a:buNone/>
            </a:pPr>
            <a:endParaRPr lang="en-US" dirty="0"/>
          </a:p>
          <a:p>
            <a:endParaRPr lang="en-US" dirty="0"/>
          </a:p>
        </p:txBody>
      </p:sp>
    </p:spTree>
    <p:extLst>
      <p:ext uri="{BB962C8B-B14F-4D97-AF65-F5344CB8AC3E}">
        <p14:creationId xmlns:p14="http://schemas.microsoft.com/office/powerpoint/2010/main" val="4166650335"/>
      </p:ext>
    </p:extLst>
  </p:cSld>
  <p:clrMapOvr>
    <a:masterClrMapping/>
  </p:clrMapOvr>
</p:sld>
</file>

<file path=ppt/theme/theme1.xml><?xml version="1.0" encoding="utf-8"?>
<a:theme xmlns:a="http://schemas.openxmlformats.org/drawingml/2006/main" name="2023 Dark Theme Tes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F5FC59C-75CC-4D58-9EB0-F396BD87A2FE}" vid="{87EC363F-141E-4864-9AFF-AC0C2CF903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0d9ffda-975c-42ee-a862-455cc6236541" xsi:nil="true"/>
    <lcf76f155ced4ddcb4097134ff3c332f xmlns="837eb57d-61d6-42ab-96bb-35af98d3f07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D8DA1989574242A79E1BEDCC57FB85" ma:contentTypeVersion="18" ma:contentTypeDescription="Create a new document." ma:contentTypeScope="" ma:versionID="3cf9e8e17fe61738b95bb0ec775e56bb">
  <xsd:schema xmlns:xsd="http://www.w3.org/2001/XMLSchema" xmlns:xs="http://www.w3.org/2001/XMLSchema" xmlns:p="http://schemas.microsoft.com/office/2006/metadata/properties" xmlns:ns2="837eb57d-61d6-42ab-96bb-35af98d3f070" xmlns:ns3="e0d9ffda-975c-42ee-a862-455cc6236541" targetNamespace="http://schemas.microsoft.com/office/2006/metadata/properties" ma:root="true" ma:fieldsID="0afa2f70855ffe870358aae965c41024" ns2:_="" ns3:_="">
    <xsd:import namespace="837eb57d-61d6-42ab-96bb-35af98d3f070"/>
    <xsd:import namespace="e0d9ffda-975c-42ee-a862-455cc62365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eb57d-61d6-42ab-96bb-35af98d3f0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e26e266-38c7-4f0c-8e9a-df479557fb6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d9ffda-975c-42ee-a862-455cc623654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2d7dee8-bd64-4baa-8292-a65bff163f77}" ma:internalName="TaxCatchAll" ma:showField="CatchAllData" ma:web="e0d9ffda-975c-42ee-a862-455cc623654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7B062C-9E18-4873-B3F0-C24AF1CDEF42}">
  <ds:schemaRefs>
    <ds:schemaRef ds:uri="4774babd-3e3c-4c94-ba5a-f5f3959ad5b7"/>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e0d9ffda-975c-42ee-a862-455cc6236541"/>
    <ds:schemaRef ds:uri="837eb57d-61d6-42ab-96bb-35af98d3f070"/>
  </ds:schemaRefs>
</ds:datastoreItem>
</file>

<file path=customXml/itemProps2.xml><?xml version="1.0" encoding="utf-8"?>
<ds:datastoreItem xmlns:ds="http://schemas.openxmlformats.org/officeDocument/2006/customXml" ds:itemID="{E3CD99A8-C74C-4F42-92C0-E25D6CE7DCE4}"/>
</file>

<file path=customXml/itemProps3.xml><?xml version="1.0" encoding="utf-8"?>
<ds:datastoreItem xmlns:ds="http://schemas.openxmlformats.org/officeDocument/2006/customXml" ds:itemID="{96057155-A9BF-4E6B-85DB-6865162053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DRF 2024 Dark</Template>
  <TotalTime>990</TotalTime>
  <Words>2068</Words>
  <Application>Microsoft Office PowerPoint</Application>
  <PresentationFormat>Widescreen</PresentationFormat>
  <Paragraphs>271</Paragraphs>
  <Slides>28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Courier New</vt:lpstr>
      <vt:lpstr>Tahoma</vt:lpstr>
      <vt:lpstr>2023 Dark Theme Test</vt:lpstr>
      <vt:lpstr>Service Animals: Your Independence Your Access Your Rights </vt:lpstr>
      <vt:lpstr>Accessibility</vt:lpstr>
      <vt:lpstr>Caption Options &amp; ASL</vt:lpstr>
      <vt:lpstr>Submitting Questions &amp; Recording</vt:lpstr>
      <vt:lpstr>Disability Rights Florida Barb Page</vt:lpstr>
      <vt:lpstr>Advocates for Service Animal Partners Marion Gwizdala</vt:lpstr>
      <vt:lpstr>Learning Objectives</vt:lpstr>
      <vt:lpstr>Poll question #1</vt:lpstr>
      <vt:lpstr>What is a Service Animal?</vt:lpstr>
      <vt:lpstr>What can you ask/not ask?   </vt:lpstr>
      <vt:lpstr>Handler Responsibilities- Service animals….</vt:lpstr>
      <vt:lpstr>Poll Question #2</vt:lpstr>
      <vt:lpstr>Business Owners- Your role; Your Rights:</vt:lpstr>
      <vt:lpstr>Protection Rights and Laws</vt:lpstr>
      <vt:lpstr>Americans with Disabilities Act (ADA)</vt:lpstr>
      <vt:lpstr>ADA and Service Animals</vt:lpstr>
      <vt:lpstr>Florida Statute 413.08</vt:lpstr>
      <vt:lpstr>Poll Question #3</vt:lpstr>
      <vt:lpstr>Can my service animal go there?</vt:lpstr>
      <vt:lpstr>Oh! The places we will go!</vt:lpstr>
      <vt:lpstr>Fair Housing Act (FHA) </vt:lpstr>
      <vt:lpstr>Air Carrier Access Act (ACAA)</vt:lpstr>
      <vt:lpstr>Other modes of transportation</vt:lpstr>
      <vt:lpstr>What to do if you are denied access?</vt:lpstr>
      <vt:lpstr>Where to turn for help (1 of 2)</vt:lpstr>
      <vt:lpstr>Where to turn for help (2 of 2)</vt:lpstr>
      <vt:lpstr>Questions?  Please contact Disability Rights Florida at:</vt:lpstr>
      <vt:lpstr>Feedback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 Page</dc:creator>
  <cp:lastModifiedBy>Keith Casebonne</cp:lastModifiedBy>
  <cp:revision>8</cp:revision>
  <cp:lastPrinted>2025-10-29T19:16:43Z</cp:lastPrinted>
  <dcterms:created xsi:type="dcterms:W3CDTF">2025-09-25T19:07:19Z</dcterms:created>
  <dcterms:modified xsi:type="dcterms:W3CDTF">2025-11-18T14:29:25Z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0x01010004D8DA1989574242A79E1BEDCC57FB85</vt:lpwstr>
  </property>
  <property fmtid="{D5CDD505-2E9C-101B-9397-08002B2CF9AE}" pid="3" name="MediaServiceImageTags">
    <vt:lpwstr/>
  </property>
</Properties>
</file>