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76"/>
  </p:notesMasterIdLst>
  <p:sldIdLst>
    <p:sldId id="256" r:id="rId5"/>
    <p:sldId id="359" r:id="rId6"/>
    <p:sldId id="259" r:id="rId7"/>
    <p:sldId id="260" r:id="rId8"/>
    <p:sldId id="257" r:id="rId9"/>
    <p:sldId id="288" r:id="rId10"/>
    <p:sldId id="290" r:id="rId11"/>
    <p:sldId id="258" r:id="rId12"/>
    <p:sldId id="267" r:id="rId13"/>
    <p:sldId id="266" r:id="rId14"/>
    <p:sldId id="286" r:id="rId15"/>
    <p:sldId id="268" r:id="rId16"/>
    <p:sldId id="323" r:id="rId17"/>
    <p:sldId id="322" r:id="rId18"/>
    <p:sldId id="321" r:id="rId19"/>
    <p:sldId id="351" r:id="rId20"/>
    <p:sldId id="269" r:id="rId21"/>
    <p:sldId id="287" r:id="rId22"/>
    <p:sldId id="325" r:id="rId23"/>
    <p:sldId id="350" r:id="rId24"/>
    <p:sldId id="344" r:id="rId25"/>
    <p:sldId id="270" r:id="rId26"/>
    <p:sldId id="301" r:id="rId27"/>
    <p:sldId id="271" r:id="rId28"/>
    <p:sldId id="293" r:id="rId29"/>
    <p:sldId id="352" r:id="rId30"/>
    <p:sldId id="292" r:id="rId31"/>
    <p:sldId id="324" r:id="rId32"/>
    <p:sldId id="294" r:id="rId33"/>
    <p:sldId id="326" r:id="rId34"/>
    <p:sldId id="328" r:id="rId35"/>
    <p:sldId id="353" r:id="rId36"/>
    <p:sldId id="329" r:id="rId37"/>
    <p:sldId id="358" r:id="rId38"/>
    <p:sldId id="330" r:id="rId39"/>
    <p:sldId id="279" r:id="rId40"/>
    <p:sldId id="331" r:id="rId41"/>
    <p:sldId id="336" r:id="rId42"/>
    <p:sldId id="299" r:id="rId43"/>
    <p:sldId id="332" r:id="rId44"/>
    <p:sldId id="354" r:id="rId45"/>
    <p:sldId id="265" r:id="rId46"/>
    <p:sldId id="283" r:id="rId47"/>
    <p:sldId id="308" r:id="rId48"/>
    <p:sldId id="333" r:id="rId49"/>
    <p:sldId id="261" r:id="rId50"/>
    <p:sldId id="346" r:id="rId51"/>
    <p:sldId id="305" r:id="rId52"/>
    <p:sldId id="347" r:id="rId53"/>
    <p:sldId id="338" r:id="rId54"/>
    <p:sldId id="263" r:id="rId55"/>
    <p:sldId id="339" r:id="rId56"/>
    <p:sldId id="335" r:id="rId57"/>
    <p:sldId id="357" r:id="rId58"/>
    <p:sldId id="296" r:id="rId59"/>
    <p:sldId id="300" r:id="rId60"/>
    <p:sldId id="341" r:id="rId61"/>
    <p:sldId id="303" r:id="rId62"/>
    <p:sldId id="342" r:id="rId63"/>
    <p:sldId id="304" r:id="rId64"/>
    <p:sldId id="343" r:id="rId65"/>
    <p:sldId id="348" r:id="rId66"/>
    <p:sldId id="314" r:id="rId67"/>
    <p:sldId id="313" r:id="rId68"/>
    <p:sldId id="356" r:id="rId69"/>
    <p:sldId id="320" r:id="rId70"/>
    <p:sldId id="355" r:id="rId71"/>
    <p:sldId id="315" r:id="rId72"/>
    <p:sldId id="318" r:id="rId73"/>
    <p:sldId id="316" r:id="rId74"/>
    <p:sldId id="31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04FD1F-45B5-02F1-1590-6DA14796CC9B}" v="1" dt="2025-09-09T17:15:50.430"/>
    <p1510:client id="{89E4E946-592E-4E47-8066-61E942C872DE}" v="5" dt="2025-09-10T13:54:36.581"/>
    <p1510:client id="{AB2C872B-6F3A-19A5-049A-6B0FE4BDE0F1}" v="93" dt="2025-09-10T12:19:08.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Cyril" userId="cf818983-4612-4f5b-90a7-cb35449916d9" providerId="ADAL" clId="{AD22F099-4645-41D0-871A-FB70E90C4668}"/>
    <pc:docChg chg="undo custSel modSld">
      <pc:chgData name="Melissa Cyril" userId="cf818983-4612-4f5b-90a7-cb35449916d9" providerId="ADAL" clId="{AD22F099-4645-41D0-871A-FB70E90C4668}" dt="2025-06-11T22:41:24.245" v="128" actId="20577"/>
      <pc:docMkLst>
        <pc:docMk/>
      </pc:docMkLst>
      <pc:sldChg chg="delSp modSp mod">
        <pc:chgData name="Melissa Cyril" userId="cf818983-4612-4f5b-90a7-cb35449916d9" providerId="ADAL" clId="{AD22F099-4645-41D0-871A-FB70E90C4668}" dt="2025-06-11T22:41:24.245" v="128" actId="20577"/>
        <pc:sldMkLst>
          <pc:docMk/>
          <pc:sldMk cId="788803953" sldId="263"/>
        </pc:sldMkLst>
      </pc:sldChg>
      <pc:sldChg chg="modSp mod">
        <pc:chgData name="Melissa Cyril" userId="cf818983-4612-4f5b-90a7-cb35449916d9" providerId="ADAL" clId="{AD22F099-4645-41D0-871A-FB70E90C4668}" dt="2025-05-30T19:26:38.469" v="119" actId="20577"/>
        <pc:sldMkLst>
          <pc:docMk/>
          <pc:sldMk cId="1982348270" sldId="288"/>
        </pc:sldMkLst>
      </pc:sldChg>
    </pc:docChg>
  </pc:docChgLst>
  <pc:docChgLst>
    <pc:chgData name="Keith Casebonne" userId="fc17ed03-54f1-4f92-ae97-a54058eba7be" providerId="ADAL" clId="{D34CA396-833C-4317-8161-4A1AA32D9898}"/>
    <pc:docChg chg="addSld modSld">
      <pc:chgData name="Keith Casebonne" userId="fc17ed03-54f1-4f92-ae97-a54058eba7be" providerId="ADAL" clId="{D34CA396-833C-4317-8161-4A1AA32D9898}" dt="2025-08-21T14:51:41.080" v="5" actId="962"/>
      <pc:docMkLst>
        <pc:docMk/>
      </pc:docMkLst>
      <pc:sldChg chg="add">
        <pc:chgData name="Keith Casebonne" userId="fc17ed03-54f1-4f92-ae97-a54058eba7be" providerId="ADAL" clId="{D34CA396-833C-4317-8161-4A1AA32D9898}" dt="2025-08-21T14:49:08.840" v="0"/>
        <pc:sldMkLst>
          <pc:docMk/>
          <pc:sldMk cId="817432160" sldId="259"/>
        </pc:sldMkLst>
      </pc:sldChg>
      <pc:sldChg chg="add">
        <pc:chgData name="Keith Casebonne" userId="fc17ed03-54f1-4f92-ae97-a54058eba7be" providerId="ADAL" clId="{D34CA396-833C-4317-8161-4A1AA32D9898}" dt="2025-08-21T14:49:08.840" v="0"/>
        <pc:sldMkLst>
          <pc:docMk/>
          <pc:sldMk cId="4130664863" sldId="260"/>
        </pc:sldMkLst>
      </pc:sldChg>
      <pc:sldChg chg="modSp mod">
        <pc:chgData name="Keith Casebonne" userId="fc17ed03-54f1-4f92-ae97-a54058eba7be" providerId="ADAL" clId="{D34CA396-833C-4317-8161-4A1AA32D9898}" dt="2025-08-21T14:50:33.948" v="3" actId="20577"/>
        <pc:sldMkLst>
          <pc:docMk/>
          <pc:sldMk cId="506764105" sldId="355"/>
        </pc:sldMkLst>
        <pc:spChg chg="mod">
          <ac:chgData name="Keith Casebonne" userId="fc17ed03-54f1-4f92-ae97-a54058eba7be" providerId="ADAL" clId="{D34CA396-833C-4317-8161-4A1AA32D9898}" dt="2025-08-21T14:50:33.948" v="3" actId="20577"/>
          <ac:spMkLst>
            <pc:docMk/>
            <pc:sldMk cId="506764105" sldId="355"/>
            <ac:spMk id="3" creationId="{7331AFA5-0CB3-2A72-46D2-604B0222D4FE}"/>
          </ac:spMkLst>
        </pc:spChg>
      </pc:sldChg>
      <pc:sldChg chg="modSp mod">
        <pc:chgData name="Keith Casebonne" userId="fc17ed03-54f1-4f92-ae97-a54058eba7be" providerId="ADAL" clId="{D34CA396-833C-4317-8161-4A1AA32D9898}" dt="2025-08-21T14:51:41.080" v="5" actId="962"/>
        <pc:sldMkLst>
          <pc:docMk/>
          <pc:sldMk cId="3626382984" sldId="357"/>
        </pc:sldMkLst>
      </pc:sldChg>
      <pc:sldChg chg="add">
        <pc:chgData name="Keith Casebonne" userId="fc17ed03-54f1-4f92-ae97-a54058eba7be" providerId="ADAL" clId="{D34CA396-833C-4317-8161-4A1AA32D9898}" dt="2025-08-21T14:49:08.840" v="0"/>
        <pc:sldMkLst>
          <pc:docMk/>
          <pc:sldMk cId="1281827454" sldId="359"/>
        </pc:sldMkLst>
      </pc:sldChg>
    </pc:docChg>
  </pc:docChgLst>
  <pc:docChgLst>
    <pc:chgData name="Aaron Victoria" userId="S::aaronv@disabilityrightsflorida.org::6e43a5e4-ea75-4b3d-9f12-c43b5e525431" providerId="AD" clId="Web-{AB2C872B-6F3A-19A5-049A-6B0FE4BDE0F1}"/>
    <pc:docChg chg="modSld">
      <pc:chgData name="Aaron Victoria" userId="S::aaronv@disabilityrightsflorida.org::6e43a5e4-ea75-4b3d-9f12-c43b5e525431" providerId="AD" clId="Web-{AB2C872B-6F3A-19A5-049A-6B0FE4BDE0F1}" dt="2025-09-10T12:19:08.412" v="90" actId="1076"/>
      <pc:docMkLst>
        <pc:docMk/>
      </pc:docMkLst>
      <pc:sldChg chg="addSp delSp modSp mod modClrScheme addAnim delAnim chgLayout">
        <pc:chgData name="Aaron Victoria" userId="S::aaronv@disabilityrightsflorida.org::6e43a5e4-ea75-4b3d-9f12-c43b5e525431" providerId="AD" clId="Web-{AB2C872B-6F3A-19A5-049A-6B0FE4BDE0F1}" dt="2025-09-10T12:19:08.412" v="90" actId="1076"/>
        <pc:sldMkLst>
          <pc:docMk/>
          <pc:sldMk cId="3626382984" sldId="357"/>
        </pc:sldMkLst>
        <pc:spChg chg="mod ord">
          <ac:chgData name="Aaron Victoria" userId="S::aaronv@disabilityrightsflorida.org::6e43a5e4-ea75-4b3d-9f12-c43b5e525431" providerId="AD" clId="Web-{AB2C872B-6F3A-19A5-049A-6B0FE4BDE0F1}" dt="2025-09-10T10:38:29.956" v="64" actId="1076"/>
          <ac:spMkLst>
            <pc:docMk/>
            <pc:sldMk cId="3626382984" sldId="357"/>
            <ac:spMk id="2" creationId="{A217F62E-DFA3-D4B7-593C-B135568D571E}"/>
          </ac:spMkLst>
        </pc:spChg>
        <pc:spChg chg="add del mod">
          <ac:chgData name="Aaron Victoria" userId="S::aaronv@disabilityrightsflorida.org::6e43a5e4-ea75-4b3d-9f12-c43b5e525431" providerId="AD" clId="Web-{AB2C872B-6F3A-19A5-049A-6B0FE4BDE0F1}" dt="2025-09-10T10:35:40.546" v="43"/>
          <ac:spMkLst>
            <pc:docMk/>
            <pc:sldMk cId="3626382984" sldId="357"/>
            <ac:spMk id="5" creationId="{17915E37-E440-3852-9CBC-F336B8E367B8}"/>
          </ac:spMkLst>
        </pc:spChg>
        <pc:spChg chg="add del mod ord">
          <ac:chgData name="Aaron Victoria" userId="S::aaronv@disabilityrightsflorida.org::6e43a5e4-ea75-4b3d-9f12-c43b5e525431" providerId="AD" clId="Web-{AB2C872B-6F3A-19A5-049A-6B0FE4BDE0F1}" dt="2025-09-10T10:38:35.863" v="65"/>
          <ac:spMkLst>
            <pc:docMk/>
            <pc:sldMk cId="3626382984" sldId="357"/>
            <ac:spMk id="7" creationId="{1CA80611-16F9-E3D3-4723-0D4B278AC785}"/>
          </ac:spMkLst>
        </pc:spChg>
        <pc:spChg chg="add mod ord">
          <ac:chgData name="Aaron Victoria" userId="S::aaronv@disabilityrightsflorida.org::6e43a5e4-ea75-4b3d-9f12-c43b5e525431" providerId="AD" clId="Web-{AB2C872B-6F3A-19A5-049A-6B0FE4BDE0F1}" dt="2025-09-10T10:39:40.723" v="72"/>
          <ac:spMkLst>
            <pc:docMk/>
            <pc:sldMk cId="3626382984" sldId="357"/>
            <ac:spMk id="8" creationId="{35EBD275-5289-0357-CE23-4F8733ACDCC1}"/>
          </ac:spMkLst>
        </pc:spChg>
        <pc:picChg chg="del">
          <ac:chgData name="Aaron Victoria" userId="S::aaronv@disabilityrightsflorida.org::6e43a5e4-ea75-4b3d-9f12-c43b5e525431" providerId="AD" clId="Web-{AB2C872B-6F3A-19A5-049A-6B0FE4BDE0F1}" dt="2025-09-10T10:24:55.387" v="0"/>
          <ac:picMkLst>
            <pc:docMk/>
            <pc:sldMk cId="3626382984" sldId="357"/>
            <ac:picMk id="4" creationId="{7190B3F6-939D-04DA-9545-5FF67B190FD7}"/>
          </ac:picMkLst>
        </pc:picChg>
        <pc:picChg chg="add mod">
          <ac:chgData name="Aaron Victoria" userId="S::aaronv@disabilityrightsflorida.org::6e43a5e4-ea75-4b3d-9f12-c43b5e525431" providerId="AD" clId="Web-{AB2C872B-6F3A-19A5-049A-6B0FE4BDE0F1}" dt="2025-09-10T12:19:08.412" v="90" actId="1076"/>
          <ac:picMkLst>
            <pc:docMk/>
            <pc:sldMk cId="3626382984" sldId="357"/>
            <ac:picMk id="6" creationId="{2AD335A0-C6F7-BF89-7637-1FFB67FC42AA}"/>
          </ac:picMkLst>
        </pc:picChg>
      </pc:sldChg>
    </pc:docChg>
  </pc:docChgLst>
  <pc:docChgLst>
    <pc:chgData name="Aaron Victoria" userId="S::aaronv@disabilityrightsflorida.org::6e43a5e4-ea75-4b3d-9f12-c43b5e525431" providerId="AD" clId="Web-{3704FD1F-45B5-02F1-1590-6DA14796CC9B}"/>
    <pc:docChg chg="delSld">
      <pc:chgData name="Aaron Victoria" userId="S::aaronv@disabilityrightsflorida.org::6e43a5e4-ea75-4b3d-9f12-c43b5e525431" providerId="AD" clId="Web-{3704FD1F-45B5-02F1-1590-6DA14796CC9B}" dt="2025-09-09T17:15:50.430" v="0"/>
      <pc:docMkLst>
        <pc:docMk/>
      </pc:docMkLst>
      <pc:sldChg chg="del">
        <pc:chgData name="Aaron Victoria" userId="S::aaronv@disabilityrightsflorida.org::6e43a5e4-ea75-4b3d-9f12-c43b5e525431" providerId="AD" clId="Web-{3704FD1F-45B5-02F1-1590-6DA14796CC9B}" dt="2025-09-09T17:15:50.430" v="0"/>
        <pc:sldMkLst>
          <pc:docMk/>
          <pc:sldMk cId="2872950311" sldId="345"/>
        </pc:sldMkLst>
      </pc:sldChg>
    </pc:docChg>
  </pc:docChgLst>
  <pc:docChgLst>
    <pc:chgData name="Keith Casebonne" userId="fc17ed03-54f1-4f92-ae97-a54058eba7be" providerId="ADAL" clId="{DF4B236A-9049-4C21-B522-396FB58C5DAA}"/>
    <pc:docChg chg="modSld">
      <pc:chgData name="Keith Casebonne" userId="fc17ed03-54f1-4f92-ae97-a54058eba7be" providerId="ADAL" clId="{DF4B236A-9049-4C21-B522-396FB58C5DAA}" dt="2025-09-10T13:54:36.581" v="3" actId="6549"/>
      <pc:docMkLst>
        <pc:docMk/>
      </pc:docMkLst>
      <pc:sldChg chg="modSp mod">
        <pc:chgData name="Keith Casebonne" userId="fc17ed03-54f1-4f92-ae97-a54058eba7be" providerId="ADAL" clId="{DF4B236A-9049-4C21-B522-396FB58C5DAA}" dt="2025-09-10T13:54:36.581" v="3" actId="6549"/>
        <pc:sldMkLst>
          <pc:docMk/>
          <pc:sldMk cId="3143189619" sldId="313"/>
        </pc:sldMkLst>
        <pc:spChg chg="mod">
          <ac:chgData name="Keith Casebonne" userId="fc17ed03-54f1-4f92-ae97-a54058eba7be" providerId="ADAL" clId="{DF4B236A-9049-4C21-B522-396FB58C5DAA}" dt="2025-09-10T13:54:36.581" v="3" actId="6549"/>
          <ac:spMkLst>
            <pc:docMk/>
            <pc:sldMk cId="3143189619" sldId="313"/>
            <ac:spMk id="3" creationId="{44F31C73-E5F8-473A-A77C-033ECE8F85E3}"/>
          </ac:spMkLst>
        </pc:spChg>
      </pc:sldChg>
      <pc:sldChg chg="modSp mod">
        <pc:chgData name="Keith Casebonne" userId="fc17ed03-54f1-4f92-ae97-a54058eba7be" providerId="ADAL" clId="{DF4B236A-9049-4C21-B522-396FB58C5DAA}" dt="2025-09-10T13:53:07.218" v="0" actId="207"/>
        <pc:sldMkLst>
          <pc:docMk/>
          <pc:sldMk cId="3626382984" sldId="357"/>
        </pc:sldMkLst>
        <pc:spChg chg="mod">
          <ac:chgData name="Keith Casebonne" userId="fc17ed03-54f1-4f92-ae97-a54058eba7be" providerId="ADAL" clId="{DF4B236A-9049-4C21-B522-396FB58C5DAA}" dt="2025-09-10T13:53:07.218" v="0" actId="207"/>
          <ac:spMkLst>
            <pc:docMk/>
            <pc:sldMk cId="3626382984" sldId="357"/>
            <ac:spMk id="2" creationId="{A217F62E-DFA3-D4B7-593C-B135568D57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4252B-0552-4E90-AAE2-E77A5D9A50D3}"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15096-D4F6-4D70-B23C-C8E32BF32009}" type="slidenum">
              <a:rPr lang="en-US" smtClean="0"/>
              <a:t>‹#›</a:t>
            </a:fld>
            <a:endParaRPr lang="en-US"/>
          </a:p>
        </p:txBody>
      </p:sp>
    </p:spTree>
    <p:extLst>
      <p:ext uri="{BB962C8B-B14F-4D97-AF65-F5344CB8AC3E}">
        <p14:creationId xmlns:p14="http://schemas.microsoft.com/office/powerpoint/2010/main" val="390048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1</a:t>
            </a:fld>
            <a:endParaRPr lang="en-US"/>
          </a:p>
        </p:txBody>
      </p:sp>
    </p:spTree>
    <p:extLst>
      <p:ext uri="{BB962C8B-B14F-4D97-AF65-F5344CB8AC3E}">
        <p14:creationId xmlns:p14="http://schemas.microsoft.com/office/powerpoint/2010/main" val="1658843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DCF contracts behavioral health services through regional systems of care called Managing Entities, or MEs. </a:t>
            </a:r>
          </a:p>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13</a:t>
            </a:fld>
            <a:endParaRPr lang="en-US"/>
          </a:p>
        </p:txBody>
      </p:sp>
    </p:spTree>
    <p:extLst>
      <p:ext uri="{BB962C8B-B14F-4D97-AF65-F5344CB8AC3E}">
        <p14:creationId xmlns:p14="http://schemas.microsoft.com/office/powerpoint/2010/main" val="1136021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MEs do not provide direct services; rather, they allow the DCF’s funding to be tailored to the specific behavioral health needs in the various regions of the State. </a:t>
            </a:r>
          </a:p>
          <a:p>
            <a:endParaRPr lang="en-US"/>
          </a:p>
          <a:p>
            <a:r>
              <a:rPr lang="en-US"/>
              <a:t>These MEs then contract with service providers in the community to provide mental health and substance abuse services to individuals in the community. </a:t>
            </a:r>
          </a:p>
          <a:p>
            <a:r>
              <a:rPr lang="en-US"/>
              <a:t>The ME is responsible for oversight of those service providers.   </a:t>
            </a:r>
          </a:p>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14</a:t>
            </a:fld>
            <a:endParaRPr lang="en-US"/>
          </a:p>
        </p:txBody>
      </p:sp>
    </p:spTree>
    <p:extLst>
      <p:ext uri="{BB962C8B-B14F-4D97-AF65-F5344CB8AC3E}">
        <p14:creationId xmlns:p14="http://schemas.microsoft.com/office/powerpoint/2010/main" val="77550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15</a:t>
            </a:fld>
            <a:endParaRPr lang="en-US"/>
          </a:p>
        </p:txBody>
      </p:sp>
    </p:spTree>
    <p:extLst>
      <p:ext uri="{BB962C8B-B14F-4D97-AF65-F5344CB8AC3E}">
        <p14:creationId xmlns:p14="http://schemas.microsoft.com/office/powerpoint/2010/main" val="835873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16</a:t>
            </a:fld>
            <a:endParaRPr lang="en-US"/>
          </a:p>
        </p:txBody>
      </p:sp>
    </p:spTree>
    <p:extLst>
      <p:ext uri="{BB962C8B-B14F-4D97-AF65-F5344CB8AC3E}">
        <p14:creationId xmlns:p14="http://schemas.microsoft.com/office/powerpoint/2010/main" val="3830793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CMHCs are publicly funded, not-for-profits centers. And, again, they operate under contacts with their region’s ME. </a:t>
            </a:r>
          </a:p>
        </p:txBody>
      </p:sp>
      <p:sp>
        <p:nvSpPr>
          <p:cNvPr id="4" name="Slide Number Placeholder 3"/>
          <p:cNvSpPr>
            <a:spLocks noGrp="1"/>
          </p:cNvSpPr>
          <p:nvPr>
            <p:ph type="sldNum" sz="quarter" idx="5"/>
          </p:nvPr>
        </p:nvSpPr>
        <p:spPr/>
        <p:txBody>
          <a:bodyPr/>
          <a:lstStyle/>
          <a:p>
            <a:fld id="{AD815096-D4F6-4D70-B23C-C8E32BF32009}" type="slidenum">
              <a:rPr lang="en-US" smtClean="0"/>
              <a:t>17</a:t>
            </a:fld>
            <a:endParaRPr lang="en-US"/>
          </a:p>
        </p:txBody>
      </p:sp>
    </p:spTree>
    <p:extLst>
      <p:ext uri="{BB962C8B-B14F-4D97-AF65-F5344CB8AC3E}">
        <p14:creationId xmlns:p14="http://schemas.microsoft.com/office/powerpoint/2010/main" val="3484414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a:t>
            </a:r>
          </a:p>
          <a:p>
            <a:r>
              <a:rPr lang="en-US"/>
              <a:t>1.) Community Health of South Florida (Miami)</a:t>
            </a:r>
          </a:p>
          <a:p>
            <a:r>
              <a:rPr lang="en-US"/>
              <a:t>2.) Central Florida Recovery Center (Orlando)</a:t>
            </a:r>
          </a:p>
        </p:txBody>
      </p:sp>
      <p:sp>
        <p:nvSpPr>
          <p:cNvPr id="4" name="Slide Number Placeholder 3"/>
          <p:cNvSpPr>
            <a:spLocks noGrp="1"/>
          </p:cNvSpPr>
          <p:nvPr>
            <p:ph type="sldNum" sz="quarter" idx="5"/>
          </p:nvPr>
        </p:nvSpPr>
        <p:spPr/>
        <p:txBody>
          <a:bodyPr/>
          <a:lstStyle/>
          <a:p>
            <a:fld id="{AD815096-D4F6-4D70-B23C-C8E32BF32009}" type="slidenum">
              <a:rPr lang="en-US" smtClean="0"/>
              <a:t>18</a:t>
            </a:fld>
            <a:endParaRPr lang="en-US"/>
          </a:p>
        </p:txBody>
      </p:sp>
    </p:spTree>
    <p:extLst>
      <p:ext uri="{BB962C8B-B14F-4D97-AF65-F5344CB8AC3E}">
        <p14:creationId xmlns:p14="http://schemas.microsoft.com/office/powerpoint/2010/main" val="322625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19</a:t>
            </a:fld>
            <a:endParaRPr lang="en-US"/>
          </a:p>
        </p:txBody>
      </p:sp>
    </p:spTree>
    <p:extLst>
      <p:ext uri="{BB962C8B-B14F-4D97-AF65-F5344CB8AC3E}">
        <p14:creationId xmlns:p14="http://schemas.microsoft.com/office/powerpoint/2010/main" val="224784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20</a:t>
            </a:fld>
            <a:endParaRPr lang="en-US"/>
          </a:p>
        </p:txBody>
      </p:sp>
    </p:spTree>
    <p:extLst>
      <p:ext uri="{BB962C8B-B14F-4D97-AF65-F5344CB8AC3E}">
        <p14:creationId xmlns:p14="http://schemas.microsoft.com/office/powerpoint/2010/main" val="2268648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Receiving facilities are acute care services that are available 24/7 and is intended to be a brief, intensive alternative to full hospitalization. </a:t>
            </a:r>
          </a:p>
        </p:txBody>
      </p:sp>
      <p:sp>
        <p:nvSpPr>
          <p:cNvPr id="4" name="Slide Number Placeholder 3"/>
          <p:cNvSpPr>
            <a:spLocks noGrp="1"/>
          </p:cNvSpPr>
          <p:nvPr>
            <p:ph type="sldNum" sz="quarter" idx="5"/>
          </p:nvPr>
        </p:nvSpPr>
        <p:spPr/>
        <p:txBody>
          <a:bodyPr/>
          <a:lstStyle/>
          <a:p>
            <a:fld id="{AD815096-D4F6-4D70-B23C-C8E32BF32009}" type="slidenum">
              <a:rPr lang="en-US" smtClean="0"/>
              <a:t>21</a:t>
            </a:fld>
            <a:endParaRPr lang="en-US"/>
          </a:p>
        </p:txBody>
      </p:sp>
    </p:spTree>
    <p:extLst>
      <p:ext uri="{BB962C8B-B14F-4D97-AF65-F5344CB8AC3E}">
        <p14:creationId xmlns:p14="http://schemas.microsoft.com/office/powerpoint/2010/main" val="1240796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22</a:t>
            </a:fld>
            <a:endParaRPr lang="en-US"/>
          </a:p>
        </p:txBody>
      </p:sp>
    </p:spTree>
    <p:extLst>
      <p:ext uri="{BB962C8B-B14F-4D97-AF65-F5344CB8AC3E}">
        <p14:creationId xmlns:p14="http://schemas.microsoft.com/office/powerpoint/2010/main" val="104878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an AI, I i</a:t>
            </a:r>
            <a:r>
              <a:rPr lang="en-US">
                <a:effectLst/>
              </a:rPr>
              <a:t>nvestigate</a:t>
            </a:r>
          </a:p>
          <a:p>
            <a:r>
              <a:rPr lang="en-US">
                <a:effectLst/>
              </a:rPr>
              <a:t> complaints of abuse, neglect and rights violations throughout facilities in Florida with special attention to individuals with mental illnesses. He also monitors facilities that provide mental health services to ensure that patient rights are being protected.</a:t>
            </a:r>
          </a:p>
          <a:p>
            <a:endParaRPr lang="en-US">
              <a:effectLst/>
            </a:endParaRPr>
          </a:p>
          <a:p>
            <a:r>
              <a:rPr lang="en-US">
                <a:effectLst/>
              </a:rPr>
              <a:t>As the PAIMI program coordinator, I assist with DRF’s yearly PAIMI grant application and also prepare the end of the year PAIMI Performance Report (PPR). </a:t>
            </a:r>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a:t>
            </a:fld>
            <a:endParaRPr lang="en-US"/>
          </a:p>
        </p:txBody>
      </p:sp>
    </p:spTree>
    <p:extLst>
      <p:ext uri="{BB962C8B-B14F-4D97-AF65-F5344CB8AC3E}">
        <p14:creationId xmlns:p14="http://schemas.microsoft.com/office/powerpoint/2010/main" val="2654527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Peace River Center in Bartow has both a CSU and SRT. They will transfer patients who have been stabilized but still require ongoing treatment from their CSU to the SRT. </a:t>
            </a:r>
          </a:p>
        </p:txBody>
      </p:sp>
      <p:sp>
        <p:nvSpPr>
          <p:cNvPr id="4" name="Slide Number Placeholder 3"/>
          <p:cNvSpPr>
            <a:spLocks noGrp="1"/>
          </p:cNvSpPr>
          <p:nvPr>
            <p:ph type="sldNum" sz="quarter" idx="5"/>
          </p:nvPr>
        </p:nvSpPr>
        <p:spPr/>
        <p:txBody>
          <a:bodyPr/>
          <a:lstStyle/>
          <a:p>
            <a:fld id="{AD815096-D4F6-4D70-B23C-C8E32BF32009}" type="slidenum">
              <a:rPr lang="en-US" smtClean="0"/>
              <a:t>23</a:t>
            </a:fld>
            <a:endParaRPr lang="en-US"/>
          </a:p>
        </p:txBody>
      </p:sp>
    </p:spTree>
    <p:extLst>
      <p:ext uri="{BB962C8B-B14F-4D97-AF65-F5344CB8AC3E}">
        <p14:creationId xmlns:p14="http://schemas.microsoft.com/office/powerpoint/2010/main" val="3951037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treatment needs that cannot be met by a short-term stay in a receiving facility or in an outpatient community setting.</a:t>
            </a:r>
          </a:p>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24</a:t>
            </a:fld>
            <a:endParaRPr lang="en-US"/>
          </a:p>
        </p:txBody>
      </p:sp>
    </p:spTree>
    <p:extLst>
      <p:ext uri="{BB962C8B-B14F-4D97-AF65-F5344CB8AC3E}">
        <p14:creationId xmlns:p14="http://schemas.microsoft.com/office/powerpoint/2010/main" val="3864582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 Hospitals include Florida State Hospital, Northeast Florida State Hospital, and South Florida State Hospital</a:t>
            </a:r>
          </a:p>
          <a:p>
            <a:endParaRPr lang="en-US"/>
          </a:p>
          <a:p>
            <a:r>
              <a:rPr lang="en-US"/>
              <a:t>Forensic facilities include North Florida Evaluation and Treatment Center, Treasure Coast Forensic Treatment Facility, South Florida Evaluation and Treatment Facility, and Florida State Hospital has a forensic unit. </a:t>
            </a:r>
          </a:p>
        </p:txBody>
      </p:sp>
      <p:sp>
        <p:nvSpPr>
          <p:cNvPr id="4" name="Slide Number Placeholder 3"/>
          <p:cNvSpPr>
            <a:spLocks noGrp="1"/>
          </p:cNvSpPr>
          <p:nvPr>
            <p:ph type="sldNum" sz="quarter" idx="5"/>
          </p:nvPr>
        </p:nvSpPr>
        <p:spPr/>
        <p:txBody>
          <a:bodyPr/>
          <a:lstStyle/>
          <a:p>
            <a:fld id="{AD815096-D4F6-4D70-B23C-C8E32BF32009}" type="slidenum">
              <a:rPr lang="en-US" smtClean="0"/>
              <a:t>25</a:t>
            </a:fld>
            <a:endParaRPr lang="en-US"/>
          </a:p>
        </p:txBody>
      </p:sp>
    </p:spTree>
    <p:extLst>
      <p:ext uri="{BB962C8B-B14F-4D97-AF65-F5344CB8AC3E}">
        <p14:creationId xmlns:p14="http://schemas.microsoft.com/office/powerpoint/2010/main" val="2694683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26</a:t>
            </a:fld>
            <a:endParaRPr lang="en-US"/>
          </a:p>
        </p:txBody>
      </p:sp>
    </p:spTree>
    <p:extLst>
      <p:ext uri="{BB962C8B-B14F-4D97-AF65-F5344CB8AC3E}">
        <p14:creationId xmlns:p14="http://schemas.microsoft.com/office/powerpoint/2010/main" val="90736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 to the State Hospital setting but for youth under 21 years old. </a:t>
            </a:r>
          </a:p>
        </p:txBody>
      </p:sp>
      <p:sp>
        <p:nvSpPr>
          <p:cNvPr id="4" name="Slide Number Placeholder 3"/>
          <p:cNvSpPr>
            <a:spLocks noGrp="1"/>
          </p:cNvSpPr>
          <p:nvPr>
            <p:ph type="sldNum" sz="quarter" idx="5"/>
          </p:nvPr>
        </p:nvSpPr>
        <p:spPr/>
        <p:txBody>
          <a:bodyPr/>
          <a:lstStyle/>
          <a:p>
            <a:fld id="{AD815096-D4F6-4D70-B23C-C8E32BF32009}" type="slidenum">
              <a:rPr lang="en-US" smtClean="0"/>
              <a:t>27</a:t>
            </a:fld>
            <a:endParaRPr lang="en-US"/>
          </a:p>
        </p:txBody>
      </p:sp>
    </p:spTree>
    <p:extLst>
      <p:ext uri="{BB962C8B-B14F-4D97-AF65-F5344CB8AC3E}">
        <p14:creationId xmlns:p14="http://schemas.microsoft.com/office/powerpoint/2010/main" val="4234044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28</a:t>
            </a:fld>
            <a:endParaRPr lang="en-US"/>
          </a:p>
        </p:txBody>
      </p:sp>
    </p:spTree>
    <p:extLst>
      <p:ext uri="{BB962C8B-B14F-4D97-AF65-F5344CB8AC3E}">
        <p14:creationId xmlns:p14="http://schemas.microsoft.com/office/powerpoint/2010/main" val="3589983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 to adults who have been committed to forensic facilities. </a:t>
            </a:r>
          </a:p>
        </p:txBody>
      </p:sp>
      <p:sp>
        <p:nvSpPr>
          <p:cNvPr id="4" name="Slide Number Placeholder 3"/>
          <p:cNvSpPr>
            <a:spLocks noGrp="1"/>
          </p:cNvSpPr>
          <p:nvPr>
            <p:ph type="sldNum" sz="quarter" idx="5"/>
          </p:nvPr>
        </p:nvSpPr>
        <p:spPr/>
        <p:txBody>
          <a:bodyPr/>
          <a:lstStyle/>
          <a:p>
            <a:fld id="{AD815096-D4F6-4D70-B23C-C8E32BF32009}" type="slidenum">
              <a:rPr lang="en-US" smtClean="0"/>
              <a:t>29</a:t>
            </a:fld>
            <a:endParaRPr lang="en-US"/>
          </a:p>
        </p:txBody>
      </p:sp>
    </p:spTree>
    <p:extLst>
      <p:ext uri="{BB962C8B-B14F-4D97-AF65-F5344CB8AC3E}">
        <p14:creationId xmlns:p14="http://schemas.microsoft.com/office/powerpoint/2010/main" val="488954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achieve this by helping each juvenile to become knowledgeable about the delinquency process and their legal situation to ensure appropriate due process.</a:t>
            </a:r>
          </a:p>
        </p:txBody>
      </p:sp>
      <p:sp>
        <p:nvSpPr>
          <p:cNvPr id="4" name="Slide Number Placeholder 3"/>
          <p:cNvSpPr>
            <a:spLocks noGrp="1"/>
          </p:cNvSpPr>
          <p:nvPr>
            <p:ph type="sldNum" sz="quarter" idx="5"/>
          </p:nvPr>
        </p:nvSpPr>
        <p:spPr/>
        <p:txBody>
          <a:bodyPr/>
          <a:lstStyle/>
          <a:p>
            <a:fld id="{AD815096-D4F6-4D70-B23C-C8E32BF32009}" type="slidenum">
              <a:rPr lang="en-US" smtClean="0"/>
              <a:t>30</a:t>
            </a:fld>
            <a:endParaRPr lang="en-US"/>
          </a:p>
        </p:txBody>
      </p:sp>
    </p:spTree>
    <p:extLst>
      <p:ext uri="{BB962C8B-B14F-4D97-AF65-F5344CB8AC3E}">
        <p14:creationId xmlns:p14="http://schemas.microsoft.com/office/powerpoint/2010/main" val="1408065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31</a:t>
            </a:fld>
            <a:endParaRPr lang="en-US"/>
          </a:p>
        </p:txBody>
      </p:sp>
    </p:spTree>
    <p:extLst>
      <p:ext uri="{BB962C8B-B14F-4D97-AF65-F5344CB8AC3E}">
        <p14:creationId xmlns:p14="http://schemas.microsoft.com/office/powerpoint/2010/main" val="3050826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32</a:t>
            </a:fld>
            <a:endParaRPr lang="en-US"/>
          </a:p>
        </p:txBody>
      </p:sp>
    </p:spTree>
    <p:extLst>
      <p:ext uri="{BB962C8B-B14F-4D97-AF65-F5344CB8AC3E}">
        <p14:creationId xmlns:p14="http://schemas.microsoft.com/office/powerpoint/2010/main" val="75295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6</a:t>
            </a:fld>
            <a:endParaRPr lang="en-US"/>
          </a:p>
        </p:txBody>
      </p:sp>
    </p:spTree>
    <p:extLst>
      <p:ext uri="{BB962C8B-B14F-4D97-AF65-F5344CB8AC3E}">
        <p14:creationId xmlns:p14="http://schemas.microsoft.com/office/powerpoint/2010/main" val="3731537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FACT program is recovery-oriented, strengths-based, and person-centered. </a:t>
            </a:r>
          </a:p>
          <a:p>
            <a:endParaRPr lang="en-US"/>
          </a:p>
          <a:p>
            <a:r>
              <a:rPr lang="en-US"/>
              <a:t>They can provide services where their clients live, work, or at other preferred settings. </a:t>
            </a:r>
          </a:p>
          <a:p>
            <a:endParaRPr lang="en-US"/>
          </a:p>
          <a:p>
            <a:r>
              <a:rPr lang="en-US"/>
              <a:t>They are available 24/7.</a:t>
            </a:r>
          </a:p>
        </p:txBody>
      </p:sp>
      <p:sp>
        <p:nvSpPr>
          <p:cNvPr id="4" name="Slide Number Placeholder 3"/>
          <p:cNvSpPr>
            <a:spLocks noGrp="1"/>
          </p:cNvSpPr>
          <p:nvPr>
            <p:ph type="sldNum" sz="quarter" idx="5"/>
          </p:nvPr>
        </p:nvSpPr>
        <p:spPr/>
        <p:txBody>
          <a:bodyPr/>
          <a:lstStyle/>
          <a:p>
            <a:fld id="{AD815096-D4F6-4D70-B23C-C8E32BF32009}" type="slidenum">
              <a:rPr lang="en-US" smtClean="0"/>
              <a:t>33</a:t>
            </a:fld>
            <a:endParaRPr lang="en-US"/>
          </a:p>
        </p:txBody>
      </p:sp>
    </p:spTree>
    <p:extLst>
      <p:ext uri="{BB962C8B-B14F-4D97-AF65-F5344CB8AC3E}">
        <p14:creationId xmlns:p14="http://schemas.microsoft.com/office/powerpoint/2010/main" val="2645479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5A61D-0C54-795E-E845-2CA4794E2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6A08C9-F6C8-D90F-FFE6-1DA8C1F11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E4256-B365-18F1-029E-A3C100B3AF40}"/>
              </a:ext>
            </a:extLst>
          </p:cNvPr>
          <p:cNvSpPr>
            <a:spLocks noGrp="1"/>
          </p:cNvSpPr>
          <p:nvPr>
            <p:ph type="body" idx="1"/>
          </p:nvPr>
        </p:nvSpPr>
        <p:spPr/>
        <p:txBody>
          <a:bodyPr/>
          <a:lstStyle/>
          <a:p>
            <a:r>
              <a:rPr lang="en-US"/>
              <a:t>To make an appointment with a FACT team, contact the Managing Entity in your area.</a:t>
            </a:r>
          </a:p>
          <a:p>
            <a:endParaRPr lang="en-US"/>
          </a:p>
          <a:p>
            <a:r>
              <a:rPr lang="en-US"/>
              <a:t>Ask for experience working with a FACT team.</a:t>
            </a:r>
          </a:p>
        </p:txBody>
      </p:sp>
      <p:sp>
        <p:nvSpPr>
          <p:cNvPr id="4" name="Slide Number Placeholder 3">
            <a:extLst>
              <a:ext uri="{FF2B5EF4-FFF2-40B4-BE49-F238E27FC236}">
                <a16:creationId xmlns:a16="http://schemas.microsoft.com/office/drawing/2014/main" id="{69D96CBB-92E0-98E4-65CC-DC2CE413524C}"/>
              </a:ext>
            </a:extLst>
          </p:cNvPr>
          <p:cNvSpPr>
            <a:spLocks noGrp="1"/>
          </p:cNvSpPr>
          <p:nvPr>
            <p:ph type="sldNum" sz="quarter" idx="5"/>
          </p:nvPr>
        </p:nvSpPr>
        <p:spPr/>
        <p:txBody>
          <a:bodyPr/>
          <a:lstStyle/>
          <a:p>
            <a:fld id="{AD815096-D4F6-4D70-B23C-C8E32BF32009}" type="slidenum">
              <a:rPr lang="en-US" smtClean="0"/>
              <a:t>34</a:t>
            </a:fld>
            <a:endParaRPr lang="en-US"/>
          </a:p>
        </p:txBody>
      </p:sp>
    </p:spTree>
    <p:extLst>
      <p:ext uri="{BB962C8B-B14F-4D97-AF65-F5344CB8AC3E}">
        <p14:creationId xmlns:p14="http://schemas.microsoft.com/office/powerpoint/2010/main" val="462606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make an appointment with a FACT team, contact the Managing Entity in your area.</a:t>
            </a:r>
          </a:p>
          <a:p>
            <a:endParaRPr lang="en-US"/>
          </a:p>
          <a:p>
            <a:r>
              <a:rPr lang="en-US"/>
              <a:t>Ask for experience working with a FACT team.</a:t>
            </a:r>
          </a:p>
        </p:txBody>
      </p:sp>
      <p:sp>
        <p:nvSpPr>
          <p:cNvPr id="4" name="Slide Number Placeholder 3"/>
          <p:cNvSpPr>
            <a:spLocks noGrp="1"/>
          </p:cNvSpPr>
          <p:nvPr>
            <p:ph type="sldNum" sz="quarter" idx="5"/>
          </p:nvPr>
        </p:nvSpPr>
        <p:spPr/>
        <p:txBody>
          <a:bodyPr/>
          <a:lstStyle/>
          <a:p>
            <a:fld id="{AD815096-D4F6-4D70-B23C-C8E32BF32009}" type="slidenum">
              <a:rPr lang="en-US" smtClean="0"/>
              <a:t>35</a:t>
            </a:fld>
            <a:endParaRPr lang="en-US"/>
          </a:p>
        </p:txBody>
      </p:sp>
    </p:spTree>
    <p:extLst>
      <p:ext uri="{BB962C8B-B14F-4D97-AF65-F5344CB8AC3E}">
        <p14:creationId xmlns:p14="http://schemas.microsoft.com/office/powerpoint/2010/main" val="4111606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36</a:t>
            </a:fld>
            <a:endParaRPr lang="en-US"/>
          </a:p>
        </p:txBody>
      </p:sp>
    </p:spTree>
    <p:extLst>
      <p:ext uri="{BB962C8B-B14F-4D97-AF65-F5344CB8AC3E}">
        <p14:creationId xmlns:p14="http://schemas.microsoft.com/office/powerpoint/2010/main" val="3477387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37</a:t>
            </a:fld>
            <a:endParaRPr lang="en-US"/>
          </a:p>
        </p:txBody>
      </p:sp>
    </p:spTree>
    <p:extLst>
      <p:ext uri="{BB962C8B-B14F-4D97-AF65-F5344CB8AC3E}">
        <p14:creationId xmlns:p14="http://schemas.microsoft.com/office/powerpoint/2010/main" val="4023828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for experience with contacting a MRT.</a:t>
            </a:r>
          </a:p>
        </p:txBody>
      </p:sp>
      <p:sp>
        <p:nvSpPr>
          <p:cNvPr id="4" name="Slide Number Placeholder 3"/>
          <p:cNvSpPr>
            <a:spLocks noGrp="1"/>
          </p:cNvSpPr>
          <p:nvPr>
            <p:ph type="sldNum" sz="quarter" idx="5"/>
          </p:nvPr>
        </p:nvSpPr>
        <p:spPr/>
        <p:txBody>
          <a:bodyPr/>
          <a:lstStyle/>
          <a:p>
            <a:fld id="{AD815096-D4F6-4D70-B23C-C8E32BF32009}" type="slidenum">
              <a:rPr lang="en-US" smtClean="0"/>
              <a:t>38</a:t>
            </a:fld>
            <a:endParaRPr lang="en-US"/>
          </a:p>
        </p:txBody>
      </p:sp>
    </p:spTree>
    <p:extLst>
      <p:ext uri="{BB962C8B-B14F-4D97-AF65-F5344CB8AC3E}">
        <p14:creationId xmlns:p14="http://schemas.microsoft.com/office/powerpoint/2010/main" val="4074093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recovery-oriented treatment program where a team of specialists work with people with first episode psychosis. </a:t>
            </a:r>
          </a:p>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39</a:t>
            </a:fld>
            <a:endParaRPr lang="en-US"/>
          </a:p>
        </p:txBody>
      </p:sp>
    </p:spTree>
    <p:extLst>
      <p:ext uri="{BB962C8B-B14F-4D97-AF65-F5344CB8AC3E}">
        <p14:creationId xmlns:p14="http://schemas.microsoft.com/office/powerpoint/2010/main" val="2949463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40</a:t>
            </a:fld>
            <a:endParaRPr lang="en-US"/>
          </a:p>
        </p:txBody>
      </p:sp>
    </p:spTree>
    <p:extLst>
      <p:ext uri="{BB962C8B-B14F-4D97-AF65-F5344CB8AC3E}">
        <p14:creationId xmlns:p14="http://schemas.microsoft.com/office/powerpoint/2010/main" val="1672367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one designated CSC under each ME, meaning that service could be sparse in larger region, such as the pan-handle. </a:t>
            </a:r>
          </a:p>
          <a:p>
            <a:endParaRPr lang="en-US"/>
          </a:p>
          <a:p>
            <a:r>
              <a:rPr lang="en-US"/>
              <a:t>Ask for experience with contacting an MRT.</a:t>
            </a:r>
          </a:p>
        </p:txBody>
      </p:sp>
      <p:sp>
        <p:nvSpPr>
          <p:cNvPr id="4" name="Slide Number Placeholder 3"/>
          <p:cNvSpPr>
            <a:spLocks noGrp="1"/>
          </p:cNvSpPr>
          <p:nvPr>
            <p:ph type="sldNum" sz="quarter" idx="5"/>
          </p:nvPr>
        </p:nvSpPr>
        <p:spPr/>
        <p:txBody>
          <a:bodyPr/>
          <a:lstStyle/>
          <a:p>
            <a:fld id="{AD815096-D4F6-4D70-B23C-C8E32BF32009}" type="slidenum">
              <a:rPr lang="en-US" smtClean="0"/>
              <a:t>41</a:t>
            </a:fld>
            <a:endParaRPr lang="en-US"/>
          </a:p>
        </p:txBody>
      </p:sp>
    </p:spTree>
    <p:extLst>
      <p:ext uri="{BB962C8B-B14F-4D97-AF65-F5344CB8AC3E}">
        <p14:creationId xmlns:p14="http://schemas.microsoft.com/office/powerpoint/2010/main" val="3061897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42</a:t>
            </a:fld>
            <a:endParaRPr lang="en-US"/>
          </a:p>
        </p:txBody>
      </p:sp>
    </p:spTree>
    <p:extLst>
      <p:ext uri="{BB962C8B-B14F-4D97-AF65-F5344CB8AC3E}">
        <p14:creationId xmlns:p14="http://schemas.microsoft.com/office/powerpoint/2010/main" val="143038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7</a:t>
            </a:fld>
            <a:endParaRPr lang="en-US"/>
          </a:p>
        </p:txBody>
      </p:sp>
    </p:spTree>
    <p:extLst>
      <p:ext uri="{BB962C8B-B14F-4D97-AF65-F5344CB8AC3E}">
        <p14:creationId xmlns:p14="http://schemas.microsoft.com/office/powerpoint/2010/main" val="3126272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111111"/>
                </a:solidFill>
                <a:effectLst/>
              </a:rPr>
              <a:t>Not based on psychiatric models and diagnostic criteria, but understanding another’s situation empathetically through the shared experience of emotional and psychological pain.</a:t>
            </a:r>
          </a:p>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43</a:t>
            </a:fld>
            <a:endParaRPr lang="en-US"/>
          </a:p>
        </p:txBody>
      </p:sp>
    </p:spTree>
    <p:extLst>
      <p:ext uri="{BB962C8B-B14F-4D97-AF65-F5344CB8AC3E}">
        <p14:creationId xmlns:p14="http://schemas.microsoft.com/office/powerpoint/2010/main" val="1481278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44</a:t>
            </a:fld>
            <a:endParaRPr lang="en-US"/>
          </a:p>
        </p:txBody>
      </p:sp>
    </p:spTree>
    <p:extLst>
      <p:ext uri="{BB962C8B-B14F-4D97-AF65-F5344CB8AC3E}">
        <p14:creationId xmlns:p14="http://schemas.microsoft.com/office/powerpoint/2010/main" val="2878842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45</a:t>
            </a:fld>
            <a:endParaRPr lang="en-US"/>
          </a:p>
        </p:txBody>
      </p:sp>
    </p:spTree>
    <p:extLst>
      <p:ext uri="{BB962C8B-B14F-4D97-AF65-F5344CB8AC3E}">
        <p14:creationId xmlns:p14="http://schemas.microsoft.com/office/powerpoint/2010/main" val="2232524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46</a:t>
            </a:fld>
            <a:endParaRPr lang="en-US"/>
          </a:p>
        </p:txBody>
      </p:sp>
    </p:spTree>
    <p:extLst>
      <p:ext uri="{BB962C8B-B14F-4D97-AF65-F5344CB8AC3E}">
        <p14:creationId xmlns:p14="http://schemas.microsoft.com/office/powerpoint/2010/main" val="1244183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47</a:t>
            </a:fld>
            <a:endParaRPr lang="en-US"/>
          </a:p>
        </p:txBody>
      </p:sp>
    </p:spTree>
    <p:extLst>
      <p:ext uri="{BB962C8B-B14F-4D97-AF65-F5344CB8AC3E}">
        <p14:creationId xmlns:p14="http://schemas.microsoft.com/office/powerpoint/2010/main" val="3330325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48</a:t>
            </a:fld>
            <a:endParaRPr lang="en-US"/>
          </a:p>
        </p:txBody>
      </p:sp>
    </p:spTree>
    <p:extLst>
      <p:ext uri="{BB962C8B-B14F-4D97-AF65-F5344CB8AC3E}">
        <p14:creationId xmlns:p14="http://schemas.microsoft.com/office/powerpoint/2010/main" val="704462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Primary goal: To provide a safe place for adults in the community with mental illness to learn, socialize, and support one another in their journey to healing. </a:t>
            </a:r>
          </a:p>
        </p:txBody>
      </p:sp>
      <p:sp>
        <p:nvSpPr>
          <p:cNvPr id="4" name="Slide Number Placeholder 3"/>
          <p:cNvSpPr>
            <a:spLocks noGrp="1"/>
          </p:cNvSpPr>
          <p:nvPr>
            <p:ph type="sldNum" sz="quarter" idx="5"/>
          </p:nvPr>
        </p:nvSpPr>
        <p:spPr/>
        <p:txBody>
          <a:bodyPr/>
          <a:lstStyle/>
          <a:p>
            <a:fld id="{AD815096-D4F6-4D70-B23C-C8E32BF32009}" type="slidenum">
              <a:rPr lang="en-US" smtClean="0"/>
              <a:t>49</a:t>
            </a:fld>
            <a:endParaRPr lang="en-US"/>
          </a:p>
        </p:txBody>
      </p:sp>
    </p:spTree>
    <p:extLst>
      <p:ext uri="{BB962C8B-B14F-4D97-AF65-F5344CB8AC3E}">
        <p14:creationId xmlns:p14="http://schemas.microsoft.com/office/powerpoint/2010/main" val="2267820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50</a:t>
            </a:fld>
            <a:endParaRPr lang="en-US"/>
          </a:p>
        </p:txBody>
      </p:sp>
    </p:spTree>
    <p:extLst>
      <p:ext uri="{BB962C8B-B14F-4D97-AF65-F5344CB8AC3E}">
        <p14:creationId xmlns:p14="http://schemas.microsoft.com/office/powerpoint/2010/main" val="12989999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51</a:t>
            </a:fld>
            <a:endParaRPr lang="en-US"/>
          </a:p>
        </p:txBody>
      </p:sp>
    </p:spTree>
    <p:extLst>
      <p:ext uri="{BB962C8B-B14F-4D97-AF65-F5344CB8AC3E}">
        <p14:creationId xmlns:p14="http://schemas.microsoft.com/office/powerpoint/2010/main" val="3389637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52</a:t>
            </a:fld>
            <a:endParaRPr lang="en-US"/>
          </a:p>
        </p:txBody>
      </p:sp>
    </p:spTree>
    <p:extLst>
      <p:ext uri="{BB962C8B-B14F-4D97-AF65-F5344CB8AC3E}">
        <p14:creationId xmlns:p14="http://schemas.microsoft.com/office/powerpoint/2010/main" val="158005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8</a:t>
            </a:fld>
            <a:endParaRPr lang="en-US"/>
          </a:p>
        </p:txBody>
      </p:sp>
    </p:spTree>
    <p:extLst>
      <p:ext uri="{BB962C8B-B14F-4D97-AF65-F5344CB8AC3E}">
        <p14:creationId xmlns:p14="http://schemas.microsoft.com/office/powerpoint/2010/main" val="2334639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53</a:t>
            </a:fld>
            <a:endParaRPr lang="en-US"/>
          </a:p>
        </p:txBody>
      </p:sp>
    </p:spTree>
    <p:extLst>
      <p:ext uri="{BB962C8B-B14F-4D97-AF65-F5344CB8AC3E}">
        <p14:creationId xmlns:p14="http://schemas.microsoft.com/office/powerpoint/2010/main" val="1077977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55</a:t>
            </a:fld>
            <a:endParaRPr lang="en-US"/>
          </a:p>
        </p:txBody>
      </p:sp>
    </p:spTree>
    <p:extLst>
      <p:ext uri="{BB962C8B-B14F-4D97-AF65-F5344CB8AC3E}">
        <p14:creationId xmlns:p14="http://schemas.microsoft.com/office/powerpoint/2010/main" val="2389246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56</a:t>
            </a:fld>
            <a:endParaRPr lang="en-US"/>
          </a:p>
        </p:txBody>
      </p:sp>
    </p:spTree>
    <p:extLst>
      <p:ext uri="{BB962C8B-B14F-4D97-AF65-F5344CB8AC3E}">
        <p14:creationId xmlns:p14="http://schemas.microsoft.com/office/powerpoint/2010/main" val="42910824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57</a:t>
            </a:fld>
            <a:endParaRPr lang="en-US"/>
          </a:p>
        </p:txBody>
      </p:sp>
    </p:spTree>
    <p:extLst>
      <p:ext uri="{BB962C8B-B14F-4D97-AF65-F5344CB8AC3E}">
        <p14:creationId xmlns:p14="http://schemas.microsoft.com/office/powerpoint/2010/main" val="37337108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58</a:t>
            </a:fld>
            <a:endParaRPr lang="en-US"/>
          </a:p>
        </p:txBody>
      </p:sp>
    </p:spTree>
    <p:extLst>
      <p:ext uri="{BB962C8B-B14F-4D97-AF65-F5344CB8AC3E}">
        <p14:creationId xmlns:p14="http://schemas.microsoft.com/office/powerpoint/2010/main" val="515658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59</a:t>
            </a:fld>
            <a:endParaRPr lang="en-US"/>
          </a:p>
        </p:txBody>
      </p:sp>
    </p:spTree>
    <p:extLst>
      <p:ext uri="{BB962C8B-B14F-4D97-AF65-F5344CB8AC3E}">
        <p14:creationId xmlns:p14="http://schemas.microsoft.com/office/powerpoint/2010/main" val="2643686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60</a:t>
            </a:fld>
            <a:endParaRPr lang="en-US"/>
          </a:p>
        </p:txBody>
      </p:sp>
    </p:spTree>
    <p:extLst>
      <p:ext uri="{BB962C8B-B14F-4D97-AF65-F5344CB8AC3E}">
        <p14:creationId xmlns:p14="http://schemas.microsoft.com/office/powerpoint/2010/main" val="11692242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61</a:t>
            </a:fld>
            <a:endParaRPr lang="en-US"/>
          </a:p>
        </p:txBody>
      </p:sp>
    </p:spTree>
    <p:extLst>
      <p:ext uri="{BB962C8B-B14F-4D97-AF65-F5344CB8AC3E}">
        <p14:creationId xmlns:p14="http://schemas.microsoft.com/office/powerpoint/2010/main" val="10774067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62</a:t>
            </a:fld>
            <a:endParaRPr lang="en-US"/>
          </a:p>
        </p:txBody>
      </p:sp>
    </p:spTree>
    <p:extLst>
      <p:ext uri="{BB962C8B-B14F-4D97-AF65-F5344CB8AC3E}">
        <p14:creationId xmlns:p14="http://schemas.microsoft.com/office/powerpoint/2010/main" val="3716501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63</a:t>
            </a:fld>
            <a:endParaRPr lang="en-US"/>
          </a:p>
        </p:txBody>
      </p:sp>
    </p:spTree>
    <p:extLst>
      <p:ext uri="{BB962C8B-B14F-4D97-AF65-F5344CB8AC3E}">
        <p14:creationId xmlns:p14="http://schemas.microsoft.com/office/powerpoint/2010/main" val="71036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9</a:t>
            </a:fld>
            <a:endParaRPr lang="en-US"/>
          </a:p>
        </p:txBody>
      </p:sp>
    </p:spTree>
    <p:extLst>
      <p:ext uri="{BB962C8B-B14F-4D97-AF65-F5344CB8AC3E}">
        <p14:creationId xmlns:p14="http://schemas.microsoft.com/office/powerpoint/2010/main" val="3113697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 option 3 to access DRF’s intake line.</a:t>
            </a:r>
          </a:p>
        </p:txBody>
      </p:sp>
      <p:sp>
        <p:nvSpPr>
          <p:cNvPr id="4" name="Slide Number Placeholder 3"/>
          <p:cNvSpPr>
            <a:spLocks noGrp="1"/>
          </p:cNvSpPr>
          <p:nvPr>
            <p:ph type="sldNum" sz="quarter" idx="5"/>
          </p:nvPr>
        </p:nvSpPr>
        <p:spPr/>
        <p:txBody>
          <a:bodyPr/>
          <a:lstStyle/>
          <a:p>
            <a:fld id="{AD815096-D4F6-4D70-B23C-C8E32BF32009}" type="slidenum">
              <a:rPr lang="en-US" smtClean="0"/>
              <a:t>64</a:t>
            </a:fld>
            <a:endParaRPr lang="en-US"/>
          </a:p>
        </p:txBody>
      </p:sp>
    </p:spTree>
    <p:extLst>
      <p:ext uri="{BB962C8B-B14F-4D97-AF65-F5344CB8AC3E}">
        <p14:creationId xmlns:p14="http://schemas.microsoft.com/office/powerpoint/2010/main" val="10392965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2EF1-F60C-DFA7-B46A-EDC631C41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BA6B5-9EC7-7CFB-29E8-98FBAE82B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8E1A6-CE7C-82B7-941A-BF9868DB6EB5}"/>
              </a:ext>
            </a:extLst>
          </p:cNvPr>
          <p:cNvSpPr>
            <a:spLocks noGrp="1"/>
          </p:cNvSpPr>
          <p:nvPr>
            <p:ph type="body" idx="1"/>
          </p:nvPr>
        </p:nvSpPr>
        <p:spPr/>
        <p:txBody>
          <a:bodyPr/>
          <a:lstStyle/>
          <a:p>
            <a:r>
              <a:rPr lang="en-US" u="sng"/>
              <a:t>Goals</a:t>
            </a:r>
            <a:r>
              <a:rPr lang="en-US"/>
              <a:t>: Informing DRF about urgent concerns in the mental health community, working with DRF’s Governing Board to develop their GPOs, and educating the public about the mission of the P&amp;A system.</a:t>
            </a:r>
          </a:p>
          <a:p>
            <a:endParaRPr lang="en-US"/>
          </a:p>
          <a:p>
            <a:r>
              <a:rPr lang="en-US" u="sng"/>
              <a:t>Requirements:</a:t>
            </a:r>
            <a:r>
              <a:rPr lang="en-US" u="none"/>
              <a:t> People who have received or are receiving mental health services or are family members of someone who has/does, attorneys and MH professionals, MH providers, people who are knowledgeable about MIs with a demonstrated commitment to improving MH services in Florida.</a:t>
            </a:r>
          </a:p>
          <a:p>
            <a:endParaRPr lang="en-US" u="none"/>
          </a:p>
          <a:p>
            <a:r>
              <a:rPr lang="en-US" u="none"/>
              <a:t>Melissa and I will be hanging around if anyone would like more information about the PAC</a:t>
            </a:r>
          </a:p>
          <a:p>
            <a:endParaRPr lang="en-US" u="sng"/>
          </a:p>
          <a:p>
            <a:endParaRPr lang="en-US"/>
          </a:p>
        </p:txBody>
      </p:sp>
      <p:sp>
        <p:nvSpPr>
          <p:cNvPr id="4" name="Slide Number Placeholder 3">
            <a:extLst>
              <a:ext uri="{FF2B5EF4-FFF2-40B4-BE49-F238E27FC236}">
                <a16:creationId xmlns:a16="http://schemas.microsoft.com/office/drawing/2014/main" id="{25943762-5387-7E2C-0152-204863750200}"/>
              </a:ext>
            </a:extLst>
          </p:cNvPr>
          <p:cNvSpPr>
            <a:spLocks noGrp="1"/>
          </p:cNvSpPr>
          <p:nvPr>
            <p:ph type="sldNum" sz="quarter" idx="5"/>
          </p:nvPr>
        </p:nvSpPr>
        <p:spPr/>
        <p:txBody>
          <a:bodyPr/>
          <a:lstStyle/>
          <a:p>
            <a:fld id="{AD815096-D4F6-4D70-B23C-C8E32BF32009}" type="slidenum">
              <a:rPr lang="en-US" smtClean="0"/>
              <a:t>65</a:t>
            </a:fld>
            <a:endParaRPr lang="en-US"/>
          </a:p>
        </p:txBody>
      </p:sp>
    </p:spTree>
    <p:extLst>
      <p:ext uri="{BB962C8B-B14F-4D97-AF65-F5344CB8AC3E}">
        <p14:creationId xmlns:p14="http://schemas.microsoft.com/office/powerpoint/2010/main" val="39858153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66</a:t>
            </a:fld>
            <a:endParaRPr lang="en-US"/>
          </a:p>
        </p:txBody>
      </p:sp>
    </p:spTree>
    <p:extLst>
      <p:ext uri="{BB962C8B-B14F-4D97-AF65-F5344CB8AC3E}">
        <p14:creationId xmlns:p14="http://schemas.microsoft.com/office/powerpoint/2010/main" val="21311601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68</a:t>
            </a:fld>
            <a:endParaRPr lang="en-US"/>
          </a:p>
        </p:txBody>
      </p:sp>
    </p:spTree>
    <p:extLst>
      <p:ext uri="{BB962C8B-B14F-4D97-AF65-F5344CB8AC3E}">
        <p14:creationId xmlns:p14="http://schemas.microsoft.com/office/powerpoint/2010/main" val="16424300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69</a:t>
            </a:fld>
            <a:endParaRPr lang="en-US"/>
          </a:p>
        </p:txBody>
      </p:sp>
    </p:spTree>
    <p:extLst>
      <p:ext uri="{BB962C8B-B14F-4D97-AF65-F5344CB8AC3E}">
        <p14:creationId xmlns:p14="http://schemas.microsoft.com/office/powerpoint/2010/main" val="4287627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70</a:t>
            </a:fld>
            <a:endParaRPr lang="en-US"/>
          </a:p>
        </p:txBody>
      </p:sp>
    </p:spTree>
    <p:extLst>
      <p:ext uri="{BB962C8B-B14F-4D97-AF65-F5344CB8AC3E}">
        <p14:creationId xmlns:p14="http://schemas.microsoft.com/office/powerpoint/2010/main" val="8242359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71</a:t>
            </a:fld>
            <a:endParaRPr lang="en-US"/>
          </a:p>
        </p:txBody>
      </p:sp>
    </p:spTree>
    <p:extLst>
      <p:ext uri="{BB962C8B-B14F-4D97-AF65-F5344CB8AC3E}">
        <p14:creationId xmlns:p14="http://schemas.microsoft.com/office/powerpoint/2010/main" val="152917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Substance Abuse and Mental Health (SAMH) Program is the single state authority on substance abuse and mental health as designated by the federal Substance Abuse and Mental Health Services Administration (SAMHSA). The program is governed by Chapters 394 and 397 of the Florida Statutes and is responsible for the oversight of a statewide system of care for the prevention, treatment, and recovery of children and adults with serious mental illnesses or substance abuse disorders.  </a:t>
            </a:r>
          </a:p>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10</a:t>
            </a:fld>
            <a:endParaRPr lang="en-US"/>
          </a:p>
        </p:txBody>
      </p:sp>
    </p:spTree>
    <p:extLst>
      <p:ext uri="{BB962C8B-B14F-4D97-AF65-F5344CB8AC3E}">
        <p14:creationId xmlns:p14="http://schemas.microsoft.com/office/powerpoint/2010/main" val="4201026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11</a:t>
            </a:fld>
            <a:endParaRPr lang="en-US"/>
          </a:p>
        </p:txBody>
      </p:sp>
    </p:spTree>
    <p:extLst>
      <p:ext uri="{BB962C8B-B14F-4D97-AF65-F5344CB8AC3E}">
        <p14:creationId xmlns:p14="http://schemas.microsoft.com/office/powerpoint/2010/main" val="231278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DCF contracts behavioral health services through regional systems of care called Managing Entities, or MEs. </a:t>
            </a:r>
          </a:p>
          <a:p>
            <a:endParaRPr lang="en-US"/>
          </a:p>
        </p:txBody>
      </p:sp>
      <p:sp>
        <p:nvSpPr>
          <p:cNvPr id="4" name="Slide Number Placeholder 3"/>
          <p:cNvSpPr>
            <a:spLocks noGrp="1"/>
          </p:cNvSpPr>
          <p:nvPr>
            <p:ph type="sldNum" sz="quarter" idx="5"/>
          </p:nvPr>
        </p:nvSpPr>
        <p:spPr/>
        <p:txBody>
          <a:bodyPr/>
          <a:lstStyle/>
          <a:p>
            <a:fld id="{AD815096-D4F6-4D70-B23C-C8E32BF32009}" type="slidenum">
              <a:rPr lang="en-US" smtClean="0"/>
              <a:t>12</a:t>
            </a:fld>
            <a:endParaRPr lang="en-US"/>
          </a:p>
        </p:txBody>
      </p:sp>
    </p:spTree>
    <p:extLst>
      <p:ext uri="{BB962C8B-B14F-4D97-AF65-F5344CB8AC3E}">
        <p14:creationId xmlns:p14="http://schemas.microsoft.com/office/powerpoint/2010/main" val="947483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7D90-9340-8348-B129-05583EFCC06C}"/>
              </a:ext>
            </a:extLst>
          </p:cNvPr>
          <p:cNvSpPr>
            <a:spLocks noGrp="1"/>
          </p:cNvSpPr>
          <p:nvPr>
            <p:ph type="ctrTitle"/>
          </p:nvPr>
        </p:nvSpPr>
        <p:spPr>
          <a:xfrm>
            <a:off x="6611815" y="695569"/>
            <a:ext cx="4165600" cy="2302485"/>
          </a:xfrm>
        </p:spPr>
        <p:txBody>
          <a:bodyPr anchor="b">
            <a:normAutofit/>
          </a:bodyPr>
          <a:lstStyle>
            <a:lvl1pPr algn="l">
              <a:defRPr sz="4000" b="1" i="0">
                <a:solidFill>
                  <a:srgbClr val="3A2B5A"/>
                </a:solidFill>
                <a:latin typeface="Aptos Display" panose="020B000402020202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731900-0E68-364F-9672-8EBDF5EAE2AE}"/>
              </a:ext>
            </a:extLst>
          </p:cNvPr>
          <p:cNvSpPr>
            <a:spLocks noGrp="1"/>
          </p:cNvSpPr>
          <p:nvPr>
            <p:ph type="subTitle" idx="1" hasCustomPrompt="1"/>
          </p:nvPr>
        </p:nvSpPr>
        <p:spPr>
          <a:xfrm>
            <a:off x="6611815" y="3420330"/>
            <a:ext cx="4337540" cy="1655762"/>
          </a:xfrm>
          <a:prstGeom prst="rect">
            <a:avLst/>
          </a:prstGeom>
        </p:spPr>
        <p:txBody>
          <a:bodyPr>
            <a:normAutofit/>
          </a:bodyPr>
          <a:lstStyle>
            <a:lvl1pPr marL="0" indent="0" algn="l">
              <a:buNone/>
              <a:defRPr sz="2400" b="0" i="0">
                <a:solidFill>
                  <a:srgbClr val="3A2B5A"/>
                </a:solidFill>
                <a:latin typeface="Aptos Display" panose="020B000402020202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title style</a:t>
            </a:r>
          </a:p>
        </p:txBody>
      </p:sp>
      <p:sp>
        <p:nvSpPr>
          <p:cNvPr id="4" name="Date Placeholder 3">
            <a:extLst>
              <a:ext uri="{FF2B5EF4-FFF2-40B4-BE49-F238E27FC236}">
                <a16:creationId xmlns:a16="http://schemas.microsoft.com/office/drawing/2014/main" id="{241A74CF-E932-554B-9DCB-DE78890F0E6F}"/>
              </a:ext>
            </a:extLst>
          </p:cNvPr>
          <p:cNvSpPr>
            <a:spLocks noGrp="1"/>
          </p:cNvSpPr>
          <p:nvPr>
            <p:ph type="dt" sz="half" idx="10"/>
          </p:nvPr>
        </p:nvSpPr>
        <p:spPr>
          <a:xfrm>
            <a:off x="1066800" y="6356350"/>
            <a:ext cx="2743200" cy="365125"/>
          </a:xfrm>
        </p:spPr>
        <p:txBody>
          <a:bodyPr/>
          <a:lstStyle>
            <a:lvl1pPr>
              <a:defRPr>
                <a:solidFill>
                  <a:srgbClr val="3A2B5A"/>
                </a:solidFill>
                <a:latin typeface="Aptos Display" panose="020B0004020202020204" pitchFamily="34" charset="0"/>
              </a:defRPr>
            </a:lvl1pPr>
          </a:lstStyle>
          <a:p>
            <a:fld id="{A1F1D693-06CE-45CE-860C-E993FDCE2AC0}" type="datetimeFigureOut">
              <a:rPr lang="en-US" smtClean="0"/>
              <a:t>9/10/2025</a:t>
            </a:fld>
            <a:endParaRPr lang="en-US"/>
          </a:p>
        </p:txBody>
      </p:sp>
      <p:sp>
        <p:nvSpPr>
          <p:cNvPr id="5" name="Footer Placeholder 4">
            <a:extLst>
              <a:ext uri="{FF2B5EF4-FFF2-40B4-BE49-F238E27FC236}">
                <a16:creationId xmlns:a16="http://schemas.microsoft.com/office/drawing/2014/main" id="{5A010084-B64C-9D41-9639-DD2D0E4533AE}"/>
              </a:ext>
            </a:extLst>
          </p:cNvPr>
          <p:cNvSpPr>
            <a:spLocks noGrp="1"/>
          </p:cNvSpPr>
          <p:nvPr>
            <p:ph type="ftr" sz="quarter" idx="11"/>
          </p:nvPr>
        </p:nvSpPr>
        <p:spPr/>
        <p:txBody>
          <a:bodyPr/>
          <a:lstStyle>
            <a:lvl1pPr>
              <a:defRPr>
                <a:solidFill>
                  <a:srgbClr val="3A2B5A"/>
                </a:solidFill>
                <a:latin typeface="Aptos Display"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3E89F151-8865-A949-960E-4206CD9DA485}"/>
              </a:ext>
            </a:extLst>
          </p:cNvPr>
          <p:cNvSpPr>
            <a:spLocks noGrp="1"/>
          </p:cNvSpPr>
          <p:nvPr>
            <p:ph type="sldNum" sz="quarter" idx="12"/>
          </p:nvPr>
        </p:nvSpPr>
        <p:spPr/>
        <p:txBody>
          <a:bodyPr/>
          <a:lstStyle>
            <a:lvl1pPr>
              <a:defRPr>
                <a:solidFill>
                  <a:srgbClr val="3A2B5A"/>
                </a:solidFill>
                <a:latin typeface="Aptos Display" panose="020B0004020202020204" pitchFamily="34" charset="0"/>
              </a:defRPr>
            </a:lvl1pPr>
          </a:lstStyle>
          <a:p>
            <a:fld id="{D088C396-DED4-4069-895C-D0A2D0644C9E}" type="slidenum">
              <a:rPr lang="en-US" smtClean="0"/>
              <a:t>‹#›</a:t>
            </a:fld>
            <a:endParaRPr lang="en-US"/>
          </a:p>
        </p:txBody>
      </p:sp>
    </p:spTree>
    <p:extLst>
      <p:ext uri="{BB962C8B-B14F-4D97-AF65-F5344CB8AC3E}">
        <p14:creationId xmlns:p14="http://schemas.microsoft.com/office/powerpoint/2010/main" val="41320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7D90-9340-8348-B129-05583EFCC06C}"/>
              </a:ext>
            </a:extLst>
          </p:cNvPr>
          <p:cNvSpPr>
            <a:spLocks noGrp="1"/>
          </p:cNvSpPr>
          <p:nvPr>
            <p:ph type="ctrTitle"/>
          </p:nvPr>
        </p:nvSpPr>
        <p:spPr>
          <a:xfrm>
            <a:off x="1906954" y="1367692"/>
            <a:ext cx="8456246" cy="1872639"/>
          </a:xfrm>
        </p:spPr>
        <p:txBody>
          <a:bodyPr anchor="b">
            <a:normAutofit/>
          </a:bodyPr>
          <a:lstStyle>
            <a:lvl1pPr algn="l">
              <a:defRPr sz="4000" b="1" i="0">
                <a:solidFill>
                  <a:srgbClr val="3A2B5A"/>
                </a:solidFill>
                <a:latin typeface="Aptos Display" panose="020B000402020202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731900-0E68-364F-9672-8EBDF5EAE2AE}"/>
              </a:ext>
            </a:extLst>
          </p:cNvPr>
          <p:cNvSpPr>
            <a:spLocks noGrp="1"/>
          </p:cNvSpPr>
          <p:nvPr>
            <p:ph type="subTitle" idx="1" hasCustomPrompt="1"/>
          </p:nvPr>
        </p:nvSpPr>
        <p:spPr>
          <a:xfrm>
            <a:off x="1906954" y="3467224"/>
            <a:ext cx="7534031" cy="1423255"/>
          </a:xfrm>
          <a:prstGeom prst="rect">
            <a:avLst/>
          </a:prstGeom>
        </p:spPr>
        <p:txBody>
          <a:bodyPr>
            <a:normAutofit/>
          </a:bodyPr>
          <a:lstStyle>
            <a:lvl1pPr marL="0" indent="0" algn="l">
              <a:buNone/>
              <a:defRPr sz="2400" b="0" i="0">
                <a:solidFill>
                  <a:srgbClr val="3A2B5A"/>
                </a:solidFill>
                <a:latin typeface="Aptos Display" panose="020B000402020202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title style</a:t>
            </a:r>
          </a:p>
        </p:txBody>
      </p:sp>
      <p:sp>
        <p:nvSpPr>
          <p:cNvPr id="4" name="Date Placeholder 3">
            <a:extLst>
              <a:ext uri="{FF2B5EF4-FFF2-40B4-BE49-F238E27FC236}">
                <a16:creationId xmlns:a16="http://schemas.microsoft.com/office/drawing/2014/main" id="{241A74CF-E932-554B-9DCB-DE78890F0E6F}"/>
              </a:ext>
            </a:extLst>
          </p:cNvPr>
          <p:cNvSpPr>
            <a:spLocks noGrp="1"/>
          </p:cNvSpPr>
          <p:nvPr>
            <p:ph type="dt" sz="half" idx="10"/>
          </p:nvPr>
        </p:nvSpPr>
        <p:spPr/>
        <p:txBody>
          <a:bodyPr/>
          <a:lstStyle/>
          <a:p>
            <a:fld id="{A1F1D693-06CE-45CE-860C-E993FDCE2AC0}" type="datetimeFigureOut">
              <a:rPr lang="en-US" smtClean="0"/>
              <a:t>9/10/2025</a:t>
            </a:fld>
            <a:endParaRPr lang="en-US"/>
          </a:p>
        </p:txBody>
      </p:sp>
      <p:sp>
        <p:nvSpPr>
          <p:cNvPr id="5" name="Footer Placeholder 4">
            <a:extLst>
              <a:ext uri="{FF2B5EF4-FFF2-40B4-BE49-F238E27FC236}">
                <a16:creationId xmlns:a16="http://schemas.microsoft.com/office/drawing/2014/main" id="{5A010084-B64C-9D41-9639-DD2D0E453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9F151-8865-A949-960E-4206CD9DA485}"/>
              </a:ext>
            </a:extLst>
          </p:cNvPr>
          <p:cNvSpPr>
            <a:spLocks noGrp="1"/>
          </p:cNvSpPr>
          <p:nvPr>
            <p:ph type="sldNum" sz="quarter" idx="12"/>
          </p:nvPr>
        </p:nvSpPr>
        <p:spPr/>
        <p:txBody>
          <a:bodyPr/>
          <a:lstStyle/>
          <a:p>
            <a:fld id="{D088C396-DED4-4069-895C-D0A2D0644C9E}" type="slidenum">
              <a:rPr lang="en-US" smtClean="0"/>
              <a:t>‹#›</a:t>
            </a:fld>
            <a:endParaRPr lang="en-US"/>
          </a:p>
        </p:txBody>
      </p:sp>
    </p:spTree>
    <p:extLst>
      <p:ext uri="{BB962C8B-B14F-4D97-AF65-F5344CB8AC3E}">
        <p14:creationId xmlns:p14="http://schemas.microsoft.com/office/powerpoint/2010/main" val="3169118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950E-0EC9-1149-80B5-CA548588EC0A}"/>
              </a:ext>
            </a:extLst>
          </p:cNvPr>
          <p:cNvSpPr>
            <a:spLocks noGrp="1"/>
          </p:cNvSpPr>
          <p:nvPr>
            <p:ph type="title"/>
          </p:nvPr>
        </p:nvSpPr>
        <p:spPr>
          <a:xfrm>
            <a:off x="838200" y="365125"/>
            <a:ext cx="10515600" cy="908783"/>
          </a:xfrm>
        </p:spPr>
        <p:txBody>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31CBD5-BA45-424E-BFF2-6A058B0B3762}"/>
              </a:ext>
            </a:extLst>
          </p:cNvPr>
          <p:cNvSpPr>
            <a:spLocks noGrp="1"/>
          </p:cNvSpPr>
          <p:nvPr>
            <p:ph idx="1"/>
          </p:nvPr>
        </p:nvSpPr>
        <p:spPr>
          <a:xfrm>
            <a:off x="838200" y="1645871"/>
            <a:ext cx="10515600" cy="4351338"/>
          </a:xfrm>
          <a:prstGeom prst="rect">
            <a:avLst/>
          </a:prstGeom>
        </p:spPr>
        <p:txBody>
          <a:bodyPr/>
          <a:lstStyle>
            <a:lvl1pPr>
              <a:defRPr sz="2400">
                <a:solidFill>
                  <a:srgbClr val="3A2B5A"/>
                </a:solidFill>
                <a:latin typeface="Aptos Display" panose="020B0004020202020204" pitchFamily="34" charset="0"/>
              </a:defRPr>
            </a:lvl1pPr>
            <a:lvl2pPr>
              <a:defRPr sz="2200">
                <a:solidFill>
                  <a:srgbClr val="3A2B5A"/>
                </a:solidFill>
                <a:latin typeface="Aptos Display" panose="020B0004020202020204" pitchFamily="34" charset="0"/>
              </a:defRPr>
            </a:lvl2pPr>
            <a:lvl3pPr>
              <a:defRPr sz="2000">
                <a:solidFill>
                  <a:srgbClr val="3A2B5A"/>
                </a:solidFill>
                <a:latin typeface="Aptos Display" panose="020B0004020202020204" pitchFamily="34" charset="0"/>
              </a:defRPr>
            </a:lvl3pPr>
            <a:lvl4pPr>
              <a:defRPr sz="2000">
                <a:solidFill>
                  <a:srgbClr val="3A2B5A"/>
                </a:solidFill>
                <a:latin typeface="Aptos Display" panose="020B0004020202020204" pitchFamily="34" charset="0"/>
              </a:defRPr>
            </a:lvl4pPr>
            <a:lvl5pPr>
              <a:defRPr sz="2000">
                <a:solidFill>
                  <a:srgbClr val="3A2B5A"/>
                </a:solidFill>
                <a:latin typeface="Aptos Display"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F7F6A-E799-164A-96B4-2B16C1E00182}"/>
              </a:ext>
            </a:extLst>
          </p:cNvPr>
          <p:cNvSpPr>
            <a:spLocks noGrp="1"/>
          </p:cNvSpPr>
          <p:nvPr>
            <p:ph type="dt" sz="half" idx="10"/>
          </p:nvPr>
        </p:nvSpPr>
        <p:spPr/>
        <p:txBody>
          <a:bodyPr/>
          <a:lstStyle>
            <a:lvl1pPr>
              <a:defRPr>
                <a:solidFill>
                  <a:srgbClr val="3A2B5A"/>
                </a:solidFill>
              </a:defRPr>
            </a:lvl1pPr>
          </a:lstStyle>
          <a:p>
            <a:fld id="{A1F1D693-06CE-45CE-860C-E993FDCE2AC0}" type="datetimeFigureOut">
              <a:rPr lang="en-US" smtClean="0"/>
              <a:t>9/10/2025</a:t>
            </a:fld>
            <a:endParaRPr lang="en-US"/>
          </a:p>
        </p:txBody>
      </p:sp>
      <p:sp>
        <p:nvSpPr>
          <p:cNvPr id="5" name="Footer Placeholder 4">
            <a:extLst>
              <a:ext uri="{FF2B5EF4-FFF2-40B4-BE49-F238E27FC236}">
                <a16:creationId xmlns:a16="http://schemas.microsoft.com/office/drawing/2014/main" id="{D8594BA2-D120-8649-BB6D-4A6F3497AB02}"/>
              </a:ext>
            </a:extLst>
          </p:cNvPr>
          <p:cNvSpPr>
            <a:spLocks noGrp="1"/>
          </p:cNvSpPr>
          <p:nvPr>
            <p:ph type="ftr" sz="quarter" idx="11"/>
          </p:nvPr>
        </p:nvSpPr>
        <p:spPr/>
        <p:txBody>
          <a:bodyPr/>
          <a:lstStyle>
            <a:lvl1pPr>
              <a:defRPr>
                <a:solidFill>
                  <a:srgbClr val="3A2B5A"/>
                </a:solidFill>
              </a:defRPr>
            </a:lvl1pPr>
          </a:lstStyle>
          <a:p>
            <a:endParaRPr lang="en-US"/>
          </a:p>
        </p:txBody>
      </p:sp>
      <p:sp>
        <p:nvSpPr>
          <p:cNvPr id="6" name="Slide Number Placeholder 5">
            <a:extLst>
              <a:ext uri="{FF2B5EF4-FFF2-40B4-BE49-F238E27FC236}">
                <a16:creationId xmlns:a16="http://schemas.microsoft.com/office/drawing/2014/main" id="{3DC653DD-8D6D-4944-A59F-585999C892AE}"/>
              </a:ext>
            </a:extLst>
          </p:cNvPr>
          <p:cNvSpPr>
            <a:spLocks noGrp="1"/>
          </p:cNvSpPr>
          <p:nvPr>
            <p:ph type="sldNum" sz="quarter" idx="12"/>
          </p:nvPr>
        </p:nvSpPr>
        <p:spPr/>
        <p:txBody>
          <a:bodyPr/>
          <a:lstStyle>
            <a:lvl1pPr>
              <a:defRPr>
                <a:solidFill>
                  <a:srgbClr val="3A2B5A"/>
                </a:solidFill>
              </a:defRPr>
            </a:lvl1pPr>
          </a:lstStyle>
          <a:p>
            <a:fld id="{D088C396-DED4-4069-895C-D0A2D0644C9E}" type="slidenum">
              <a:rPr lang="en-US" smtClean="0"/>
              <a:t>‹#›</a:t>
            </a:fld>
            <a:endParaRPr lang="en-US"/>
          </a:p>
        </p:txBody>
      </p:sp>
    </p:spTree>
    <p:extLst>
      <p:ext uri="{BB962C8B-B14F-4D97-AF65-F5344CB8AC3E}">
        <p14:creationId xmlns:p14="http://schemas.microsoft.com/office/powerpoint/2010/main" val="134939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6836A6-D25C-DE47-9942-4382EEE91B8E}"/>
              </a:ext>
            </a:extLst>
          </p:cNvPr>
          <p:cNvSpPr>
            <a:spLocks noGrp="1"/>
          </p:cNvSpPr>
          <p:nvPr>
            <p:ph type="title"/>
          </p:nvPr>
        </p:nvSpPr>
        <p:spPr>
          <a:xfrm>
            <a:off x="838200" y="365125"/>
            <a:ext cx="10515600" cy="908783"/>
          </a:xfrm>
        </p:spPr>
        <p:txBody>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7995-F999-4B4B-8B6E-824D5E2077DB}"/>
              </a:ext>
            </a:extLst>
          </p:cNvPr>
          <p:cNvSpPr>
            <a:spLocks noGrp="1"/>
          </p:cNvSpPr>
          <p:nvPr>
            <p:ph sz="half" idx="1"/>
          </p:nvPr>
        </p:nvSpPr>
        <p:spPr>
          <a:xfrm>
            <a:off x="838200" y="1825625"/>
            <a:ext cx="5181600" cy="4351338"/>
          </a:xfrm>
          <a:prstGeom prst="rect">
            <a:avLst/>
          </a:prstGeom>
        </p:spPr>
        <p:txBody>
          <a:bodyPr/>
          <a:lstStyle>
            <a:lvl1pPr>
              <a:defRPr sz="2400">
                <a:solidFill>
                  <a:srgbClr val="3A2B5A"/>
                </a:solidFill>
                <a:latin typeface="Aptos Display" panose="020B0004020202020204" pitchFamily="34" charset="0"/>
              </a:defRPr>
            </a:lvl1pPr>
            <a:lvl2pPr>
              <a:defRPr sz="2200">
                <a:solidFill>
                  <a:srgbClr val="3A2B5A"/>
                </a:solidFill>
                <a:latin typeface="Aptos Display" panose="020B0004020202020204" pitchFamily="34" charset="0"/>
              </a:defRPr>
            </a:lvl2pPr>
            <a:lvl3pPr>
              <a:defRPr sz="2000">
                <a:solidFill>
                  <a:srgbClr val="3A2B5A"/>
                </a:solidFill>
                <a:latin typeface="Aptos Display" panose="020B0004020202020204" pitchFamily="34" charset="0"/>
              </a:defRPr>
            </a:lvl3pPr>
            <a:lvl4pPr>
              <a:defRPr sz="2000">
                <a:solidFill>
                  <a:srgbClr val="3A2B5A"/>
                </a:solidFill>
                <a:latin typeface="Aptos Display" panose="020B0004020202020204" pitchFamily="34" charset="0"/>
              </a:defRPr>
            </a:lvl4pPr>
            <a:lvl5pPr>
              <a:defRPr sz="2000">
                <a:solidFill>
                  <a:srgbClr val="3A2B5A"/>
                </a:solidFill>
                <a:latin typeface="Aptos Display"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DDF23-1DED-7641-B57C-FD49631D78F3}"/>
              </a:ext>
            </a:extLst>
          </p:cNvPr>
          <p:cNvSpPr>
            <a:spLocks noGrp="1"/>
          </p:cNvSpPr>
          <p:nvPr>
            <p:ph type="dt" sz="half" idx="10"/>
          </p:nvPr>
        </p:nvSpPr>
        <p:spPr/>
        <p:txBody>
          <a:bodyPr/>
          <a:lstStyle/>
          <a:p>
            <a:fld id="{A1F1D693-06CE-45CE-860C-E993FDCE2AC0}" type="datetimeFigureOut">
              <a:rPr lang="en-US" smtClean="0"/>
              <a:t>9/10/2025</a:t>
            </a:fld>
            <a:endParaRPr lang="en-US"/>
          </a:p>
        </p:txBody>
      </p:sp>
      <p:sp>
        <p:nvSpPr>
          <p:cNvPr id="6" name="Footer Placeholder 5">
            <a:extLst>
              <a:ext uri="{FF2B5EF4-FFF2-40B4-BE49-F238E27FC236}">
                <a16:creationId xmlns:a16="http://schemas.microsoft.com/office/drawing/2014/main" id="{433EF89B-F30E-D847-BA44-E06B13E504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601B1-DECA-1D45-B680-35F4F0C799A9}"/>
              </a:ext>
            </a:extLst>
          </p:cNvPr>
          <p:cNvSpPr>
            <a:spLocks noGrp="1"/>
          </p:cNvSpPr>
          <p:nvPr>
            <p:ph type="sldNum" sz="quarter" idx="12"/>
          </p:nvPr>
        </p:nvSpPr>
        <p:spPr/>
        <p:txBody>
          <a:bodyPr/>
          <a:lstStyle/>
          <a:p>
            <a:fld id="{D088C396-DED4-4069-895C-D0A2D0644C9E}" type="slidenum">
              <a:rPr lang="en-US" smtClean="0"/>
              <a:t>‹#›</a:t>
            </a:fld>
            <a:endParaRPr lang="en-US"/>
          </a:p>
        </p:txBody>
      </p:sp>
    </p:spTree>
    <p:extLst>
      <p:ext uri="{BB962C8B-B14F-4D97-AF65-F5344CB8AC3E}">
        <p14:creationId xmlns:p14="http://schemas.microsoft.com/office/powerpoint/2010/main" val="2120436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6836A6-D25C-DE47-9942-4382EEE91B8E}"/>
              </a:ext>
            </a:extLst>
          </p:cNvPr>
          <p:cNvSpPr>
            <a:spLocks noGrp="1"/>
          </p:cNvSpPr>
          <p:nvPr>
            <p:ph type="title"/>
          </p:nvPr>
        </p:nvSpPr>
        <p:spPr>
          <a:xfrm>
            <a:off x="838200" y="365125"/>
            <a:ext cx="10515600" cy="908783"/>
          </a:xfrm>
        </p:spPr>
        <p:txBody>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7995-F999-4B4B-8B6E-824D5E2077DB}"/>
              </a:ext>
            </a:extLst>
          </p:cNvPr>
          <p:cNvSpPr>
            <a:spLocks noGrp="1"/>
          </p:cNvSpPr>
          <p:nvPr>
            <p:ph sz="half" idx="1"/>
          </p:nvPr>
        </p:nvSpPr>
        <p:spPr>
          <a:xfrm>
            <a:off x="838200" y="1825625"/>
            <a:ext cx="5181600" cy="4351338"/>
          </a:xfrm>
          <a:prstGeom prst="rect">
            <a:avLst/>
          </a:prstGeom>
        </p:spPr>
        <p:txBody>
          <a:bodyPr/>
          <a:lstStyle>
            <a:lvl1pPr>
              <a:defRPr sz="2400">
                <a:solidFill>
                  <a:srgbClr val="3A2B5A"/>
                </a:solidFill>
                <a:latin typeface="Aptos Display" panose="020B0004020202020204" pitchFamily="34" charset="0"/>
              </a:defRPr>
            </a:lvl1pPr>
            <a:lvl2pPr>
              <a:defRPr sz="2200">
                <a:solidFill>
                  <a:srgbClr val="3A2B5A"/>
                </a:solidFill>
                <a:latin typeface="Aptos Display" panose="020B0004020202020204" pitchFamily="34" charset="0"/>
              </a:defRPr>
            </a:lvl2pPr>
            <a:lvl3pPr>
              <a:defRPr sz="2000">
                <a:solidFill>
                  <a:srgbClr val="3A2B5A"/>
                </a:solidFill>
                <a:latin typeface="Aptos Display" panose="020B0004020202020204" pitchFamily="34" charset="0"/>
              </a:defRPr>
            </a:lvl3pPr>
            <a:lvl4pPr>
              <a:defRPr sz="2000">
                <a:solidFill>
                  <a:srgbClr val="3A2B5A"/>
                </a:solidFill>
                <a:latin typeface="Aptos Display" panose="020B0004020202020204" pitchFamily="34" charset="0"/>
              </a:defRPr>
            </a:lvl4pPr>
            <a:lvl5pPr>
              <a:defRPr sz="2000">
                <a:solidFill>
                  <a:srgbClr val="3A2B5A"/>
                </a:solidFill>
                <a:latin typeface="Aptos Display"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ED754AEF-38B0-6C08-0F46-90547FB5F82B}"/>
              </a:ext>
            </a:extLst>
          </p:cNvPr>
          <p:cNvSpPr>
            <a:spLocks noGrp="1"/>
          </p:cNvSpPr>
          <p:nvPr>
            <p:ph sz="half" idx="13"/>
          </p:nvPr>
        </p:nvSpPr>
        <p:spPr>
          <a:xfrm>
            <a:off x="6172200" y="1825625"/>
            <a:ext cx="5181600" cy="4351338"/>
          </a:xfrm>
          <a:prstGeom prst="rect">
            <a:avLst/>
          </a:prstGeom>
        </p:spPr>
        <p:txBody>
          <a:bodyPr/>
          <a:lstStyle>
            <a:lvl1pPr>
              <a:defRPr sz="2400">
                <a:solidFill>
                  <a:srgbClr val="3A2B5A"/>
                </a:solidFill>
                <a:latin typeface="Aptos Display" panose="020B0004020202020204" pitchFamily="34" charset="0"/>
              </a:defRPr>
            </a:lvl1pPr>
            <a:lvl2pPr>
              <a:defRPr sz="2200">
                <a:solidFill>
                  <a:srgbClr val="3A2B5A"/>
                </a:solidFill>
                <a:latin typeface="Aptos Display" panose="020B0004020202020204" pitchFamily="34" charset="0"/>
              </a:defRPr>
            </a:lvl2pPr>
            <a:lvl3pPr>
              <a:defRPr sz="2000">
                <a:solidFill>
                  <a:srgbClr val="3A2B5A"/>
                </a:solidFill>
                <a:latin typeface="Aptos Display" panose="020B0004020202020204" pitchFamily="34" charset="0"/>
              </a:defRPr>
            </a:lvl3pPr>
            <a:lvl4pPr>
              <a:defRPr sz="2000">
                <a:solidFill>
                  <a:srgbClr val="3A2B5A"/>
                </a:solidFill>
                <a:latin typeface="Aptos Display" panose="020B0004020202020204" pitchFamily="34" charset="0"/>
              </a:defRPr>
            </a:lvl4pPr>
            <a:lvl5pPr>
              <a:defRPr sz="2000">
                <a:solidFill>
                  <a:srgbClr val="3A2B5A"/>
                </a:solidFill>
                <a:latin typeface="Aptos Display"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DDF23-1DED-7641-B57C-FD49631D78F3}"/>
              </a:ext>
            </a:extLst>
          </p:cNvPr>
          <p:cNvSpPr>
            <a:spLocks noGrp="1"/>
          </p:cNvSpPr>
          <p:nvPr>
            <p:ph type="dt" sz="half" idx="10"/>
          </p:nvPr>
        </p:nvSpPr>
        <p:spPr/>
        <p:txBody>
          <a:bodyPr/>
          <a:lstStyle/>
          <a:p>
            <a:fld id="{A1F1D693-06CE-45CE-860C-E993FDCE2AC0}" type="datetimeFigureOut">
              <a:rPr lang="en-US" smtClean="0"/>
              <a:t>9/10/2025</a:t>
            </a:fld>
            <a:endParaRPr lang="en-US"/>
          </a:p>
        </p:txBody>
      </p:sp>
      <p:sp>
        <p:nvSpPr>
          <p:cNvPr id="6" name="Footer Placeholder 5">
            <a:extLst>
              <a:ext uri="{FF2B5EF4-FFF2-40B4-BE49-F238E27FC236}">
                <a16:creationId xmlns:a16="http://schemas.microsoft.com/office/drawing/2014/main" id="{433EF89B-F30E-D847-BA44-E06B13E504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601B1-DECA-1D45-B680-35F4F0C799A9}"/>
              </a:ext>
            </a:extLst>
          </p:cNvPr>
          <p:cNvSpPr>
            <a:spLocks noGrp="1"/>
          </p:cNvSpPr>
          <p:nvPr>
            <p:ph type="sldNum" sz="quarter" idx="12"/>
          </p:nvPr>
        </p:nvSpPr>
        <p:spPr/>
        <p:txBody>
          <a:bodyPr/>
          <a:lstStyle/>
          <a:p>
            <a:fld id="{D088C396-DED4-4069-895C-D0A2D0644C9E}" type="slidenum">
              <a:rPr lang="en-US" smtClean="0"/>
              <a:t>‹#›</a:t>
            </a:fld>
            <a:endParaRPr lang="en-US"/>
          </a:p>
        </p:txBody>
      </p:sp>
    </p:spTree>
    <p:extLst>
      <p:ext uri="{BB962C8B-B14F-4D97-AF65-F5344CB8AC3E}">
        <p14:creationId xmlns:p14="http://schemas.microsoft.com/office/powerpoint/2010/main" val="151750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950E-0EC9-1149-80B5-CA548588EC0A}"/>
              </a:ext>
            </a:extLst>
          </p:cNvPr>
          <p:cNvSpPr>
            <a:spLocks noGrp="1"/>
          </p:cNvSpPr>
          <p:nvPr>
            <p:ph type="title"/>
          </p:nvPr>
        </p:nvSpPr>
        <p:spPr>
          <a:xfrm>
            <a:off x="838200" y="737089"/>
            <a:ext cx="10515600" cy="614974"/>
          </a:xfrm>
        </p:spPr>
        <p:txBody>
          <a:bodyPr/>
          <a:lstStyle>
            <a:lvl1pPr>
              <a:defRPr>
                <a:solidFill>
                  <a:srgbClr val="3A2B5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31CBD5-BA45-424E-BFF2-6A058B0B3762}"/>
              </a:ext>
            </a:extLst>
          </p:cNvPr>
          <p:cNvSpPr>
            <a:spLocks noGrp="1"/>
          </p:cNvSpPr>
          <p:nvPr>
            <p:ph idx="1"/>
          </p:nvPr>
        </p:nvSpPr>
        <p:spPr>
          <a:xfrm>
            <a:off x="838200" y="1555261"/>
            <a:ext cx="10515600" cy="4191855"/>
          </a:xfrm>
          <a:prstGeom prst="rect">
            <a:avLst/>
          </a:prstGeom>
        </p:spPr>
        <p:txBody>
          <a:bodyPr/>
          <a:lstStyle>
            <a:lvl1pPr>
              <a:defRPr sz="2400">
                <a:solidFill>
                  <a:srgbClr val="3A2B5A"/>
                </a:solidFill>
                <a:latin typeface="Aptos Display" panose="020B0004020202020204" pitchFamily="34" charset="0"/>
              </a:defRPr>
            </a:lvl1pPr>
            <a:lvl2pPr>
              <a:defRPr sz="2200">
                <a:solidFill>
                  <a:srgbClr val="3A2B5A"/>
                </a:solidFill>
                <a:latin typeface="Aptos Display" panose="020B0004020202020204" pitchFamily="34" charset="0"/>
              </a:defRPr>
            </a:lvl2pPr>
            <a:lvl3pPr>
              <a:defRPr sz="2000">
                <a:solidFill>
                  <a:srgbClr val="3A2B5A"/>
                </a:solidFill>
                <a:latin typeface="Aptos Display" panose="020B0004020202020204" pitchFamily="34" charset="0"/>
              </a:defRPr>
            </a:lvl3pPr>
            <a:lvl4pPr>
              <a:defRPr sz="2000">
                <a:solidFill>
                  <a:srgbClr val="3A2B5A"/>
                </a:solidFill>
                <a:latin typeface="Aptos Display" panose="020B0004020202020204" pitchFamily="34" charset="0"/>
              </a:defRPr>
            </a:lvl4pPr>
            <a:lvl5pPr>
              <a:defRPr sz="2000">
                <a:solidFill>
                  <a:srgbClr val="3A2B5A"/>
                </a:solidFill>
                <a:latin typeface="Aptos Display"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F7F6A-E799-164A-96B4-2B16C1E00182}"/>
              </a:ext>
            </a:extLst>
          </p:cNvPr>
          <p:cNvSpPr>
            <a:spLocks noGrp="1"/>
          </p:cNvSpPr>
          <p:nvPr>
            <p:ph type="dt" sz="half" idx="10"/>
          </p:nvPr>
        </p:nvSpPr>
        <p:spPr/>
        <p:txBody>
          <a:bodyPr/>
          <a:lstStyle/>
          <a:p>
            <a:fld id="{A1F1D693-06CE-45CE-860C-E993FDCE2AC0}" type="datetimeFigureOut">
              <a:rPr lang="en-US" smtClean="0"/>
              <a:t>9/10/2025</a:t>
            </a:fld>
            <a:endParaRPr lang="en-US"/>
          </a:p>
        </p:txBody>
      </p:sp>
      <p:sp>
        <p:nvSpPr>
          <p:cNvPr id="5" name="Footer Placeholder 4">
            <a:extLst>
              <a:ext uri="{FF2B5EF4-FFF2-40B4-BE49-F238E27FC236}">
                <a16:creationId xmlns:a16="http://schemas.microsoft.com/office/drawing/2014/main" id="{D8594BA2-D120-8649-BB6D-4A6F3497A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653DD-8D6D-4944-A59F-585999C892AE}"/>
              </a:ext>
            </a:extLst>
          </p:cNvPr>
          <p:cNvSpPr>
            <a:spLocks noGrp="1"/>
          </p:cNvSpPr>
          <p:nvPr>
            <p:ph type="sldNum" sz="quarter" idx="12"/>
          </p:nvPr>
        </p:nvSpPr>
        <p:spPr/>
        <p:txBody>
          <a:bodyPr/>
          <a:lstStyle/>
          <a:p>
            <a:fld id="{D088C396-DED4-4069-895C-D0A2D0644C9E}" type="slidenum">
              <a:rPr lang="en-US" smtClean="0"/>
              <a:t>‹#›</a:t>
            </a:fld>
            <a:endParaRPr lang="en-US"/>
          </a:p>
        </p:txBody>
      </p:sp>
      <p:cxnSp>
        <p:nvCxnSpPr>
          <p:cNvPr id="8" name="Straight Connector 7">
            <a:extLst>
              <a:ext uri="{FF2B5EF4-FFF2-40B4-BE49-F238E27FC236}">
                <a16:creationId xmlns:a16="http://schemas.microsoft.com/office/drawing/2014/main" id="{09EFD235-9A73-624F-9C6B-2C965BAAD0E4}"/>
              </a:ext>
              <a:ext uri="{C183D7F6-B498-43B3-948B-1728B52AA6E4}">
                <adec:decorative xmlns:adec="http://schemas.microsoft.com/office/drawing/2017/decorative" val="1"/>
              </a:ext>
            </a:extLst>
          </p:cNvPr>
          <p:cNvCxnSpPr/>
          <p:nvPr/>
        </p:nvCxnSpPr>
        <p:spPr>
          <a:xfrm>
            <a:off x="945662" y="1352063"/>
            <a:ext cx="104081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75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FED539C-68B2-2048-A6C9-1D0348A01A83}"/>
              </a:ext>
            </a:extLst>
          </p:cNvPr>
          <p:cNvSpPr>
            <a:spLocks noGrp="1"/>
          </p:cNvSpPr>
          <p:nvPr>
            <p:ph type="title"/>
          </p:nvPr>
        </p:nvSpPr>
        <p:spPr>
          <a:xfrm>
            <a:off x="838200" y="737089"/>
            <a:ext cx="10515600" cy="614974"/>
          </a:xfrm>
        </p:spPr>
        <p:txBody>
          <a:bodyPr/>
          <a:lstStyle>
            <a:lvl1pPr>
              <a:defRPr>
                <a:solidFill>
                  <a:srgbClr val="3A2B5A"/>
                </a:solidFill>
              </a:defRPr>
            </a:lvl1pPr>
          </a:lstStyle>
          <a:p>
            <a:r>
              <a:rPr lang="en-US"/>
              <a:t>Click to edit Master title style</a:t>
            </a:r>
          </a:p>
        </p:txBody>
      </p:sp>
      <p:sp>
        <p:nvSpPr>
          <p:cNvPr id="3" name="Text Placeholder 2">
            <a:extLst>
              <a:ext uri="{FF2B5EF4-FFF2-40B4-BE49-F238E27FC236}">
                <a16:creationId xmlns:a16="http://schemas.microsoft.com/office/drawing/2014/main" id="{215B6BFA-3AD5-E348-99A3-504B1EC9F33E}"/>
              </a:ext>
            </a:extLst>
          </p:cNvPr>
          <p:cNvSpPr>
            <a:spLocks noGrp="1"/>
          </p:cNvSpPr>
          <p:nvPr>
            <p:ph type="body" idx="1"/>
          </p:nvPr>
        </p:nvSpPr>
        <p:spPr>
          <a:xfrm>
            <a:off x="839788" y="1518752"/>
            <a:ext cx="5157787" cy="564299"/>
          </a:xfrm>
          <a:prstGeom prst="rect">
            <a:avLst/>
          </a:prstGeom>
        </p:spPr>
        <p:txBody>
          <a:bodyPr anchor="b"/>
          <a:lstStyle>
            <a:lvl1pPr marL="0" indent="0">
              <a:buNone/>
              <a:defRPr sz="2400" b="1">
                <a:solidFill>
                  <a:srgbClr val="3A2B5A"/>
                </a:solidFill>
                <a:latin typeface="Aptos Display"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1000E2-77AF-ED47-B9C0-6FA3E54904D7}"/>
              </a:ext>
            </a:extLst>
          </p:cNvPr>
          <p:cNvSpPr>
            <a:spLocks noGrp="1"/>
          </p:cNvSpPr>
          <p:nvPr>
            <p:ph sz="half" idx="2"/>
          </p:nvPr>
        </p:nvSpPr>
        <p:spPr>
          <a:xfrm>
            <a:off x="839788" y="2083052"/>
            <a:ext cx="5157787" cy="3684588"/>
          </a:xfrm>
          <a:prstGeom prst="rect">
            <a:avLst/>
          </a:prstGeom>
        </p:spPr>
        <p:txBody>
          <a:bodyPr/>
          <a:lstStyle>
            <a:lvl1pPr>
              <a:defRPr sz="2400">
                <a:solidFill>
                  <a:srgbClr val="3A2B5A"/>
                </a:solidFill>
                <a:latin typeface="Aptos Display" panose="020B0004020202020204" pitchFamily="34" charset="0"/>
              </a:defRPr>
            </a:lvl1pPr>
            <a:lvl2pPr>
              <a:defRPr sz="2200">
                <a:solidFill>
                  <a:srgbClr val="3A2B5A"/>
                </a:solidFill>
                <a:latin typeface="Aptos Display" panose="020B0004020202020204" pitchFamily="34" charset="0"/>
              </a:defRPr>
            </a:lvl2pPr>
            <a:lvl3pPr>
              <a:defRPr sz="2000">
                <a:solidFill>
                  <a:srgbClr val="3A2B5A"/>
                </a:solidFill>
                <a:latin typeface="Aptos Display" panose="020B0004020202020204" pitchFamily="34" charset="0"/>
              </a:defRPr>
            </a:lvl3pPr>
            <a:lvl4pPr>
              <a:defRPr sz="2000">
                <a:solidFill>
                  <a:srgbClr val="3A2B5A"/>
                </a:solidFill>
                <a:latin typeface="Aptos Display" panose="020B0004020202020204" pitchFamily="34" charset="0"/>
              </a:defRPr>
            </a:lvl4pPr>
            <a:lvl5pPr>
              <a:defRPr sz="2000">
                <a:solidFill>
                  <a:srgbClr val="3A2B5A"/>
                </a:solidFill>
                <a:latin typeface="Aptos Display"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B6D9A-48B2-DC4D-B02F-601370E4492C}"/>
              </a:ext>
            </a:extLst>
          </p:cNvPr>
          <p:cNvSpPr>
            <a:spLocks noGrp="1"/>
          </p:cNvSpPr>
          <p:nvPr>
            <p:ph type="body" sz="quarter" idx="3"/>
          </p:nvPr>
        </p:nvSpPr>
        <p:spPr>
          <a:xfrm>
            <a:off x="6172200" y="1518752"/>
            <a:ext cx="5183188" cy="564300"/>
          </a:xfrm>
          <a:prstGeom prst="rect">
            <a:avLst/>
          </a:prstGeom>
        </p:spPr>
        <p:txBody>
          <a:bodyPr anchor="b"/>
          <a:lstStyle>
            <a:lvl1pPr marL="0" indent="0">
              <a:buNone/>
              <a:defRPr sz="2400" b="1">
                <a:solidFill>
                  <a:srgbClr val="3A2B5A"/>
                </a:solidFill>
                <a:latin typeface="Aptos Display"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A53304-B22A-E146-9A04-AD82EC7CEBBE}"/>
              </a:ext>
            </a:extLst>
          </p:cNvPr>
          <p:cNvSpPr>
            <a:spLocks noGrp="1"/>
          </p:cNvSpPr>
          <p:nvPr>
            <p:ph sz="quarter" idx="4"/>
          </p:nvPr>
        </p:nvSpPr>
        <p:spPr>
          <a:xfrm>
            <a:off x="6172200" y="2083052"/>
            <a:ext cx="5183188" cy="3684588"/>
          </a:xfrm>
          <a:prstGeom prst="rect">
            <a:avLst/>
          </a:prstGeom>
        </p:spPr>
        <p:txBody>
          <a:bodyPr/>
          <a:lstStyle>
            <a:lvl1pPr>
              <a:defRPr sz="2400">
                <a:solidFill>
                  <a:srgbClr val="3A2B5A"/>
                </a:solidFill>
                <a:latin typeface="Aptos Display" panose="020B0004020202020204" pitchFamily="34" charset="0"/>
              </a:defRPr>
            </a:lvl1pPr>
            <a:lvl2pPr>
              <a:defRPr sz="2200">
                <a:solidFill>
                  <a:srgbClr val="3A2B5A"/>
                </a:solidFill>
                <a:latin typeface="Aptos Display" panose="020B0004020202020204" pitchFamily="34" charset="0"/>
              </a:defRPr>
            </a:lvl2pPr>
            <a:lvl3pPr>
              <a:defRPr sz="2000">
                <a:solidFill>
                  <a:srgbClr val="3A2B5A"/>
                </a:solidFill>
                <a:latin typeface="Aptos Display" panose="020B0004020202020204" pitchFamily="34" charset="0"/>
              </a:defRPr>
            </a:lvl3pPr>
            <a:lvl4pPr>
              <a:defRPr sz="2000">
                <a:solidFill>
                  <a:srgbClr val="3A2B5A"/>
                </a:solidFill>
                <a:latin typeface="Aptos Display" panose="020B0004020202020204" pitchFamily="34" charset="0"/>
              </a:defRPr>
            </a:lvl4pPr>
            <a:lvl5pPr>
              <a:defRPr sz="2000">
                <a:solidFill>
                  <a:srgbClr val="3A2B5A"/>
                </a:solidFill>
                <a:latin typeface="Aptos Display"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7090BB-53D3-434A-8753-7084BBFBA1BD}"/>
              </a:ext>
            </a:extLst>
          </p:cNvPr>
          <p:cNvSpPr>
            <a:spLocks noGrp="1"/>
          </p:cNvSpPr>
          <p:nvPr>
            <p:ph type="dt" sz="half" idx="10"/>
          </p:nvPr>
        </p:nvSpPr>
        <p:spPr/>
        <p:txBody>
          <a:bodyPr/>
          <a:lstStyle/>
          <a:p>
            <a:fld id="{A1F1D693-06CE-45CE-860C-E993FDCE2AC0}" type="datetimeFigureOut">
              <a:rPr lang="en-US" smtClean="0"/>
              <a:t>9/10/2025</a:t>
            </a:fld>
            <a:endParaRPr lang="en-US"/>
          </a:p>
        </p:txBody>
      </p:sp>
      <p:sp>
        <p:nvSpPr>
          <p:cNvPr id="8" name="Footer Placeholder 7">
            <a:extLst>
              <a:ext uri="{FF2B5EF4-FFF2-40B4-BE49-F238E27FC236}">
                <a16:creationId xmlns:a16="http://schemas.microsoft.com/office/drawing/2014/main" id="{E1904FAB-A5D7-C943-8B73-A796211525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7B2231-3DF2-894D-863E-44B04135478F}"/>
              </a:ext>
            </a:extLst>
          </p:cNvPr>
          <p:cNvSpPr>
            <a:spLocks noGrp="1"/>
          </p:cNvSpPr>
          <p:nvPr>
            <p:ph type="sldNum" sz="quarter" idx="12"/>
          </p:nvPr>
        </p:nvSpPr>
        <p:spPr/>
        <p:txBody>
          <a:bodyPr/>
          <a:lstStyle/>
          <a:p>
            <a:fld id="{D088C396-DED4-4069-895C-D0A2D0644C9E}" type="slidenum">
              <a:rPr lang="en-US" smtClean="0"/>
              <a:t>‹#›</a:t>
            </a:fld>
            <a:endParaRPr lang="en-US"/>
          </a:p>
        </p:txBody>
      </p:sp>
      <p:cxnSp>
        <p:nvCxnSpPr>
          <p:cNvPr id="14" name="Straight Connector 13">
            <a:extLst>
              <a:ext uri="{FF2B5EF4-FFF2-40B4-BE49-F238E27FC236}">
                <a16:creationId xmlns:a16="http://schemas.microsoft.com/office/drawing/2014/main" id="{67098B7F-4054-2D4B-8750-39161BE6343F}"/>
              </a:ext>
              <a:ext uri="{C183D7F6-B498-43B3-948B-1728B52AA6E4}">
                <adec:decorative xmlns:adec="http://schemas.microsoft.com/office/drawing/2017/decorative" val="1"/>
              </a:ext>
            </a:extLst>
          </p:cNvPr>
          <p:cNvCxnSpPr/>
          <p:nvPr/>
        </p:nvCxnSpPr>
        <p:spPr>
          <a:xfrm>
            <a:off x="945662" y="1352063"/>
            <a:ext cx="104081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333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3D2F-7062-7C45-9424-A979EE2C891E}"/>
              </a:ext>
            </a:extLst>
          </p:cNvPr>
          <p:cNvSpPr>
            <a:spLocks noGrp="1"/>
          </p:cNvSpPr>
          <p:nvPr>
            <p:ph type="title"/>
          </p:nvPr>
        </p:nvSpPr>
        <p:spPr>
          <a:xfrm>
            <a:off x="839788" y="870200"/>
            <a:ext cx="3932237" cy="1069974"/>
          </a:xfrm>
        </p:spPr>
        <p:txBody>
          <a:bodyPr anchor="b"/>
          <a:lstStyle>
            <a:lvl1pPr>
              <a:defRPr sz="3200">
                <a:solidFill>
                  <a:srgbClr val="3A2B5A"/>
                </a:solidFill>
              </a:defRPr>
            </a:lvl1pPr>
          </a:lstStyle>
          <a:p>
            <a:r>
              <a:rPr lang="en-US"/>
              <a:t>Click to edit Master title style</a:t>
            </a:r>
          </a:p>
        </p:txBody>
      </p:sp>
      <p:sp>
        <p:nvSpPr>
          <p:cNvPr id="4" name="Text Placeholder 3">
            <a:extLst>
              <a:ext uri="{FF2B5EF4-FFF2-40B4-BE49-F238E27FC236}">
                <a16:creationId xmlns:a16="http://schemas.microsoft.com/office/drawing/2014/main" id="{CF532EC6-E352-FA40-983B-812DACE40D41}"/>
              </a:ext>
            </a:extLst>
          </p:cNvPr>
          <p:cNvSpPr>
            <a:spLocks noGrp="1"/>
          </p:cNvSpPr>
          <p:nvPr>
            <p:ph type="body" sz="half" idx="2"/>
          </p:nvPr>
        </p:nvSpPr>
        <p:spPr>
          <a:xfrm>
            <a:off x="839788" y="2057400"/>
            <a:ext cx="3932237" cy="3811588"/>
          </a:xfrm>
          <a:prstGeom prst="rect">
            <a:avLst/>
          </a:prstGeom>
        </p:spPr>
        <p:txBody>
          <a:bodyPr/>
          <a:lstStyle>
            <a:lvl1pPr marL="0" indent="0">
              <a:buNone/>
              <a:defRPr sz="2200">
                <a:solidFill>
                  <a:srgbClr val="3A2B5A"/>
                </a:solidFill>
                <a:latin typeface="Aptos Display"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0C8138-A6E9-2245-84E3-A34588D1010F}"/>
              </a:ext>
            </a:extLst>
          </p:cNvPr>
          <p:cNvSpPr>
            <a:spLocks noGrp="1"/>
          </p:cNvSpPr>
          <p:nvPr>
            <p:ph idx="1"/>
          </p:nvPr>
        </p:nvSpPr>
        <p:spPr>
          <a:xfrm>
            <a:off x="5183188" y="987425"/>
            <a:ext cx="6172200" cy="4873625"/>
          </a:xfrm>
          <a:prstGeom prst="rect">
            <a:avLst/>
          </a:prstGeom>
        </p:spPr>
        <p:txBody>
          <a:bodyPr/>
          <a:lstStyle>
            <a:lvl1pPr>
              <a:defRPr sz="2400">
                <a:solidFill>
                  <a:srgbClr val="3A2B5A"/>
                </a:solidFill>
                <a:latin typeface="Aptos Display" panose="020B0004020202020204" pitchFamily="34" charset="0"/>
              </a:defRPr>
            </a:lvl1pPr>
            <a:lvl2pPr>
              <a:defRPr sz="2200">
                <a:solidFill>
                  <a:srgbClr val="3A2B5A"/>
                </a:solidFill>
                <a:latin typeface="Aptos Display" panose="020B0004020202020204" pitchFamily="34" charset="0"/>
              </a:defRPr>
            </a:lvl2pPr>
            <a:lvl3pPr>
              <a:defRPr sz="2000">
                <a:solidFill>
                  <a:srgbClr val="3A2B5A"/>
                </a:solidFill>
                <a:latin typeface="Aptos Display" panose="020B0004020202020204" pitchFamily="34" charset="0"/>
              </a:defRPr>
            </a:lvl3pPr>
            <a:lvl4pPr>
              <a:defRPr sz="2000">
                <a:solidFill>
                  <a:srgbClr val="3A2B5A"/>
                </a:solidFill>
                <a:latin typeface="Aptos Display" panose="020B0004020202020204" pitchFamily="34" charset="0"/>
              </a:defRPr>
            </a:lvl4pPr>
            <a:lvl5pPr>
              <a:defRPr sz="2000">
                <a:solidFill>
                  <a:srgbClr val="3A2B5A"/>
                </a:solidFill>
                <a:latin typeface="Aptos Display" panose="020B00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08156-AAF0-0546-BEEF-D31414BDDC04}"/>
              </a:ext>
            </a:extLst>
          </p:cNvPr>
          <p:cNvSpPr>
            <a:spLocks noGrp="1"/>
          </p:cNvSpPr>
          <p:nvPr>
            <p:ph type="dt" sz="half" idx="10"/>
          </p:nvPr>
        </p:nvSpPr>
        <p:spPr/>
        <p:txBody>
          <a:bodyPr/>
          <a:lstStyle/>
          <a:p>
            <a:fld id="{A1F1D693-06CE-45CE-860C-E993FDCE2AC0}" type="datetimeFigureOut">
              <a:rPr lang="en-US" smtClean="0"/>
              <a:t>9/10/2025</a:t>
            </a:fld>
            <a:endParaRPr lang="en-US"/>
          </a:p>
        </p:txBody>
      </p:sp>
      <p:sp>
        <p:nvSpPr>
          <p:cNvPr id="6" name="Footer Placeholder 5">
            <a:extLst>
              <a:ext uri="{FF2B5EF4-FFF2-40B4-BE49-F238E27FC236}">
                <a16:creationId xmlns:a16="http://schemas.microsoft.com/office/drawing/2014/main" id="{0006778F-BA55-5243-9C77-5C84C79BB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768187-C3E4-AA46-A9A1-2C76809967C3}"/>
              </a:ext>
            </a:extLst>
          </p:cNvPr>
          <p:cNvSpPr>
            <a:spLocks noGrp="1"/>
          </p:cNvSpPr>
          <p:nvPr>
            <p:ph type="sldNum" sz="quarter" idx="12"/>
          </p:nvPr>
        </p:nvSpPr>
        <p:spPr/>
        <p:txBody>
          <a:bodyPr/>
          <a:lstStyle/>
          <a:p>
            <a:fld id="{D088C396-DED4-4069-895C-D0A2D0644C9E}" type="slidenum">
              <a:rPr lang="en-US" smtClean="0"/>
              <a:t>‹#›</a:t>
            </a:fld>
            <a:endParaRPr lang="en-US"/>
          </a:p>
        </p:txBody>
      </p:sp>
    </p:spTree>
    <p:extLst>
      <p:ext uri="{BB962C8B-B14F-4D97-AF65-F5344CB8AC3E}">
        <p14:creationId xmlns:p14="http://schemas.microsoft.com/office/powerpoint/2010/main" val="1643762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1FDBB-470E-5849-8CB0-465CC92B3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ED6C5329-1615-124B-9923-DE75FD411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rgbClr val="3A2B5A"/>
                </a:solidFill>
                <a:latin typeface="Aptos Display" panose="020B0004020202020204" pitchFamily="34" charset="0"/>
                <a:ea typeface="Tahoma" panose="020B0604030504040204" pitchFamily="34" charset="0"/>
                <a:cs typeface="Tahoma" panose="020B0604030504040204" pitchFamily="34" charset="0"/>
              </a:defRPr>
            </a:lvl1pPr>
          </a:lstStyle>
          <a:p>
            <a:fld id="{A1F1D693-06CE-45CE-860C-E993FDCE2AC0}" type="datetimeFigureOut">
              <a:rPr lang="en-US" smtClean="0"/>
              <a:t>9/10/2025</a:t>
            </a:fld>
            <a:endParaRPr lang="en-US"/>
          </a:p>
        </p:txBody>
      </p:sp>
      <p:sp>
        <p:nvSpPr>
          <p:cNvPr id="5" name="Footer Placeholder 4">
            <a:extLst>
              <a:ext uri="{FF2B5EF4-FFF2-40B4-BE49-F238E27FC236}">
                <a16:creationId xmlns:a16="http://schemas.microsoft.com/office/drawing/2014/main" id="{A86FAC46-7187-0042-8B25-6EAC94D6C7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A2B5A"/>
                </a:solidFill>
                <a:latin typeface="Aptos Display"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DBD9451F-C707-0842-941C-22DA3B4292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rgbClr val="3A2B5A"/>
                </a:solidFill>
                <a:latin typeface="Aptos Display" panose="020B0004020202020204" pitchFamily="34" charset="0"/>
                <a:ea typeface="Tahoma" panose="020B0604030504040204" pitchFamily="34" charset="0"/>
                <a:cs typeface="Tahoma" panose="020B0604030504040204" pitchFamily="34" charset="0"/>
              </a:defRPr>
            </a:lvl1pPr>
          </a:lstStyle>
          <a:p>
            <a:fld id="{D088C396-DED4-4069-895C-D0A2D0644C9E}" type="slidenum">
              <a:rPr lang="en-US" smtClean="0"/>
              <a:t>‹#›</a:t>
            </a:fld>
            <a:endParaRPr lang="en-US"/>
          </a:p>
        </p:txBody>
      </p:sp>
    </p:spTree>
    <p:extLst>
      <p:ext uri="{BB962C8B-B14F-4D97-AF65-F5344CB8AC3E}">
        <p14:creationId xmlns:p14="http://schemas.microsoft.com/office/powerpoint/2010/main" val="416439811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200" b="1" i="0" kern="1200">
          <a:solidFill>
            <a:schemeClr val="bg1"/>
          </a:solidFill>
          <a:latin typeface="Aptos" panose="020B000402020202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myflfamilies.com/sites/default/files/2022-11/MRT.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mailto:Webinar@DisabilityRightsFlorida.org"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myflfamilies.com/document/4676"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disabilityrightsflorida.org/intake"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hyperlink" Target="http://www.disabilityrightsflorida.org/"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hyperlink" Target="https://www.myflfamilies.com/crisis-services" TargetMode="External"/><Relationship Id="rId3" Type="http://schemas.openxmlformats.org/officeDocument/2006/relationships/hyperlink" Target="https://www.myflfamilies.com/services/substance-abuse-and-mental-health" TargetMode="External"/><Relationship Id="rId7" Type="http://schemas.openxmlformats.org/officeDocument/2006/relationships/hyperlink" Target="https://www.cms.gov/Medicare/Provider-Enrollment-and-Certification/CertificationandComplianc/CommunityHealthCenters"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hyperlink" Target="https://www.myflfamilies.com/services/substance-abuse-and-mental-health/samh-providers/managing-entities" TargetMode="External"/><Relationship Id="rId5" Type="http://schemas.openxmlformats.org/officeDocument/2006/relationships/hyperlink" Target="https://www.myflfamilies.com/services/substance-abuse-and-mental-health/childrens-mental-health-program" TargetMode="External"/><Relationship Id="rId4" Type="http://schemas.openxmlformats.org/officeDocument/2006/relationships/hyperlink" Target="https://www.myflfamilies.com/services/substance-abuse-and-mental-health/adult-mental-health" TargetMode="External"/><Relationship Id="rId9" Type="http://schemas.openxmlformats.org/officeDocument/2006/relationships/hyperlink" Target="https://ahca.myflorida.com/health-care-policy-and-oversight/bureau-of-health-facility-regulation/hospital-outpatient-services-unit/crisis-stabilization-unit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myflfamilies.com/services/substance-abuse-and-mental-health/substance-abuse-mental-health-treatment-services-and-1-1" TargetMode="External"/><Relationship Id="rId7" Type="http://schemas.openxmlformats.org/officeDocument/2006/relationships/hyperlink" Target="https://www2.myflfamilies.com/service-programs/samh/adult-mental-health/sos/treatment.shtml"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hyperlink" Target="https://www2.myflfamilies.com/service-programs/samh/juvenile-incompetent-to-proceed/" TargetMode="External"/><Relationship Id="rId5" Type="http://schemas.openxmlformats.org/officeDocument/2006/relationships/hyperlink" Target="https://www.flrules.org/gateway/readFile.asp?sid=0&amp;tid=20227136&amp;type=1&amp;file=65E-12.103.doc" TargetMode="External"/><Relationship Id="rId4" Type="http://schemas.openxmlformats.org/officeDocument/2006/relationships/hyperlink" Target="https://ahca.myflorida.com/health-care-policy-and-oversight/bureau-of-health-facility-regulation/hospital-outpatient-services-unit/crisis-stabilization-unit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hyperlink" Target="https://www2.myflfamilies.com/service-programs/samh/adult-mental-health/sos/support.shtml" TargetMode="External"/><Relationship Id="rId3" Type="http://schemas.openxmlformats.org/officeDocument/2006/relationships/hyperlink" Target="https://www.ncbi.nlm.nih.gov/pmc/articles/PMC4471983/" TargetMode="External"/><Relationship Id="rId7" Type="http://schemas.openxmlformats.org/officeDocument/2006/relationships/hyperlink" Target="https://flcertificationboard.org/certifications/certified-recovery-peers-specialist/"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hyperlink" Target="https://www.peersupportfl.org/who-we-serve/peer-specialists/" TargetMode="External"/><Relationship Id="rId5" Type="http://schemas.openxmlformats.org/officeDocument/2006/relationships/hyperlink" Target="https://www.nimh.nih.gov/health/topics/schizophrenia/raise/what-is-coordinated-specialty-care-csc" TargetMode="External"/><Relationship Id="rId4" Type="http://schemas.openxmlformats.org/officeDocument/2006/relationships/hyperlink" Target="https://www2.myflfamilies.com/service-programs/samh/managing-entities/2022/IncDocs/Guidance%2034%20MRT%202021%2008%2001.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clubhouse-intl.org/what-we-do/what-clubhouses-do/"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s://www2.myflfamilies.com/service-programs/samh/managing-entities/2022/IncDocs/Guidance%2021%20Housing%202020%2007%2001.pdf" TargetMode="External"/><Relationship Id="rId5" Type="http://schemas.openxmlformats.org/officeDocument/2006/relationships/hyperlink" Target="https://warmline.org/" TargetMode="External"/><Relationship Id="rId4" Type="http://schemas.openxmlformats.org/officeDocument/2006/relationships/hyperlink" Target="http://www.gainesvillerespite.org/what-we-offer"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AB9A1-B028-4819-A5E8-CBEBD13102BA}"/>
              </a:ext>
            </a:extLst>
          </p:cNvPr>
          <p:cNvSpPr>
            <a:spLocks noGrp="1"/>
          </p:cNvSpPr>
          <p:nvPr>
            <p:ph type="ctrTitle"/>
          </p:nvPr>
        </p:nvSpPr>
        <p:spPr>
          <a:xfrm>
            <a:off x="6611815" y="695569"/>
            <a:ext cx="4165600" cy="2302485"/>
          </a:xfrm>
        </p:spPr>
        <p:txBody>
          <a:bodyPr>
            <a:normAutofit/>
          </a:bodyPr>
          <a:lstStyle/>
          <a:p>
            <a:r>
              <a:rPr lang="en-US"/>
              <a:t>Understanding Florida’s Mental Health System</a:t>
            </a:r>
          </a:p>
        </p:txBody>
      </p:sp>
      <p:sp>
        <p:nvSpPr>
          <p:cNvPr id="3" name="Subtitle 2">
            <a:extLst>
              <a:ext uri="{FF2B5EF4-FFF2-40B4-BE49-F238E27FC236}">
                <a16:creationId xmlns:a16="http://schemas.microsoft.com/office/drawing/2014/main" id="{604854FE-8D4C-4BD8-A58A-4AA1412366B4}"/>
              </a:ext>
            </a:extLst>
          </p:cNvPr>
          <p:cNvSpPr>
            <a:spLocks noGrp="1"/>
          </p:cNvSpPr>
          <p:nvPr>
            <p:ph type="subTitle" idx="1"/>
          </p:nvPr>
        </p:nvSpPr>
        <p:spPr>
          <a:xfrm>
            <a:off x="6611937" y="3421063"/>
            <a:ext cx="4602305" cy="2085885"/>
          </a:xfrm>
        </p:spPr>
        <p:txBody>
          <a:bodyPr>
            <a:normAutofit fontScale="92500" lnSpcReduction="10000"/>
          </a:bodyPr>
          <a:lstStyle/>
          <a:p>
            <a:r>
              <a:rPr lang="en-US"/>
              <a:t>Presented by:</a:t>
            </a:r>
          </a:p>
          <a:p>
            <a:r>
              <a:rPr lang="en-US"/>
              <a:t>Aaron Victoria, Advocate-Investigator/PAIMI Program Coordinator</a:t>
            </a:r>
          </a:p>
          <a:p>
            <a:r>
              <a:rPr lang="en-US"/>
              <a:t>Melissa Cyril, Rights Training and Outreach Coordinator</a:t>
            </a:r>
          </a:p>
        </p:txBody>
      </p:sp>
    </p:spTree>
    <p:extLst>
      <p:ext uri="{BB962C8B-B14F-4D97-AF65-F5344CB8AC3E}">
        <p14:creationId xmlns:p14="http://schemas.microsoft.com/office/powerpoint/2010/main" val="3440355112"/>
      </p:ext>
    </p:extLst>
  </p:cSld>
  <p:clrMapOvr>
    <a:masterClrMapping/>
  </p:clrMapOvr>
  <mc:AlternateContent xmlns:mc="http://schemas.openxmlformats.org/markup-compatibility/2006">
    <mc:Choice xmlns:p14="http://schemas.microsoft.com/office/powerpoint/2010/main" Requires="p14">
      <p:transition spd="slow" p14:dur="2000" advTm="10174"/>
    </mc:Choice>
    <mc:Fallback>
      <p:transition spd="slow" advTm="1017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ECA3-5616-431E-A286-B53AFCB89A45}"/>
              </a:ext>
            </a:extLst>
          </p:cNvPr>
          <p:cNvSpPr>
            <a:spLocks noGrp="1"/>
          </p:cNvSpPr>
          <p:nvPr>
            <p:ph type="title"/>
          </p:nvPr>
        </p:nvSpPr>
        <p:spPr/>
        <p:txBody>
          <a:bodyPr>
            <a:normAutofit fontScale="90000"/>
          </a:bodyPr>
          <a:lstStyle/>
          <a:p>
            <a:r>
              <a:rPr lang="en-US"/>
              <a:t>Florida’s Substance Abuse and </a:t>
            </a:r>
            <a:br>
              <a:rPr lang="en-US"/>
            </a:br>
            <a:r>
              <a:rPr lang="en-US"/>
              <a:t>Mental Health (SAMH) Program</a:t>
            </a:r>
          </a:p>
        </p:txBody>
      </p:sp>
      <p:sp>
        <p:nvSpPr>
          <p:cNvPr id="3" name="Content Placeholder 2">
            <a:extLst>
              <a:ext uri="{FF2B5EF4-FFF2-40B4-BE49-F238E27FC236}">
                <a16:creationId xmlns:a16="http://schemas.microsoft.com/office/drawing/2014/main" id="{8ACECFC6-4B13-47CC-8FAF-F6E9001223EB}"/>
              </a:ext>
            </a:extLst>
          </p:cNvPr>
          <p:cNvSpPr>
            <a:spLocks noGrp="1"/>
          </p:cNvSpPr>
          <p:nvPr>
            <p:ph idx="1"/>
          </p:nvPr>
        </p:nvSpPr>
        <p:spPr/>
        <p:txBody>
          <a:bodyPr/>
          <a:lstStyle/>
          <a:p>
            <a:r>
              <a:rPr lang="en-US"/>
              <a:t>The single state authority on substance abuse and mental health</a:t>
            </a:r>
          </a:p>
          <a:p>
            <a:endParaRPr lang="en-US"/>
          </a:p>
          <a:p>
            <a:r>
              <a:rPr lang="en-US"/>
              <a:t>Designated by the federal Substance Abuse and Mental Health Services Administration (SAMHSA). </a:t>
            </a:r>
          </a:p>
          <a:p>
            <a:endParaRPr lang="en-US"/>
          </a:p>
          <a:p>
            <a:r>
              <a:rPr lang="en-US"/>
              <a:t>Governed by Chapters 394 and 397 of the Florida Statutes</a:t>
            </a:r>
          </a:p>
          <a:p>
            <a:endParaRPr lang="en-US"/>
          </a:p>
          <a:p>
            <a:r>
              <a:rPr lang="en-US"/>
              <a:t>Responsible for the oversight of a statewide system of care for the prevention, treatment, and recovery of children and adults with serious mental illnesses or substance abuse disorders. (Endnote: 1)</a:t>
            </a:r>
          </a:p>
          <a:p>
            <a:endParaRPr lang="en-US"/>
          </a:p>
          <a:p>
            <a:endParaRPr lang="en-US"/>
          </a:p>
        </p:txBody>
      </p:sp>
    </p:spTree>
    <p:extLst>
      <p:ext uri="{BB962C8B-B14F-4D97-AF65-F5344CB8AC3E}">
        <p14:creationId xmlns:p14="http://schemas.microsoft.com/office/powerpoint/2010/main" val="2098559485"/>
      </p:ext>
    </p:extLst>
  </p:cSld>
  <p:clrMapOvr>
    <a:masterClrMapping/>
  </p:clrMapOvr>
  <mc:AlternateContent xmlns:mc="http://schemas.openxmlformats.org/markup-compatibility/2006">
    <mc:Choice xmlns:p14="http://schemas.microsoft.com/office/powerpoint/2010/main" Requires="p14">
      <p:transition spd="slow" p14:dur="2000" advTm="42479"/>
    </mc:Choice>
    <mc:Fallback>
      <p:transition spd="slow" advTm="4247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43D83-8AC5-4B7C-A6A2-2032DA8655CF}"/>
              </a:ext>
            </a:extLst>
          </p:cNvPr>
          <p:cNvSpPr>
            <a:spLocks noGrp="1"/>
          </p:cNvSpPr>
          <p:nvPr>
            <p:ph type="title"/>
          </p:nvPr>
        </p:nvSpPr>
        <p:spPr/>
        <p:txBody>
          <a:bodyPr>
            <a:normAutofit fontScale="90000"/>
          </a:bodyPr>
          <a:lstStyle/>
          <a:p>
            <a:r>
              <a:rPr lang="en-US"/>
              <a:t>Florida’s Department of </a:t>
            </a:r>
            <a:br>
              <a:rPr lang="en-US"/>
            </a:br>
            <a:r>
              <a:rPr lang="en-US"/>
              <a:t>Children and Families (DCF)</a:t>
            </a:r>
          </a:p>
        </p:txBody>
      </p:sp>
      <p:sp>
        <p:nvSpPr>
          <p:cNvPr id="3" name="Content Placeholder 2">
            <a:extLst>
              <a:ext uri="{FF2B5EF4-FFF2-40B4-BE49-F238E27FC236}">
                <a16:creationId xmlns:a16="http://schemas.microsoft.com/office/drawing/2014/main" id="{13897A09-49D4-4A2B-B47C-CB6BD2416D91}"/>
              </a:ext>
            </a:extLst>
          </p:cNvPr>
          <p:cNvSpPr>
            <a:spLocks noGrp="1"/>
          </p:cNvSpPr>
          <p:nvPr>
            <p:ph idx="1"/>
          </p:nvPr>
        </p:nvSpPr>
        <p:spPr/>
        <p:txBody>
          <a:bodyPr/>
          <a:lstStyle/>
          <a:p>
            <a:r>
              <a:rPr lang="en-US"/>
              <a:t>The state agency that administers Florida’s Substance Abuse and Mental Health program.</a:t>
            </a:r>
          </a:p>
          <a:p>
            <a:endParaRPr lang="en-US"/>
          </a:p>
          <a:p>
            <a:r>
              <a:rPr lang="en-US"/>
              <a:t>Plans, manages, and evaluates mental health services and supports around the state.</a:t>
            </a:r>
          </a:p>
          <a:p>
            <a:endParaRPr lang="en-US"/>
          </a:p>
          <a:p>
            <a:r>
              <a:rPr lang="en-US"/>
              <a:t>DCF oversees:</a:t>
            </a:r>
          </a:p>
          <a:p>
            <a:pPr lvl="1"/>
            <a:r>
              <a:rPr lang="en-US"/>
              <a:t>Community mental health centers and programs</a:t>
            </a:r>
          </a:p>
          <a:p>
            <a:pPr lvl="1"/>
            <a:r>
              <a:rPr lang="en-US"/>
              <a:t>Residential treatment facilities</a:t>
            </a:r>
          </a:p>
          <a:p>
            <a:pPr lvl="1"/>
            <a:r>
              <a:rPr lang="en-US"/>
              <a:t>Therapeutic Foster Care and Group Homes (Endnote: 2)</a:t>
            </a:r>
          </a:p>
          <a:p>
            <a:pPr lvl="1"/>
            <a:endParaRPr lang="en-US"/>
          </a:p>
          <a:p>
            <a:pPr lvl="1"/>
            <a:endParaRPr lang="en-US"/>
          </a:p>
        </p:txBody>
      </p:sp>
    </p:spTree>
    <p:extLst>
      <p:ext uri="{BB962C8B-B14F-4D97-AF65-F5344CB8AC3E}">
        <p14:creationId xmlns:p14="http://schemas.microsoft.com/office/powerpoint/2010/main" val="542087769"/>
      </p:ext>
    </p:extLst>
  </p:cSld>
  <p:clrMapOvr>
    <a:masterClrMapping/>
  </p:clrMapOvr>
  <mc:AlternateContent xmlns:mc="http://schemas.openxmlformats.org/markup-compatibility/2006">
    <mc:Choice xmlns:p14="http://schemas.microsoft.com/office/powerpoint/2010/main" Requires="p14">
      <p:transition spd="slow" p14:dur="2000" advTm="27711"/>
    </mc:Choice>
    <mc:Fallback>
      <p:transition spd="slow" advTm="2771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7DF2-F0A3-4604-B19F-D9C7D6F2DB68}"/>
              </a:ext>
            </a:extLst>
          </p:cNvPr>
          <p:cNvSpPr>
            <a:spLocks noGrp="1"/>
          </p:cNvSpPr>
          <p:nvPr>
            <p:ph type="title"/>
          </p:nvPr>
        </p:nvSpPr>
        <p:spPr/>
        <p:txBody>
          <a:bodyPr/>
          <a:lstStyle/>
          <a:p>
            <a:r>
              <a:rPr lang="en-US"/>
              <a:t>Managing Entities (1 of 3)</a:t>
            </a:r>
          </a:p>
        </p:txBody>
      </p:sp>
      <p:sp>
        <p:nvSpPr>
          <p:cNvPr id="3" name="Content Placeholder 2">
            <a:extLst>
              <a:ext uri="{FF2B5EF4-FFF2-40B4-BE49-F238E27FC236}">
                <a16:creationId xmlns:a16="http://schemas.microsoft.com/office/drawing/2014/main" id="{14E09D46-5157-4B8B-B2F6-B4A3B3C129BC}"/>
              </a:ext>
            </a:extLst>
          </p:cNvPr>
          <p:cNvSpPr>
            <a:spLocks noGrp="1"/>
          </p:cNvSpPr>
          <p:nvPr>
            <p:ph idx="1"/>
          </p:nvPr>
        </p:nvSpPr>
        <p:spPr>
          <a:xfrm>
            <a:off x="838200" y="1620704"/>
            <a:ext cx="10515600" cy="4351338"/>
          </a:xfrm>
        </p:spPr>
        <p:txBody>
          <a:bodyPr/>
          <a:lstStyle/>
          <a:p>
            <a:pPr marL="0" indent="0" algn="ctr">
              <a:buNone/>
            </a:pPr>
            <a:endParaRPr lang="en-US" sz="2800" u="sng"/>
          </a:p>
          <a:p>
            <a:pPr marL="0" indent="0" algn="ctr">
              <a:buNone/>
            </a:pPr>
            <a:r>
              <a:rPr lang="en-US" sz="3600" u="sng"/>
              <a:t>Managing Entities</a:t>
            </a:r>
          </a:p>
          <a:p>
            <a:pPr marL="0" indent="0" algn="ctr">
              <a:buNone/>
            </a:pPr>
            <a:r>
              <a:rPr lang="en-US"/>
              <a:t>“Managing entity” means a corporation selected by and under contract with DCF to manage the daily operational delivery of behavioral health services through a coordinated system of care. Also known as “MEs.”</a:t>
            </a:r>
          </a:p>
          <a:p>
            <a:pPr marL="0" indent="0" algn="ctr">
              <a:buNone/>
            </a:pPr>
            <a:r>
              <a:rPr lang="en-US"/>
              <a:t>(3, 4)</a:t>
            </a:r>
          </a:p>
        </p:txBody>
      </p:sp>
    </p:spTree>
    <p:extLst>
      <p:ext uri="{BB962C8B-B14F-4D97-AF65-F5344CB8AC3E}">
        <p14:creationId xmlns:p14="http://schemas.microsoft.com/office/powerpoint/2010/main" val="3506185686"/>
      </p:ext>
    </p:extLst>
  </p:cSld>
  <p:clrMapOvr>
    <a:masterClrMapping/>
  </p:clrMapOvr>
  <mc:AlternateContent xmlns:mc="http://schemas.openxmlformats.org/markup-compatibility/2006">
    <mc:Choice xmlns:p14="http://schemas.microsoft.com/office/powerpoint/2010/main" Requires="p14">
      <p:transition spd="slow" p14:dur="2000" advTm="47637"/>
    </mc:Choice>
    <mc:Fallback>
      <p:transition spd="slow" advTm="4763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7DF2-F0A3-4604-B19F-D9C7D6F2DB68}"/>
              </a:ext>
            </a:extLst>
          </p:cNvPr>
          <p:cNvSpPr>
            <a:spLocks noGrp="1"/>
          </p:cNvSpPr>
          <p:nvPr>
            <p:ph type="title"/>
          </p:nvPr>
        </p:nvSpPr>
        <p:spPr>
          <a:xfrm>
            <a:off x="838200" y="365125"/>
            <a:ext cx="10515600" cy="908783"/>
          </a:xfrm>
        </p:spPr>
        <p:txBody>
          <a:bodyPr/>
          <a:lstStyle/>
          <a:p>
            <a:r>
              <a:rPr lang="en-US"/>
              <a:t>Managing Entities (2 of 3)</a:t>
            </a:r>
          </a:p>
        </p:txBody>
      </p:sp>
      <p:pic>
        <p:nvPicPr>
          <p:cNvPr id="8" name="Content Placeholder 4">
            <a:extLst>
              <a:ext uri="{FF2B5EF4-FFF2-40B4-BE49-F238E27FC236}">
                <a16:creationId xmlns:a16="http://schemas.microsoft.com/office/drawing/2014/main" id="{DD608EF8-1D96-8970-DCF2-42F9A1CC296C}"/>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6336078" y="1440192"/>
            <a:ext cx="5017722" cy="5343875"/>
          </a:xfrm>
          <a:noFill/>
        </p:spPr>
      </p:pic>
      <p:sp>
        <p:nvSpPr>
          <p:cNvPr id="7" name="Text Placeholder 3">
            <a:extLst>
              <a:ext uri="{FF2B5EF4-FFF2-40B4-BE49-F238E27FC236}">
                <a16:creationId xmlns:a16="http://schemas.microsoft.com/office/drawing/2014/main" id="{ADEF934C-57FF-0F7B-7232-310A29B53D8E}"/>
              </a:ext>
            </a:extLst>
          </p:cNvPr>
          <p:cNvSpPr txBox="1">
            <a:spLocks/>
          </p:cNvSpPr>
          <p:nvPr/>
        </p:nvSpPr>
        <p:spPr>
          <a:xfrm>
            <a:off x="692006" y="1607127"/>
            <a:ext cx="5076894" cy="50100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u="sng">
                <a:solidFill>
                  <a:srgbClr val="000000"/>
                </a:solidFill>
                <a:latin typeface="Aptos Display" panose="020B0004020202020204" pitchFamily="34" charset="0"/>
              </a:rPr>
              <a:t>7 MEs in Florida:</a:t>
            </a:r>
          </a:p>
          <a:p>
            <a:r>
              <a:rPr lang="en-US">
                <a:solidFill>
                  <a:srgbClr val="000000"/>
                </a:solidFill>
                <a:latin typeface="Aptos Display" panose="020B0004020202020204" pitchFamily="34" charset="0"/>
              </a:rPr>
              <a:t>Big Bend Community Based Care, Inc. d/b/a NWF Health Network (Blue)</a:t>
            </a:r>
          </a:p>
          <a:p>
            <a:r>
              <a:rPr lang="en-US">
                <a:solidFill>
                  <a:srgbClr val="000000"/>
                </a:solidFill>
                <a:latin typeface="Aptos Display" panose="020B0004020202020204" pitchFamily="34" charset="0"/>
              </a:rPr>
              <a:t>Broward Behavioral Health Coalition (Purple)</a:t>
            </a:r>
          </a:p>
          <a:p>
            <a:r>
              <a:rPr lang="en-US">
                <a:solidFill>
                  <a:srgbClr val="000000"/>
                </a:solidFill>
                <a:latin typeface="Aptos Display" panose="020B0004020202020204" pitchFamily="34" charset="0"/>
              </a:rPr>
              <a:t>Central Florida Behavioral Health Network, Inc. (Dark Red) </a:t>
            </a:r>
          </a:p>
          <a:p>
            <a:r>
              <a:rPr lang="en-US">
                <a:solidFill>
                  <a:srgbClr val="000000"/>
                </a:solidFill>
                <a:latin typeface="Aptos Display" panose="020B0004020202020204" pitchFamily="34" charset="0"/>
              </a:rPr>
              <a:t>Central Florida Cares Health System (Orange)</a:t>
            </a:r>
          </a:p>
          <a:p>
            <a:r>
              <a:rPr lang="en-US">
                <a:solidFill>
                  <a:srgbClr val="000000"/>
                </a:solidFill>
                <a:latin typeface="Aptos Display" panose="020B0004020202020204" pitchFamily="34" charset="0"/>
              </a:rPr>
              <a:t>Lutheran Services Florida (Yellow) </a:t>
            </a:r>
          </a:p>
          <a:p>
            <a:r>
              <a:rPr lang="en-US">
                <a:solidFill>
                  <a:srgbClr val="000000"/>
                </a:solidFill>
                <a:latin typeface="Aptos Display" panose="020B0004020202020204" pitchFamily="34" charset="0"/>
              </a:rPr>
              <a:t>Thriving Mind South Florida (South Florida Behavioral Network, Inc.) (Tan) </a:t>
            </a:r>
          </a:p>
          <a:p>
            <a:r>
              <a:rPr lang="en-US">
                <a:solidFill>
                  <a:srgbClr val="000000"/>
                </a:solidFill>
                <a:latin typeface="Aptos Display" panose="020B0004020202020204" pitchFamily="34" charset="0"/>
              </a:rPr>
              <a:t>Southeast Florida Behavioral Health Network (Pink)   </a:t>
            </a:r>
          </a:p>
        </p:txBody>
      </p:sp>
    </p:spTree>
    <p:extLst>
      <p:ext uri="{BB962C8B-B14F-4D97-AF65-F5344CB8AC3E}">
        <p14:creationId xmlns:p14="http://schemas.microsoft.com/office/powerpoint/2010/main" val="2693406788"/>
      </p:ext>
    </p:extLst>
  </p:cSld>
  <p:clrMapOvr>
    <a:masterClrMapping/>
  </p:clrMapOvr>
  <mc:AlternateContent xmlns:mc="http://schemas.openxmlformats.org/markup-compatibility/2006">
    <mc:Choice xmlns:p14="http://schemas.microsoft.com/office/powerpoint/2010/main" Requires="p14">
      <p:transition spd="slow" p14:dur="2000" advTm="47637"/>
    </mc:Choice>
    <mc:Fallback>
      <p:transition spd="slow" advTm="4763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7DF2-F0A3-4604-B19F-D9C7D6F2DB68}"/>
              </a:ext>
            </a:extLst>
          </p:cNvPr>
          <p:cNvSpPr>
            <a:spLocks noGrp="1"/>
          </p:cNvSpPr>
          <p:nvPr>
            <p:ph type="title"/>
          </p:nvPr>
        </p:nvSpPr>
        <p:spPr/>
        <p:txBody>
          <a:bodyPr/>
          <a:lstStyle/>
          <a:p>
            <a:r>
              <a:rPr lang="en-US"/>
              <a:t>Managing Entities (3 of 3)</a:t>
            </a:r>
          </a:p>
        </p:txBody>
      </p:sp>
      <p:sp>
        <p:nvSpPr>
          <p:cNvPr id="3" name="Content Placeholder 2">
            <a:extLst>
              <a:ext uri="{FF2B5EF4-FFF2-40B4-BE49-F238E27FC236}">
                <a16:creationId xmlns:a16="http://schemas.microsoft.com/office/drawing/2014/main" id="{14E09D46-5157-4B8B-B2F6-B4A3B3C129BC}"/>
              </a:ext>
            </a:extLst>
          </p:cNvPr>
          <p:cNvSpPr>
            <a:spLocks noGrp="1"/>
          </p:cNvSpPr>
          <p:nvPr>
            <p:ph idx="1"/>
          </p:nvPr>
        </p:nvSpPr>
        <p:spPr>
          <a:xfrm>
            <a:off x="838200" y="1620704"/>
            <a:ext cx="5913582" cy="4351338"/>
          </a:xfrm>
        </p:spPr>
        <p:txBody>
          <a:bodyPr/>
          <a:lstStyle/>
          <a:p>
            <a:r>
              <a:rPr lang="en-US"/>
              <a:t>Do not provide direct services, but tailor DCF funding to meet the needs of their specific region of the State.</a:t>
            </a:r>
          </a:p>
          <a:p>
            <a:endParaRPr lang="en-US"/>
          </a:p>
          <a:p>
            <a:r>
              <a:rPr lang="en-US"/>
              <a:t>Contract with service providers in the community. </a:t>
            </a:r>
          </a:p>
          <a:p>
            <a:endParaRPr lang="en-US"/>
          </a:p>
          <a:p>
            <a:r>
              <a:rPr lang="en-US"/>
              <a:t>Responsible for oversight of those service providers.   </a:t>
            </a:r>
          </a:p>
          <a:p>
            <a:pPr marL="0" indent="0">
              <a:buNone/>
            </a:pPr>
            <a:endParaRPr lang="en-US"/>
          </a:p>
          <a:p>
            <a:pPr marL="0" indent="0">
              <a:buNone/>
            </a:pPr>
            <a:r>
              <a:rPr lang="en-US"/>
              <a:t>(3, 4)</a:t>
            </a:r>
          </a:p>
        </p:txBody>
      </p:sp>
      <p:grpSp>
        <p:nvGrpSpPr>
          <p:cNvPr id="4" name="Group 3">
            <a:extLst>
              <a:ext uri="{FF2B5EF4-FFF2-40B4-BE49-F238E27FC236}">
                <a16:creationId xmlns:a16="http://schemas.microsoft.com/office/drawing/2014/main" id="{01E98583-DDE4-BAF0-6B7D-CF1FC331FE56}"/>
              </a:ext>
              <a:ext uri="{C183D7F6-B498-43B3-948B-1728B52AA6E4}">
                <adec:decorative xmlns:adec="http://schemas.microsoft.com/office/drawing/2017/decorative" val="1"/>
              </a:ext>
            </a:extLst>
          </p:cNvPr>
          <p:cNvGrpSpPr/>
          <p:nvPr/>
        </p:nvGrpSpPr>
        <p:grpSpPr>
          <a:xfrm>
            <a:off x="5601843" y="1597240"/>
            <a:ext cx="7458371" cy="4684889"/>
            <a:chOff x="5601843" y="1597240"/>
            <a:chExt cx="7458371" cy="4684889"/>
          </a:xfrm>
        </p:grpSpPr>
        <p:sp>
          <p:nvSpPr>
            <p:cNvPr id="5" name="TextBox 4">
              <a:extLst>
                <a:ext uri="{FF2B5EF4-FFF2-40B4-BE49-F238E27FC236}">
                  <a16:creationId xmlns:a16="http://schemas.microsoft.com/office/drawing/2014/main" id="{3DE238A1-2FF9-F1CE-0C17-8A9F82A7DA78}"/>
                </a:ext>
              </a:extLst>
            </p:cNvPr>
            <p:cNvSpPr txBox="1"/>
            <p:nvPr/>
          </p:nvSpPr>
          <p:spPr>
            <a:xfrm>
              <a:off x="7019636" y="1764156"/>
              <a:ext cx="4886037" cy="800219"/>
            </a:xfrm>
            <a:prstGeom prst="rect">
              <a:avLst/>
            </a:prstGeom>
            <a:noFill/>
          </p:spPr>
          <p:txBody>
            <a:bodyPr wrap="square" rtlCol="0">
              <a:spAutoFit/>
            </a:bodyPr>
            <a:lstStyle/>
            <a:p>
              <a:pPr algn="ctr"/>
              <a:r>
                <a:rPr lang="en-US" sz="2800"/>
                <a:t>DCF</a:t>
              </a:r>
              <a:endParaRPr lang="en-US"/>
            </a:p>
            <a:p>
              <a:pPr algn="ctr"/>
              <a:endParaRPr lang="en-US"/>
            </a:p>
          </p:txBody>
        </p:sp>
        <p:sp>
          <p:nvSpPr>
            <p:cNvPr id="6" name="Arrow: Down 5">
              <a:extLst>
                <a:ext uri="{FF2B5EF4-FFF2-40B4-BE49-F238E27FC236}">
                  <a16:creationId xmlns:a16="http://schemas.microsoft.com/office/drawing/2014/main" id="{E906A3E8-69FA-CD9A-B31D-7F96F93E56B0}"/>
                </a:ext>
              </a:extLst>
            </p:cNvPr>
            <p:cNvSpPr/>
            <p:nvPr/>
          </p:nvSpPr>
          <p:spPr>
            <a:xfrm>
              <a:off x="9337963" y="2344006"/>
              <a:ext cx="249382" cy="9876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428E44-BB40-06E8-25E1-A8DF40409856}"/>
                </a:ext>
              </a:extLst>
            </p:cNvPr>
            <p:cNvSpPr txBox="1"/>
            <p:nvPr/>
          </p:nvSpPr>
          <p:spPr>
            <a:xfrm>
              <a:off x="7038108" y="3416300"/>
              <a:ext cx="4886037" cy="800219"/>
            </a:xfrm>
            <a:prstGeom prst="rect">
              <a:avLst/>
            </a:prstGeom>
            <a:noFill/>
          </p:spPr>
          <p:txBody>
            <a:bodyPr wrap="square" rtlCol="0">
              <a:spAutoFit/>
            </a:bodyPr>
            <a:lstStyle/>
            <a:p>
              <a:pPr algn="ctr"/>
              <a:r>
                <a:rPr lang="en-US" sz="2800"/>
                <a:t>Managing Entity</a:t>
              </a:r>
            </a:p>
            <a:p>
              <a:pPr algn="ctr"/>
              <a:endParaRPr lang="en-US"/>
            </a:p>
          </p:txBody>
        </p:sp>
        <p:sp>
          <p:nvSpPr>
            <p:cNvPr id="11" name="Arrow: Down 10">
              <a:extLst>
                <a:ext uri="{FF2B5EF4-FFF2-40B4-BE49-F238E27FC236}">
                  <a16:creationId xmlns:a16="http://schemas.microsoft.com/office/drawing/2014/main" id="{F57872C9-3EE5-4B6C-3AFC-1E112610725A}"/>
                </a:ext>
              </a:extLst>
            </p:cNvPr>
            <p:cNvSpPr/>
            <p:nvPr/>
          </p:nvSpPr>
          <p:spPr>
            <a:xfrm rot="19406836">
              <a:off x="9790542" y="3988385"/>
              <a:ext cx="249382" cy="9876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3EAB2FFB-B422-84E5-00AD-1498CEB129D2}"/>
                </a:ext>
              </a:extLst>
            </p:cNvPr>
            <p:cNvSpPr/>
            <p:nvPr/>
          </p:nvSpPr>
          <p:spPr>
            <a:xfrm rot="2221037">
              <a:off x="8857678" y="3988386"/>
              <a:ext cx="249382" cy="9876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D69B675-05C4-5B1C-7537-509E3D4C45FE}"/>
                </a:ext>
              </a:extLst>
            </p:cNvPr>
            <p:cNvSpPr txBox="1"/>
            <p:nvPr/>
          </p:nvSpPr>
          <p:spPr>
            <a:xfrm>
              <a:off x="5601843" y="4989467"/>
              <a:ext cx="4886037" cy="1292662"/>
            </a:xfrm>
            <a:prstGeom prst="rect">
              <a:avLst/>
            </a:prstGeom>
            <a:noFill/>
          </p:spPr>
          <p:txBody>
            <a:bodyPr wrap="square" rtlCol="0">
              <a:spAutoFit/>
            </a:bodyPr>
            <a:lstStyle/>
            <a:p>
              <a:pPr algn="ctr"/>
              <a:r>
                <a:rPr lang="en-US" sz="2000"/>
                <a:t>Identify </a:t>
              </a:r>
            </a:p>
            <a:p>
              <a:pPr algn="ctr"/>
              <a:r>
                <a:rPr lang="en-US" sz="2000"/>
                <a:t>Region-specific </a:t>
              </a:r>
            </a:p>
            <a:p>
              <a:pPr algn="ctr"/>
              <a:r>
                <a:rPr lang="en-US" sz="2000"/>
                <a:t>needs</a:t>
              </a:r>
            </a:p>
            <a:p>
              <a:pPr algn="ctr"/>
              <a:endParaRPr lang="en-US"/>
            </a:p>
          </p:txBody>
        </p:sp>
        <p:sp>
          <p:nvSpPr>
            <p:cNvPr id="14" name="TextBox 13">
              <a:extLst>
                <a:ext uri="{FF2B5EF4-FFF2-40B4-BE49-F238E27FC236}">
                  <a16:creationId xmlns:a16="http://schemas.microsoft.com/office/drawing/2014/main" id="{EE4F0A5C-14EA-D918-5880-73FA9C015C25}"/>
                </a:ext>
              </a:extLst>
            </p:cNvPr>
            <p:cNvSpPr txBox="1"/>
            <p:nvPr/>
          </p:nvSpPr>
          <p:spPr>
            <a:xfrm>
              <a:off x="8174177" y="4986450"/>
              <a:ext cx="4886037" cy="1292662"/>
            </a:xfrm>
            <a:prstGeom prst="rect">
              <a:avLst/>
            </a:prstGeom>
            <a:noFill/>
          </p:spPr>
          <p:txBody>
            <a:bodyPr wrap="square" rtlCol="0">
              <a:spAutoFit/>
            </a:bodyPr>
            <a:lstStyle/>
            <a:p>
              <a:pPr algn="ctr"/>
              <a:r>
                <a:rPr lang="en-US" sz="2000"/>
                <a:t>Contract</a:t>
              </a:r>
            </a:p>
            <a:p>
              <a:pPr algn="ctr"/>
              <a:r>
                <a:rPr lang="en-US" sz="2000"/>
                <a:t>Service Providers </a:t>
              </a:r>
            </a:p>
            <a:p>
              <a:pPr algn="ctr"/>
              <a:endParaRPr lang="en-US" sz="2000"/>
            </a:p>
            <a:p>
              <a:pPr algn="ctr"/>
              <a:endParaRPr lang="en-US"/>
            </a:p>
          </p:txBody>
        </p:sp>
        <p:sp>
          <p:nvSpPr>
            <p:cNvPr id="15" name="Rectangle 14">
              <a:extLst>
                <a:ext uri="{FF2B5EF4-FFF2-40B4-BE49-F238E27FC236}">
                  <a16:creationId xmlns:a16="http://schemas.microsoft.com/office/drawing/2014/main" id="{80A99D4D-E4A4-8A4D-9525-EBA28A4A7FDA}"/>
                </a:ext>
              </a:extLst>
            </p:cNvPr>
            <p:cNvSpPr/>
            <p:nvPr/>
          </p:nvSpPr>
          <p:spPr>
            <a:xfrm>
              <a:off x="7019636" y="1597240"/>
              <a:ext cx="4886037" cy="44987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5165439"/>
      </p:ext>
    </p:extLst>
  </p:cSld>
  <p:clrMapOvr>
    <a:masterClrMapping/>
  </p:clrMapOvr>
  <mc:AlternateContent xmlns:mc="http://schemas.openxmlformats.org/markup-compatibility/2006">
    <mc:Choice xmlns:p14="http://schemas.microsoft.com/office/powerpoint/2010/main" Requires="p14">
      <p:transition spd="slow" p14:dur="2000" advTm="47637"/>
    </mc:Choice>
    <mc:Fallback>
      <p:transition spd="slow" advTm="4763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7E7C-EAB9-4C3B-8309-17529C15C2DF}"/>
              </a:ext>
            </a:extLst>
          </p:cNvPr>
          <p:cNvSpPr>
            <a:spLocks noGrp="1"/>
          </p:cNvSpPr>
          <p:nvPr>
            <p:ph type="ctrTitle"/>
          </p:nvPr>
        </p:nvSpPr>
        <p:spPr>
          <a:xfrm>
            <a:off x="549775" y="1533089"/>
            <a:ext cx="10072043" cy="1895911"/>
          </a:xfrm>
        </p:spPr>
        <p:txBody>
          <a:bodyPr>
            <a:noAutofit/>
          </a:bodyPr>
          <a:lstStyle/>
          <a:p>
            <a:br>
              <a:rPr lang="en-US" sz="3600"/>
            </a:br>
            <a:r>
              <a:rPr lang="en-US" sz="4000"/>
              <a:t>Types of Mental Health Treatment Programs in Florida’s Mental Health System:</a:t>
            </a:r>
            <a:br>
              <a:rPr lang="en-US" sz="3600"/>
            </a:br>
            <a:endParaRPr lang="en-US" sz="3600"/>
          </a:p>
        </p:txBody>
      </p:sp>
      <p:sp>
        <p:nvSpPr>
          <p:cNvPr id="3" name="Subtitle 2">
            <a:extLst>
              <a:ext uri="{FF2B5EF4-FFF2-40B4-BE49-F238E27FC236}">
                <a16:creationId xmlns:a16="http://schemas.microsoft.com/office/drawing/2014/main" id="{BA485D38-4525-40CA-B2E9-459520890C6B}"/>
              </a:ext>
            </a:extLst>
          </p:cNvPr>
          <p:cNvSpPr>
            <a:spLocks noGrp="1"/>
          </p:cNvSpPr>
          <p:nvPr>
            <p:ph type="subTitle" idx="1"/>
          </p:nvPr>
        </p:nvSpPr>
        <p:spPr>
          <a:xfrm>
            <a:off x="1818780" y="3083080"/>
            <a:ext cx="7534031" cy="2332141"/>
          </a:xfrm>
        </p:spPr>
        <p:txBody>
          <a:bodyPr>
            <a:normAutofit fontScale="32500" lnSpcReduction="20000"/>
          </a:bodyPr>
          <a:lstStyle/>
          <a:p>
            <a:pPr marL="457200" indent="-457200">
              <a:buFont typeface="Arial" panose="020B0604020202020204" pitchFamily="34" charset="0"/>
              <a:buChar char="•"/>
            </a:pPr>
            <a:r>
              <a:rPr lang="en-US" sz="8600"/>
              <a:t>Community mental health treatment centers</a:t>
            </a:r>
          </a:p>
          <a:p>
            <a:pPr marL="457200" indent="-457200">
              <a:buFont typeface="Arial" panose="020B0604020202020204" pitchFamily="34" charset="0"/>
              <a:buChar char="•"/>
            </a:pPr>
            <a:r>
              <a:rPr lang="en-US" sz="8600"/>
              <a:t>Inpatient Treatment Facilities</a:t>
            </a:r>
          </a:p>
          <a:p>
            <a:pPr marL="457200" indent="-457200">
              <a:buFont typeface="Arial" panose="020B0604020202020204" pitchFamily="34" charset="0"/>
              <a:buChar char="•"/>
            </a:pPr>
            <a:r>
              <a:rPr lang="en-US" sz="8600"/>
              <a:t>Youth Inpatient Treatment Facilities</a:t>
            </a:r>
          </a:p>
          <a:p>
            <a:pPr marL="457200" indent="-457200">
              <a:buFont typeface="Arial" panose="020B0604020202020204" pitchFamily="34" charset="0"/>
              <a:buChar char="•"/>
            </a:pPr>
            <a:r>
              <a:rPr lang="en-US" sz="8600"/>
              <a:t>Community-based Mental Health Services</a:t>
            </a:r>
          </a:p>
          <a:p>
            <a:endParaRPr lang="en-US"/>
          </a:p>
          <a:p>
            <a:endParaRPr lang="en-US"/>
          </a:p>
        </p:txBody>
      </p:sp>
    </p:spTree>
    <p:extLst>
      <p:ext uri="{BB962C8B-B14F-4D97-AF65-F5344CB8AC3E}">
        <p14:creationId xmlns:p14="http://schemas.microsoft.com/office/powerpoint/2010/main" val="190288340"/>
      </p:ext>
    </p:extLst>
  </p:cSld>
  <p:clrMapOvr>
    <a:masterClrMapping/>
  </p:clrMapOvr>
  <mc:AlternateContent xmlns:mc="http://schemas.openxmlformats.org/markup-compatibility/2006">
    <mc:Choice xmlns:p14="http://schemas.microsoft.com/office/powerpoint/2010/main" Requires="p14">
      <p:transition spd="slow" p14:dur="2000" advTm="45660"/>
    </mc:Choice>
    <mc:Fallback>
      <p:transition spd="slow" advTm="456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7E7C-EAB9-4C3B-8309-17529C15C2DF}"/>
              </a:ext>
            </a:extLst>
          </p:cNvPr>
          <p:cNvSpPr>
            <a:spLocks noGrp="1"/>
          </p:cNvSpPr>
          <p:nvPr>
            <p:ph type="ctrTitle"/>
          </p:nvPr>
        </p:nvSpPr>
        <p:spPr>
          <a:xfrm>
            <a:off x="1906954" y="1367692"/>
            <a:ext cx="8456246" cy="1872639"/>
          </a:xfrm>
        </p:spPr>
        <p:txBody>
          <a:bodyPr>
            <a:noAutofit/>
          </a:bodyPr>
          <a:lstStyle/>
          <a:p>
            <a:r>
              <a:rPr lang="en-US" sz="4000"/>
              <a:t>Community Mental Health </a:t>
            </a:r>
            <a:br>
              <a:rPr lang="en-US" sz="4000"/>
            </a:br>
            <a:r>
              <a:rPr lang="en-US" sz="4000"/>
              <a:t>Treatment Centers</a:t>
            </a:r>
          </a:p>
        </p:txBody>
      </p:sp>
    </p:spTree>
    <p:extLst>
      <p:ext uri="{BB962C8B-B14F-4D97-AF65-F5344CB8AC3E}">
        <p14:creationId xmlns:p14="http://schemas.microsoft.com/office/powerpoint/2010/main" val="1703659650"/>
      </p:ext>
    </p:extLst>
  </p:cSld>
  <p:clrMapOvr>
    <a:masterClrMapping/>
  </p:clrMapOvr>
  <mc:AlternateContent xmlns:mc="http://schemas.openxmlformats.org/markup-compatibility/2006">
    <mc:Choice xmlns:p14="http://schemas.microsoft.com/office/powerpoint/2010/main" Requires="p14">
      <p:transition spd="slow" p14:dur="2000" advTm="45660"/>
    </mc:Choice>
    <mc:Fallback>
      <p:transition spd="slow" advTm="4566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605D-50EB-4385-B413-58F1AC0FDA5A}"/>
              </a:ext>
            </a:extLst>
          </p:cNvPr>
          <p:cNvSpPr>
            <a:spLocks noGrp="1"/>
          </p:cNvSpPr>
          <p:nvPr>
            <p:ph type="title"/>
          </p:nvPr>
        </p:nvSpPr>
        <p:spPr>
          <a:xfrm>
            <a:off x="570451" y="365125"/>
            <a:ext cx="10783349" cy="908783"/>
          </a:xfrm>
        </p:spPr>
        <p:txBody>
          <a:bodyPr>
            <a:noAutofit/>
          </a:bodyPr>
          <a:lstStyle/>
          <a:p>
            <a:r>
              <a:rPr lang="en-US" sz="4000"/>
              <a:t>Community Mental Health Centers</a:t>
            </a:r>
            <a:br>
              <a:rPr lang="en-US" sz="4000"/>
            </a:br>
            <a:r>
              <a:rPr lang="en-US" sz="4000"/>
              <a:t>(1 of 3)</a:t>
            </a:r>
          </a:p>
        </p:txBody>
      </p:sp>
      <p:sp>
        <p:nvSpPr>
          <p:cNvPr id="3" name="Content Placeholder 2">
            <a:extLst>
              <a:ext uri="{FF2B5EF4-FFF2-40B4-BE49-F238E27FC236}">
                <a16:creationId xmlns:a16="http://schemas.microsoft.com/office/drawing/2014/main" id="{A216E632-31B7-400F-83DA-6D28D727E1ED}"/>
              </a:ext>
            </a:extLst>
          </p:cNvPr>
          <p:cNvSpPr>
            <a:spLocks noGrp="1"/>
          </p:cNvSpPr>
          <p:nvPr>
            <p:ph idx="1"/>
          </p:nvPr>
        </p:nvSpPr>
        <p:spPr/>
        <p:txBody>
          <a:bodyPr/>
          <a:lstStyle/>
          <a:p>
            <a:pPr marL="0" indent="0" algn="ctr">
              <a:buNone/>
            </a:pPr>
            <a:endParaRPr lang="en-US" sz="2800" b="1" u="sng"/>
          </a:p>
          <a:p>
            <a:pPr marL="0" indent="0" algn="ctr">
              <a:buNone/>
            </a:pPr>
            <a:r>
              <a:rPr lang="en-US" sz="3600" u="sng"/>
              <a:t>Community Mental Health Centers (CMHC)</a:t>
            </a:r>
          </a:p>
          <a:p>
            <a:pPr marL="0" indent="0" algn="ctr">
              <a:buNone/>
            </a:pPr>
            <a:r>
              <a:rPr lang="en-US"/>
              <a:t>Community-based providers who are contracted by MEs and provide services directly to individuals. People who need services get them by going to the CMHCs.</a:t>
            </a:r>
          </a:p>
          <a:p>
            <a:pPr marL="0" indent="0" algn="ctr">
              <a:buNone/>
            </a:pPr>
            <a:endParaRPr lang="en-US"/>
          </a:p>
          <a:p>
            <a:pPr marL="0" indent="0" algn="ctr">
              <a:buNone/>
            </a:pPr>
            <a:endParaRPr lang="en-US"/>
          </a:p>
          <a:p>
            <a:pPr marL="0" indent="0" algn="ctr">
              <a:buNone/>
            </a:pPr>
            <a:r>
              <a:rPr lang="en-US"/>
              <a:t> </a:t>
            </a:r>
          </a:p>
          <a:p>
            <a:pPr marL="0" indent="0">
              <a:buNone/>
            </a:pPr>
            <a:r>
              <a:rPr lang="en-US"/>
              <a:t>(5, 6)</a:t>
            </a:r>
          </a:p>
          <a:p>
            <a:endParaRPr lang="en-US"/>
          </a:p>
        </p:txBody>
      </p:sp>
    </p:spTree>
    <p:extLst>
      <p:ext uri="{BB962C8B-B14F-4D97-AF65-F5344CB8AC3E}">
        <p14:creationId xmlns:p14="http://schemas.microsoft.com/office/powerpoint/2010/main" val="2565711973"/>
      </p:ext>
    </p:extLst>
  </p:cSld>
  <p:clrMapOvr>
    <a:masterClrMapping/>
  </p:clrMapOvr>
  <mc:AlternateContent xmlns:mc="http://schemas.openxmlformats.org/markup-compatibility/2006">
    <mc:Choice xmlns:p14="http://schemas.microsoft.com/office/powerpoint/2010/main" Requires="p14">
      <p:transition spd="slow" p14:dur="2000" advTm="41968"/>
    </mc:Choice>
    <mc:Fallback>
      <p:transition spd="slow" advTm="4196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8A7A-8873-492A-B7F7-9127F59EFF12}"/>
              </a:ext>
            </a:extLst>
          </p:cNvPr>
          <p:cNvSpPr>
            <a:spLocks noGrp="1"/>
          </p:cNvSpPr>
          <p:nvPr>
            <p:ph type="title"/>
          </p:nvPr>
        </p:nvSpPr>
        <p:spPr/>
        <p:txBody>
          <a:bodyPr>
            <a:noAutofit/>
          </a:bodyPr>
          <a:lstStyle/>
          <a:p>
            <a:r>
              <a:rPr lang="en-US" sz="4000"/>
              <a:t>Community Mental Health Centers</a:t>
            </a:r>
            <a:br>
              <a:rPr lang="en-US" sz="4000"/>
            </a:br>
            <a:r>
              <a:rPr lang="en-US" sz="4000"/>
              <a:t>(2 of 3)</a:t>
            </a:r>
          </a:p>
        </p:txBody>
      </p:sp>
      <p:sp>
        <p:nvSpPr>
          <p:cNvPr id="3" name="Content Placeholder 2">
            <a:extLst>
              <a:ext uri="{FF2B5EF4-FFF2-40B4-BE49-F238E27FC236}">
                <a16:creationId xmlns:a16="http://schemas.microsoft.com/office/drawing/2014/main" id="{D7FEFC88-79AA-4F01-93C6-23B74F4B7064}"/>
              </a:ext>
            </a:extLst>
          </p:cNvPr>
          <p:cNvSpPr>
            <a:spLocks noGrp="1"/>
          </p:cNvSpPr>
          <p:nvPr>
            <p:ph idx="1"/>
          </p:nvPr>
        </p:nvSpPr>
        <p:spPr/>
        <p:txBody>
          <a:bodyPr/>
          <a:lstStyle/>
          <a:p>
            <a:pPr marL="0" indent="0">
              <a:spcAft>
                <a:spcPts val="1200"/>
              </a:spcAft>
              <a:buNone/>
            </a:pPr>
            <a:r>
              <a:rPr lang="en-US"/>
              <a:t>Each CMHC reflects the special needs and resources of the community while providing, at least, the following essential services:</a:t>
            </a:r>
          </a:p>
          <a:p>
            <a:pPr marL="914400" lvl="1" indent="-457200">
              <a:buAutoNum type="arabicPeriod"/>
            </a:pPr>
            <a:r>
              <a:rPr lang="en-US"/>
              <a:t>In-patient services (such as crisis stabilization units)</a:t>
            </a:r>
          </a:p>
          <a:p>
            <a:pPr marL="914400" lvl="1" indent="-457200">
              <a:buAutoNum type="arabicPeriod"/>
            </a:pPr>
            <a:endParaRPr lang="en-US"/>
          </a:p>
          <a:p>
            <a:pPr marL="914400" lvl="1" indent="-457200">
              <a:buAutoNum type="arabicPeriod" startAt="2"/>
            </a:pPr>
            <a:r>
              <a:rPr lang="en-US"/>
              <a:t>Out-patient services (case management, counseling, etc.)</a:t>
            </a:r>
          </a:p>
          <a:p>
            <a:pPr marL="914400" lvl="1" indent="-457200">
              <a:buAutoNum type="arabicPeriod" startAt="2"/>
            </a:pPr>
            <a:endParaRPr lang="en-US"/>
          </a:p>
          <a:p>
            <a:pPr marL="914400" lvl="1" indent="-457200">
              <a:buAutoNum type="arabicPeriod" startAt="3"/>
            </a:pPr>
            <a:r>
              <a:rPr lang="en-US"/>
              <a:t>Day treatment (such as partial hospitalization-day care or night care)</a:t>
            </a:r>
          </a:p>
          <a:p>
            <a:pPr marL="914400" lvl="1" indent="-457200">
              <a:buAutoNum type="arabicPeriod" startAt="3"/>
            </a:pPr>
            <a:endParaRPr lang="en-US"/>
          </a:p>
          <a:p>
            <a:pPr marL="914400" lvl="1" indent="-457200">
              <a:buAutoNum type="arabicPeriod" startAt="4"/>
            </a:pPr>
            <a:r>
              <a:rPr lang="en-US"/>
              <a:t>Emergency services provided 24 hours per day</a:t>
            </a:r>
          </a:p>
          <a:p>
            <a:pPr marL="0" lvl="1" indent="0">
              <a:buNone/>
            </a:pPr>
            <a:endParaRPr lang="en-US"/>
          </a:p>
          <a:p>
            <a:pPr marL="0" lvl="1" indent="0">
              <a:buNone/>
            </a:pPr>
            <a:r>
              <a:rPr lang="en-US" sz="2400"/>
              <a:t>(5, 6)</a:t>
            </a:r>
          </a:p>
        </p:txBody>
      </p:sp>
    </p:spTree>
    <p:extLst>
      <p:ext uri="{BB962C8B-B14F-4D97-AF65-F5344CB8AC3E}">
        <p14:creationId xmlns:p14="http://schemas.microsoft.com/office/powerpoint/2010/main" val="2308543567"/>
      </p:ext>
    </p:extLst>
  </p:cSld>
  <p:clrMapOvr>
    <a:masterClrMapping/>
  </p:clrMapOvr>
  <mc:AlternateContent xmlns:mc="http://schemas.openxmlformats.org/markup-compatibility/2006">
    <mc:Choice xmlns:p14="http://schemas.microsoft.com/office/powerpoint/2010/main" Requires="p14">
      <p:transition spd="slow" p14:dur="2000" advTm="24112"/>
    </mc:Choice>
    <mc:Fallback>
      <p:transition spd="slow" advTm="2411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605D-50EB-4385-B413-58F1AC0FDA5A}"/>
              </a:ext>
            </a:extLst>
          </p:cNvPr>
          <p:cNvSpPr>
            <a:spLocks noGrp="1"/>
          </p:cNvSpPr>
          <p:nvPr>
            <p:ph type="title"/>
          </p:nvPr>
        </p:nvSpPr>
        <p:spPr>
          <a:xfrm>
            <a:off x="570451" y="365125"/>
            <a:ext cx="10783349" cy="908783"/>
          </a:xfrm>
        </p:spPr>
        <p:txBody>
          <a:bodyPr>
            <a:noAutofit/>
          </a:bodyPr>
          <a:lstStyle/>
          <a:p>
            <a:r>
              <a:rPr lang="en-US" sz="4000"/>
              <a:t>Community Mental Health Centers</a:t>
            </a:r>
            <a:br>
              <a:rPr lang="en-US" sz="4000"/>
            </a:br>
            <a:r>
              <a:rPr lang="en-US" sz="4000"/>
              <a:t>(3 of 3)</a:t>
            </a:r>
          </a:p>
        </p:txBody>
      </p:sp>
      <p:sp>
        <p:nvSpPr>
          <p:cNvPr id="3" name="Content Placeholder 2">
            <a:extLst>
              <a:ext uri="{FF2B5EF4-FFF2-40B4-BE49-F238E27FC236}">
                <a16:creationId xmlns:a16="http://schemas.microsoft.com/office/drawing/2014/main" id="{A216E632-31B7-400F-83DA-6D28D727E1ED}"/>
              </a:ext>
            </a:extLst>
          </p:cNvPr>
          <p:cNvSpPr>
            <a:spLocks noGrp="1"/>
          </p:cNvSpPr>
          <p:nvPr>
            <p:ph idx="1"/>
          </p:nvPr>
        </p:nvSpPr>
        <p:spPr/>
        <p:txBody>
          <a:bodyPr/>
          <a:lstStyle/>
          <a:p>
            <a:pPr marL="0" indent="0">
              <a:buNone/>
            </a:pPr>
            <a:r>
              <a:rPr lang="en-US" u="sng"/>
              <a:t>Some Benefits of CMHCs:</a:t>
            </a:r>
          </a:p>
          <a:p>
            <a:pPr marL="0" indent="0">
              <a:buNone/>
            </a:pPr>
            <a:endParaRPr lang="en-US" u="sng"/>
          </a:p>
          <a:p>
            <a:r>
              <a:rPr lang="en-US"/>
              <a:t>Provide a varied and comprehensive range of services near the patients' homes (locally).</a:t>
            </a:r>
          </a:p>
          <a:p>
            <a:r>
              <a:rPr lang="en-US"/>
              <a:t>Provide services to all persons regardless of ability to pay.</a:t>
            </a:r>
          </a:p>
          <a:p>
            <a:r>
              <a:rPr lang="en-US"/>
              <a:t>Permit a patient to transfer easily from one type of service to another as their needs change (continuity of care).</a:t>
            </a:r>
          </a:p>
          <a:p>
            <a:r>
              <a:rPr lang="en-US"/>
              <a:t>Strengthen community resources for the prevention of mental illness. </a:t>
            </a:r>
          </a:p>
          <a:p>
            <a:pPr marL="0" indent="0">
              <a:buNone/>
            </a:pPr>
            <a:endParaRPr lang="en-US"/>
          </a:p>
          <a:p>
            <a:pPr marL="0" indent="0">
              <a:buNone/>
            </a:pPr>
            <a:r>
              <a:rPr lang="en-US"/>
              <a:t>(5, 6)</a:t>
            </a:r>
          </a:p>
          <a:p>
            <a:endParaRPr lang="en-US"/>
          </a:p>
        </p:txBody>
      </p:sp>
    </p:spTree>
    <p:extLst>
      <p:ext uri="{BB962C8B-B14F-4D97-AF65-F5344CB8AC3E}">
        <p14:creationId xmlns:p14="http://schemas.microsoft.com/office/powerpoint/2010/main" val="4119523416"/>
      </p:ext>
    </p:extLst>
  </p:cSld>
  <p:clrMapOvr>
    <a:masterClrMapping/>
  </p:clrMapOvr>
  <mc:AlternateContent xmlns:mc="http://schemas.openxmlformats.org/markup-compatibility/2006">
    <mc:Choice xmlns:p14="http://schemas.microsoft.com/office/powerpoint/2010/main" Requires="p14">
      <p:transition spd="slow" p14:dur="2000" advTm="41968"/>
    </mc:Choice>
    <mc:Fallback>
      <p:transition spd="slow" advTm="4196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E85D37-A3D5-480A-DB15-E2C59704F368}"/>
              </a:ext>
            </a:extLst>
          </p:cNvPr>
          <p:cNvSpPr>
            <a:spLocks noGrp="1"/>
          </p:cNvSpPr>
          <p:nvPr>
            <p:ph type="ctrTitle"/>
          </p:nvPr>
        </p:nvSpPr>
        <p:spPr/>
        <p:txBody>
          <a:bodyPr/>
          <a:lstStyle/>
          <a:p>
            <a:r>
              <a:rPr lang="en-US"/>
              <a:t>Accessibility</a:t>
            </a:r>
          </a:p>
        </p:txBody>
      </p:sp>
      <p:sp>
        <p:nvSpPr>
          <p:cNvPr id="6" name="Subtitle 5">
            <a:extLst>
              <a:ext uri="{FF2B5EF4-FFF2-40B4-BE49-F238E27FC236}">
                <a16:creationId xmlns:a16="http://schemas.microsoft.com/office/drawing/2014/main" id="{B3AFCE88-F507-D127-E72E-03DD169ABF0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B5B4A74-1BAE-4615-B0C3-A1002C702371}"/>
              </a:ext>
            </a:extLst>
          </p:cNvPr>
          <p:cNvSpPr>
            <a:spLocks noGrp="1"/>
          </p:cNvSpPr>
          <p:nvPr>
            <p:ph type="sldNum" sz="quarter" idx="12"/>
          </p:nvPr>
        </p:nvSpPr>
        <p:spPr/>
        <p:txBody>
          <a:bodyPr/>
          <a:lstStyle/>
          <a:p>
            <a:fld id="{69EBCB19-AEAE-0745-86F8-183BCF9A79B0}" type="slidenum">
              <a:rPr lang="en-US" smtClean="0"/>
              <a:pPr/>
              <a:t>2</a:t>
            </a:fld>
            <a:endParaRPr lang="en-US"/>
          </a:p>
        </p:txBody>
      </p:sp>
    </p:spTree>
    <p:extLst>
      <p:ext uri="{BB962C8B-B14F-4D97-AF65-F5344CB8AC3E}">
        <p14:creationId xmlns:p14="http://schemas.microsoft.com/office/powerpoint/2010/main" val="1281827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7E7C-EAB9-4C3B-8309-17529C15C2DF}"/>
              </a:ext>
            </a:extLst>
          </p:cNvPr>
          <p:cNvSpPr>
            <a:spLocks noGrp="1"/>
          </p:cNvSpPr>
          <p:nvPr>
            <p:ph type="ctrTitle"/>
          </p:nvPr>
        </p:nvSpPr>
        <p:spPr>
          <a:xfrm>
            <a:off x="1906954" y="1367692"/>
            <a:ext cx="8456246" cy="1872639"/>
          </a:xfrm>
        </p:spPr>
        <p:txBody>
          <a:bodyPr>
            <a:noAutofit/>
          </a:bodyPr>
          <a:lstStyle/>
          <a:p>
            <a:r>
              <a:rPr lang="en-US" sz="4000"/>
              <a:t>Inpatient Treatment Facilities</a:t>
            </a:r>
          </a:p>
        </p:txBody>
      </p:sp>
    </p:spTree>
    <p:extLst>
      <p:ext uri="{BB962C8B-B14F-4D97-AF65-F5344CB8AC3E}">
        <p14:creationId xmlns:p14="http://schemas.microsoft.com/office/powerpoint/2010/main" val="1651930379"/>
      </p:ext>
    </p:extLst>
  </p:cSld>
  <p:clrMapOvr>
    <a:masterClrMapping/>
  </p:clrMapOvr>
  <mc:AlternateContent xmlns:mc="http://schemas.openxmlformats.org/markup-compatibility/2006">
    <mc:Choice xmlns:p14="http://schemas.microsoft.com/office/powerpoint/2010/main" Requires="p14">
      <p:transition spd="slow" p14:dur="2000" advTm="45660"/>
    </mc:Choice>
    <mc:Fallback>
      <p:transition spd="slow" advTm="4566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CD2B-36EB-4BA0-A3E4-87310A6A3AFF}"/>
              </a:ext>
            </a:extLst>
          </p:cNvPr>
          <p:cNvSpPr>
            <a:spLocks noGrp="1"/>
          </p:cNvSpPr>
          <p:nvPr>
            <p:ph type="title"/>
          </p:nvPr>
        </p:nvSpPr>
        <p:spPr/>
        <p:txBody>
          <a:bodyPr/>
          <a:lstStyle/>
          <a:p>
            <a:r>
              <a:rPr lang="en-US"/>
              <a:t>Receiving facilities (1 of 2)</a:t>
            </a:r>
          </a:p>
        </p:txBody>
      </p:sp>
      <p:sp>
        <p:nvSpPr>
          <p:cNvPr id="3" name="Content Placeholder 2">
            <a:extLst>
              <a:ext uri="{FF2B5EF4-FFF2-40B4-BE49-F238E27FC236}">
                <a16:creationId xmlns:a16="http://schemas.microsoft.com/office/drawing/2014/main" id="{670DED48-5C29-44D3-950A-24F988BA14C5}"/>
              </a:ext>
            </a:extLst>
          </p:cNvPr>
          <p:cNvSpPr>
            <a:spLocks noGrp="1"/>
          </p:cNvSpPr>
          <p:nvPr>
            <p:ph idx="1"/>
          </p:nvPr>
        </p:nvSpPr>
        <p:spPr>
          <a:xfrm>
            <a:off x="838200" y="1568741"/>
            <a:ext cx="10515600" cy="4428468"/>
          </a:xfrm>
        </p:spPr>
        <p:txBody>
          <a:bodyPr/>
          <a:lstStyle/>
          <a:p>
            <a:pPr marL="0" indent="0" algn="ctr">
              <a:buNone/>
            </a:pPr>
            <a:endParaRPr lang="en-US" sz="3600" u="sng"/>
          </a:p>
          <a:p>
            <a:pPr marL="0" indent="0" algn="ctr">
              <a:buNone/>
            </a:pPr>
            <a:r>
              <a:rPr lang="en-US" sz="3600" u="sng"/>
              <a:t>Receiving Facility</a:t>
            </a:r>
          </a:p>
          <a:p>
            <a:pPr marL="0" indent="0" algn="ctr">
              <a:buNone/>
            </a:pPr>
            <a:r>
              <a:rPr lang="en-US" b="0" i="0">
                <a:solidFill>
                  <a:srgbClr val="000000"/>
                </a:solidFill>
                <a:effectLst/>
              </a:rPr>
              <a:t>A public or private facility</a:t>
            </a:r>
            <a:r>
              <a:rPr lang="en-US">
                <a:solidFill>
                  <a:srgbClr val="000000"/>
                </a:solidFill>
              </a:rPr>
              <a:t> or </a:t>
            </a:r>
            <a:r>
              <a:rPr lang="en-US" b="0" i="0">
                <a:solidFill>
                  <a:srgbClr val="000000"/>
                </a:solidFill>
                <a:effectLst/>
              </a:rPr>
              <a:t>hospital designated by </a:t>
            </a:r>
            <a:r>
              <a:rPr lang="en-US">
                <a:solidFill>
                  <a:srgbClr val="000000"/>
                </a:solidFill>
              </a:rPr>
              <a:t>DCF </a:t>
            </a:r>
            <a:r>
              <a:rPr lang="en-US" b="0" i="0">
                <a:solidFill>
                  <a:srgbClr val="000000"/>
                </a:solidFill>
                <a:effectLst/>
              </a:rPr>
              <a:t>to receive, hold, and provide treatment to involuntary patients under emergency conditions for mental health or substance abuse evaluation.</a:t>
            </a:r>
          </a:p>
          <a:p>
            <a:pPr marL="0" indent="0" algn="ctr">
              <a:buNone/>
            </a:pPr>
            <a:r>
              <a:rPr lang="en-US">
                <a:solidFill>
                  <a:srgbClr val="000000"/>
                </a:solidFill>
              </a:rPr>
              <a:t>*</a:t>
            </a:r>
            <a:r>
              <a:rPr lang="en-US" b="0" i="0">
                <a:solidFill>
                  <a:srgbClr val="000000"/>
                </a:solidFill>
                <a:effectLst/>
              </a:rPr>
              <a:t>The term does not include a county jail.</a:t>
            </a:r>
            <a:br>
              <a:rPr lang="en-US"/>
            </a:br>
            <a:br>
              <a:rPr lang="en-US"/>
            </a:br>
            <a:r>
              <a:rPr lang="en-US" b="0" i="0">
                <a:solidFill>
                  <a:srgbClr val="000000"/>
                </a:solidFill>
                <a:effectLst/>
              </a:rPr>
              <a:t>Fla. Stat. § 394.455</a:t>
            </a:r>
            <a:endParaRPr lang="en-US"/>
          </a:p>
        </p:txBody>
      </p:sp>
    </p:spTree>
    <p:extLst>
      <p:ext uri="{BB962C8B-B14F-4D97-AF65-F5344CB8AC3E}">
        <p14:creationId xmlns:p14="http://schemas.microsoft.com/office/powerpoint/2010/main" val="4187550091"/>
      </p:ext>
    </p:extLst>
  </p:cSld>
  <p:clrMapOvr>
    <a:masterClrMapping/>
  </p:clrMapOvr>
  <mc:AlternateContent xmlns:mc="http://schemas.openxmlformats.org/markup-compatibility/2006">
    <mc:Choice xmlns:p14="http://schemas.microsoft.com/office/powerpoint/2010/main" Requires="p14">
      <p:transition spd="slow" p14:dur="2000" advTm="42595"/>
    </mc:Choice>
    <mc:Fallback>
      <p:transition spd="slow" advTm="425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CD2B-36EB-4BA0-A3E4-87310A6A3AFF}"/>
              </a:ext>
            </a:extLst>
          </p:cNvPr>
          <p:cNvSpPr>
            <a:spLocks noGrp="1"/>
          </p:cNvSpPr>
          <p:nvPr>
            <p:ph type="title"/>
          </p:nvPr>
        </p:nvSpPr>
        <p:spPr/>
        <p:txBody>
          <a:bodyPr/>
          <a:lstStyle/>
          <a:p>
            <a:r>
              <a:rPr lang="en-US"/>
              <a:t>Receiving facilities (2 of 2)</a:t>
            </a:r>
          </a:p>
        </p:txBody>
      </p:sp>
      <p:sp>
        <p:nvSpPr>
          <p:cNvPr id="3" name="Content Placeholder 2">
            <a:extLst>
              <a:ext uri="{FF2B5EF4-FFF2-40B4-BE49-F238E27FC236}">
                <a16:creationId xmlns:a16="http://schemas.microsoft.com/office/drawing/2014/main" id="{670DED48-5C29-44D3-950A-24F988BA14C5}"/>
              </a:ext>
            </a:extLst>
          </p:cNvPr>
          <p:cNvSpPr>
            <a:spLocks noGrp="1"/>
          </p:cNvSpPr>
          <p:nvPr>
            <p:ph idx="1"/>
          </p:nvPr>
        </p:nvSpPr>
        <p:spPr>
          <a:xfrm>
            <a:off x="838200" y="1568741"/>
            <a:ext cx="10515600" cy="4428468"/>
          </a:xfrm>
        </p:spPr>
        <p:txBody>
          <a:bodyPr/>
          <a:lstStyle/>
          <a:p>
            <a:r>
              <a:rPr lang="en-US"/>
              <a:t>Patients arrive under emergency conditions for mental health or substance abuse evaluation.</a:t>
            </a:r>
          </a:p>
          <a:p>
            <a:r>
              <a:rPr lang="en-US"/>
              <a:t>Provide:</a:t>
            </a:r>
          </a:p>
          <a:p>
            <a:pPr marL="914400" lvl="1" indent="-457200">
              <a:buFont typeface="+mj-lt"/>
              <a:buAutoNum type="alphaLcParenR"/>
            </a:pPr>
            <a:r>
              <a:rPr lang="en-US"/>
              <a:t>evaluation and treatment, </a:t>
            </a:r>
            <a:r>
              <a:rPr lang="en-US" u="sng"/>
              <a:t>or</a:t>
            </a:r>
            <a:r>
              <a:rPr lang="en-US"/>
              <a:t> </a:t>
            </a:r>
          </a:p>
          <a:p>
            <a:pPr marL="914400" lvl="1" indent="-457200">
              <a:buFont typeface="+mj-lt"/>
              <a:buAutoNum type="alphaLcParenR"/>
            </a:pPr>
            <a:r>
              <a:rPr lang="en-US"/>
              <a:t>transportation to an appropriate service provider.</a:t>
            </a:r>
          </a:p>
          <a:p>
            <a:r>
              <a:rPr lang="en-US"/>
              <a:t>Commonly referred to as “Crisis Stabilization Units (CSU)” or “Baker Act” facilities</a:t>
            </a:r>
          </a:p>
          <a:p>
            <a:pPr lvl="1"/>
            <a:r>
              <a:rPr lang="en-US"/>
              <a:t>Florida’s Baker Act is also known as “The Florida Mental Health Act,” and is found in Part I of Chapter 394 of the Florida Statutes.</a:t>
            </a:r>
          </a:p>
          <a:p>
            <a:r>
              <a:rPr lang="en-US"/>
              <a:t>Specially designated by DCF to provide short-term treatment for acute mental health crisis situations.  (7, 8)</a:t>
            </a:r>
          </a:p>
        </p:txBody>
      </p:sp>
    </p:spTree>
    <p:extLst>
      <p:ext uri="{BB962C8B-B14F-4D97-AF65-F5344CB8AC3E}">
        <p14:creationId xmlns:p14="http://schemas.microsoft.com/office/powerpoint/2010/main" val="3145250943"/>
      </p:ext>
    </p:extLst>
  </p:cSld>
  <p:clrMapOvr>
    <a:masterClrMapping/>
  </p:clrMapOvr>
  <mc:AlternateContent xmlns:mc="http://schemas.openxmlformats.org/markup-compatibility/2006">
    <mc:Choice xmlns:p14="http://schemas.microsoft.com/office/powerpoint/2010/main" Requires="p14">
      <p:transition spd="slow" p14:dur="2000" advTm="42595"/>
    </mc:Choice>
    <mc:Fallback>
      <p:transition spd="slow" advTm="425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EF64-1C12-4614-AACC-E73CD78B9604}"/>
              </a:ext>
            </a:extLst>
          </p:cNvPr>
          <p:cNvSpPr>
            <a:spLocks noGrp="1"/>
          </p:cNvSpPr>
          <p:nvPr>
            <p:ph type="title"/>
          </p:nvPr>
        </p:nvSpPr>
        <p:spPr/>
        <p:txBody>
          <a:bodyPr>
            <a:normAutofit fontScale="90000"/>
          </a:bodyPr>
          <a:lstStyle/>
          <a:p>
            <a:r>
              <a:rPr lang="en-US"/>
              <a:t>Short-Term Residential </a:t>
            </a:r>
            <a:br>
              <a:rPr lang="en-US"/>
            </a:br>
            <a:r>
              <a:rPr lang="en-US"/>
              <a:t>Treatment Facilities (SRT)</a:t>
            </a:r>
          </a:p>
        </p:txBody>
      </p:sp>
      <p:sp>
        <p:nvSpPr>
          <p:cNvPr id="3" name="Content Placeholder 2">
            <a:extLst>
              <a:ext uri="{FF2B5EF4-FFF2-40B4-BE49-F238E27FC236}">
                <a16:creationId xmlns:a16="http://schemas.microsoft.com/office/drawing/2014/main" id="{F46DC767-6EB8-4653-B4B2-F93219689A6B}"/>
              </a:ext>
            </a:extLst>
          </p:cNvPr>
          <p:cNvSpPr>
            <a:spLocks noGrp="1"/>
          </p:cNvSpPr>
          <p:nvPr>
            <p:ph idx="1"/>
          </p:nvPr>
        </p:nvSpPr>
        <p:spPr/>
        <p:txBody>
          <a:bodyPr/>
          <a:lstStyle/>
          <a:p>
            <a:endParaRPr lang="en-US"/>
          </a:p>
          <a:p>
            <a:r>
              <a:rPr lang="en-US"/>
              <a:t>Provide step-down services for residents of CSUs</a:t>
            </a:r>
          </a:p>
          <a:p>
            <a:endParaRPr lang="en-US"/>
          </a:p>
          <a:p>
            <a:r>
              <a:rPr lang="en-US"/>
              <a:t>Allow for more extended, but less intensive level of active treatment for psychiatric conditions</a:t>
            </a:r>
          </a:p>
          <a:p>
            <a:endParaRPr lang="en-US"/>
          </a:p>
          <a:p>
            <a:r>
              <a:rPr lang="en-US"/>
              <a:t>Fill the gap between crisis care and long-term hospitalization in a Residential Treatment Facility</a:t>
            </a:r>
          </a:p>
          <a:p>
            <a:pPr marL="0" indent="0">
              <a:buNone/>
            </a:pPr>
            <a:endParaRPr lang="en-US"/>
          </a:p>
          <a:p>
            <a:pPr marL="0" indent="0">
              <a:buNone/>
            </a:pPr>
            <a:r>
              <a:rPr lang="en-US"/>
              <a:t>(9, 10)</a:t>
            </a:r>
          </a:p>
        </p:txBody>
      </p:sp>
    </p:spTree>
    <p:extLst>
      <p:ext uri="{BB962C8B-B14F-4D97-AF65-F5344CB8AC3E}">
        <p14:creationId xmlns:p14="http://schemas.microsoft.com/office/powerpoint/2010/main" val="2105113767"/>
      </p:ext>
    </p:extLst>
  </p:cSld>
  <p:clrMapOvr>
    <a:masterClrMapping/>
  </p:clrMapOvr>
  <mc:AlternateContent xmlns:mc="http://schemas.openxmlformats.org/markup-compatibility/2006">
    <mc:Choice xmlns:p14="http://schemas.microsoft.com/office/powerpoint/2010/main" Requires="p14">
      <p:transition spd="slow" p14:dur="2000" advTm="33469"/>
    </mc:Choice>
    <mc:Fallback>
      <p:transition spd="slow" advTm="3346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DA92-727A-493E-845F-A0D16D7C2DA2}"/>
              </a:ext>
            </a:extLst>
          </p:cNvPr>
          <p:cNvSpPr>
            <a:spLocks noGrp="1"/>
          </p:cNvSpPr>
          <p:nvPr>
            <p:ph type="title"/>
          </p:nvPr>
        </p:nvSpPr>
        <p:spPr/>
        <p:txBody>
          <a:bodyPr>
            <a:normAutofit fontScale="90000"/>
          </a:bodyPr>
          <a:lstStyle/>
          <a:p>
            <a:r>
              <a:rPr lang="en-US"/>
              <a:t>State Mental Health </a:t>
            </a:r>
            <a:br>
              <a:rPr lang="en-US"/>
            </a:br>
            <a:r>
              <a:rPr lang="en-US"/>
              <a:t>Treatment Facilities (1 of 2)</a:t>
            </a:r>
          </a:p>
        </p:txBody>
      </p:sp>
      <p:sp>
        <p:nvSpPr>
          <p:cNvPr id="3" name="Content Placeholder 2">
            <a:extLst>
              <a:ext uri="{FF2B5EF4-FFF2-40B4-BE49-F238E27FC236}">
                <a16:creationId xmlns:a16="http://schemas.microsoft.com/office/drawing/2014/main" id="{E9B2419D-631A-41B6-A280-2FC49D96E905}"/>
              </a:ext>
            </a:extLst>
          </p:cNvPr>
          <p:cNvSpPr>
            <a:spLocks noGrp="1"/>
          </p:cNvSpPr>
          <p:nvPr>
            <p:ph idx="1"/>
          </p:nvPr>
        </p:nvSpPr>
        <p:spPr/>
        <p:txBody>
          <a:bodyPr/>
          <a:lstStyle/>
          <a:p>
            <a:pPr marL="0" indent="0" algn="ctr">
              <a:buNone/>
            </a:pPr>
            <a:r>
              <a:rPr lang="en-US" sz="3600" u="sng"/>
              <a:t>State Mental Health Treatment Facility (State Hospital)</a:t>
            </a:r>
          </a:p>
          <a:p>
            <a:pPr marL="0" indent="0" algn="ctr">
              <a:buNone/>
            </a:pPr>
            <a:r>
              <a:rPr lang="en-US"/>
              <a:t>A state-operated facility designated by DCF to provide extended treatment and hospitalization for individuals with serious mental illness. </a:t>
            </a:r>
          </a:p>
          <a:p>
            <a:endParaRPr lang="en-US"/>
          </a:p>
          <a:p>
            <a:endParaRPr lang="en-US"/>
          </a:p>
          <a:p>
            <a:r>
              <a:rPr lang="en-US"/>
              <a:t>A court of law may commit someone to receive involuntary treatment when strict legal criteria are met, including when:</a:t>
            </a:r>
          </a:p>
          <a:p>
            <a:pPr lvl="1"/>
            <a:r>
              <a:rPr lang="en-US"/>
              <a:t>the symptoms of mental illness put them at substantial risk of self-neglect because they cannot care for themselves or survive on their own using all available supports</a:t>
            </a:r>
          </a:p>
          <a:p>
            <a:pPr lvl="1"/>
            <a:r>
              <a:rPr lang="en-US"/>
              <a:t>they may “inflict serious bodily harm on self or others”       (11, 12, 13)</a:t>
            </a:r>
          </a:p>
        </p:txBody>
      </p:sp>
    </p:spTree>
    <p:extLst>
      <p:ext uri="{BB962C8B-B14F-4D97-AF65-F5344CB8AC3E}">
        <p14:creationId xmlns:p14="http://schemas.microsoft.com/office/powerpoint/2010/main" val="854679784"/>
      </p:ext>
    </p:extLst>
  </p:cSld>
  <p:clrMapOvr>
    <a:masterClrMapping/>
  </p:clrMapOvr>
  <mc:AlternateContent xmlns:mc="http://schemas.openxmlformats.org/markup-compatibility/2006">
    <mc:Choice xmlns:p14="http://schemas.microsoft.com/office/powerpoint/2010/main" Requires="p14">
      <p:transition spd="slow" p14:dur="2000" advTm="50211"/>
    </mc:Choice>
    <mc:Fallback>
      <p:transition spd="slow" advTm="5021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8CC3-3A5A-47D6-8B2C-B7C664C61DEE}"/>
              </a:ext>
            </a:extLst>
          </p:cNvPr>
          <p:cNvSpPr>
            <a:spLocks noGrp="1"/>
          </p:cNvSpPr>
          <p:nvPr>
            <p:ph type="title"/>
          </p:nvPr>
        </p:nvSpPr>
        <p:spPr>
          <a:xfrm>
            <a:off x="838200" y="365125"/>
            <a:ext cx="10515600" cy="908783"/>
          </a:xfrm>
        </p:spPr>
        <p:txBody>
          <a:bodyPr>
            <a:normAutofit fontScale="90000"/>
          </a:bodyPr>
          <a:lstStyle/>
          <a:p>
            <a:r>
              <a:rPr lang="en-US"/>
              <a:t>State Mental Health </a:t>
            </a:r>
            <a:br>
              <a:rPr lang="en-US"/>
            </a:br>
            <a:r>
              <a:rPr lang="en-US"/>
              <a:t>Treatment Facilities (2 of 2)</a:t>
            </a:r>
          </a:p>
        </p:txBody>
      </p:sp>
      <p:sp>
        <p:nvSpPr>
          <p:cNvPr id="7" name="Content Placeholder 6">
            <a:extLst>
              <a:ext uri="{FF2B5EF4-FFF2-40B4-BE49-F238E27FC236}">
                <a16:creationId xmlns:a16="http://schemas.microsoft.com/office/drawing/2014/main" id="{1E22A154-4792-34A7-9F50-FD683BD86FBF}"/>
              </a:ext>
            </a:extLst>
          </p:cNvPr>
          <p:cNvSpPr>
            <a:spLocks noGrp="1"/>
          </p:cNvSpPr>
          <p:nvPr>
            <p:ph sz="half" idx="1"/>
          </p:nvPr>
        </p:nvSpPr>
        <p:spPr>
          <a:xfrm>
            <a:off x="639620" y="1623865"/>
            <a:ext cx="5181600" cy="4351338"/>
          </a:xfrm>
        </p:spPr>
        <p:txBody>
          <a:bodyPr/>
          <a:lstStyle/>
          <a:p>
            <a:pPr marL="0" indent="0" algn="ctr">
              <a:buNone/>
            </a:pPr>
            <a:r>
              <a:rPr lang="en-US" sz="2400" u="sng">
                <a:solidFill>
                  <a:schemeClr val="tx1"/>
                </a:solidFill>
              </a:rPr>
              <a:t>Civil Clients</a:t>
            </a:r>
          </a:p>
          <a:p>
            <a:pPr marL="0" indent="0" algn="ctr">
              <a:buNone/>
            </a:pPr>
            <a:r>
              <a:rPr lang="en-US" sz="2000">
                <a:solidFill>
                  <a:schemeClr val="tx1"/>
                </a:solidFill>
              </a:rPr>
              <a:t>committed to receive treatment under the Baker Act (Florida Statutes, Chapter 394)</a:t>
            </a:r>
          </a:p>
          <a:p>
            <a:pPr marL="0" indent="0" algn="ctr">
              <a:buNone/>
            </a:pPr>
            <a:endParaRPr lang="en-US" sz="2000" u="sng"/>
          </a:p>
        </p:txBody>
      </p:sp>
      <p:sp>
        <p:nvSpPr>
          <p:cNvPr id="9" name="Content Placeholder 6">
            <a:extLst>
              <a:ext uri="{FF2B5EF4-FFF2-40B4-BE49-F238E27FC236}">
                <a16:creationId xmlns:a16="http://schemas.microsoft.com/office/drawing/2014/main" id="{A7340197-D092-B186-C0F2-D4EA7C0E72B2}"/>
              </a:ext>
            </a:extLst>
          </p:cNvPr>
          <p:cNvSpPr txBox="1">
            <a:spLocks/>
          </p:cNvSpPr>
          <p:nvPr/>
        </p:nvSpPr>
        <p:spPr>
          <a:xfrm>
            <a:off x="6370781" y="1623865"/>
            <a:ext cx="5181600" cy="435133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2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u="sng">
                <a:latin typeface="Aptos Display" panose="020B0004020202020204" pitchFamily="34" charset="0"/>
              </a:rPr>
              <a:t>Forensic Clients</a:t>
            </a:r>
          </a:p>
          <a:p>
            <a:pPr marL="0" indent="0" algn="ctr">
              <a:buFont typeface="Arial" panose="020B0604020202020204" pitchFamily="34" charset="0"/>
              <a:buNone/>
            </a:pPr>
            <a:r>
              <a:rPr lang="en-US" sz="2000">
                <a:latin typeface="Aptos Display" panose="020B0004020202020204" pitchFamily="34" charset="0"/>
              </a:rPr>
              <a:t>committed to more secure facilities to receive treatment under the Forensic Client Services Act (Florida Statutes, Chapter 916)</a:t>
            </a:r>
          </a:p>
          <a:p>
            <a:pPr lvl="1"/>
            <a:r>
              <a:rPr lang="en-US" sz="1800">
                <a:latin typeface="Aptos Display" panose="020B0004020202020204" pitchFamily="34" charset="0"/>
              </a:rPr>
              <a:t>charged with a felony crime but are incompetent to proceed because of their mental illness, or</a:t>
            </a:r>
          </a:p>
          <a:p>
            <a:pPr lvl="1"/>
            <a:endParaRPr lang="en-US" sz="1800">
              <a:latin typeface="Aptos Display" panose="020B0004020202020204" pitchFamily="34" charset="0"/>
            </a:endParaRPr>
          </a:p>
          <a:p>
            <a:pPr lvl="1"/>
            <a:r>
              <a:rPr lang="en-US" sz="1800">
                <a:latin typeface="Aptos Display" panose="020B0004020202020204" pitchFamily="34" charset="0"/>
              </a:rPr>
              <a:t>adjudicated not guilty by reason of insanity after facing prosecution for a felony crime.</a:t>
            </a:r>
          </a:p>
          <a:p>
            <a:pPr marL="0" indent="0" algn="ctr">
              <a:buFont typeface="Arial" panose="020B0604020202020204" pitchFamily="34" charset="0"/>
              <a:buNone/>
            </a:pPr>
            <a:endParaRPr lang="en-US" sz="2000"/>
          </a:p>
        </p:txBody>
      </p:sp>
      <p:sp>
        <p:nvSpPr>
          <p:cNvPr id="10" name="Rectangle 9">
            <a:extLst>
              <a:ext uri="{FF2B5EF4-FFF2-40B4-BE49-F238E27FC236}">
                <a16:creationId xmlns:a16="http://schemas.microsoft.com/office/drawing/2014/main" id="{D6DEE6EB-C699-83C4-304A-AFFBAB80EF7B}"/>
              </a:ext>
              <a:ext uri="{C183D7F6-B498-43B3-948B-1728B52AA6E4}">
                <adec:decorative xmlns:adec="http://schemas.microsoft.com/office/drawing/2017/decorative" val="1"/>
              </a:ext>
            </a:extLst>
          </p:cNvPr>
          <p:cNvSpPr/>
          <p:nvPr/>
        </p:nvSpPr>
        <p:spPr>
          <a:xfrm>
            <a:off x="6370781" y="1623865"/>
            <a:ext cx="5181600" cy="43513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8DCA7C-3212-1907-F0B4-BE6FE5A32F9C}"/>
              </a:ext>
              <a:ext uri="{C183D7F6-B498-43B3-948B-1728B52AA6E4}">
                <adec:decorative xmlns:adec="http://schemas.microsoft.com/office/drawing/2017/decorative" val="1"/>
              </a:ext>
            </a:extLst>
          </p:cNvPr>
          <p:cNvSpPr/>
          <p:nvPr/>
        </p:nvSpPr>
        <p:spPr>
          <a:xfrm>
            <a:off x="639619" y="1623865"/>
            <a:ext cx="5181600" cy="43513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652131"/>
      </p:ext>
    </p:extLst>
  </p:cSld>
  <p:clrMapOvr>
    <a:masterClrMapping/>
  </p:clrMapOvr>
  <mc:AlternateContent xmlns:mc="http://schemas.openxmlformats.org/markup-compatibility/2006">
    <mc:Choice xmlns:p14="http://schemas.microsoft.com/office/powerpoint/2010/main" Requires="p14">
      <p:transition spd="slow" p14:dur="2000" advTm="36070"/>
    </mc:Choice>
    <mc:Fallback>
      <p:transition spd="slow" advTm="3607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7E7C-EAB9-4C3B-8309-17529C15C2DF}"/>
              </a:ext>
            </a:extLst>
          </p:cNvPr>
          <p:cNvSpPr>
            <a:spLocks noGrp="1"/>
          </p:cNvSpPr>
          <p:nvPr>
            <p:ph type="ctrTitle"/>
          </p:nvPr>
        </p:nvSpPr>
        <p:spPr>
          <a:xfrm>
            <a:off x="1906954" y="1367692"/>
            <a:ext cx="8456246" cy="1872639"/>
          </a:xfrm>
        </p:spPr>
        <p:txBody>
          <a:bodyPr>
            <a:noAutofit/>
          </a:bodyPr>
          <a:lstStyle/>
          <a:p>
            <a:r>
              <a:rPr lang="en-US" sz="4000"/>
              <a:t>Youth Inpatient Treatment Facilities</a:t>
            </a:r>
          </a:p>
        </p:txBody>
      </p:sp>
    </p:spTree>
    <p:extLst>
      <p:ext uri="{BB962C8B-B14F-4D97-AF65-F5344CB8AC3E}">
        <p14:creationId xmlns:p14="http://schemas.microsoft.com/office/powerpoint/2010/main" val="1040838634"/>
      </p:ext>
    </p:extLst>
  </p:cSld>
  <p:clrMapOvr>
    <a:masterClrMapping/>
  </p:clrMapOvr>
  <mc:AlternateContent xmlns:mc="http://schemas.openxmlformats.org/markup-compatibility/2006">
    <mc:Choice xmlns:p14="http://schemas.microsoft.com/office/powerpoint/2010/main" Requires="p14">
      <p:transition spd="slow" p14:dur="2000" advTm="45660"/>
    </mc:Choice>
    <mc:Fallback>
      <p:transition spd="slow" advTm="4566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F8DA-7D67-4058-86F1-AB773A874B73}"/>
              </a:ext>
            </a:extLst>
          </p:cNvPr>
          <p:cNvSpPr>
            <a:spLocks noGrp="1"/>
          </p:cNvSpPr>
          <p:nvPr>
            <p:ph type="title"/>
          </p:nvPr>
        </p:nvSpPr>
        <p:spPr/>
        <p:txBody>
          <a:bodyPr>
            <a:normAutofit fontScale="90000"/>
          </a:bodyPr>
          <a:lstStyle/>
          <a:p>
            <a:r>
              <a:rPr lang="en-US"/>
              <a:t>Statewide Inpatient </a:t>
            </a:r>
            <a:br>
              <a:rPr lang="en-US"/>
            </a:br>
            <a:r>
              <a:rPr lang="en-US"/>
              <a:t>Psychiatric Program (SIPP) (1 of 2)</a:t>
            </a:r>
          </a:p>
        </p:txBody>
      </p:sp>
      <p:sp>
        <p:nvSpPr>
          <p:cNvPr id="3" name="Content Placeholder 2">
            <a:extLst>
              <a:ext uri="{FF2B5EF4-FFF2-40B4-BE49-F238E27FC236}">
                <a16:creationId xmlns:a16="http://schemas.microsoft.com/office/drawing/2014/main" id="{43F4C11B-A92B-4119-A52F-80A42BEF83D9}"/>
              </a:ext>
            </a:extLst>
          </p:cNvPr>
          <p:cNvSpPr>
            <a:spLocks noGrp="1"/>
          </p:cNvSpPr>
          <p:nvPr>
            <p:ph idx="1"/>
          </p:nvPr>
        </p:nvSpPr>
        <p:spPr/>
        <p:txBody>
          <a:bodyPr/>
          <a:lstStyle/>
          <a:p>
            <a:endParaRPr lang="en-US"/>
          </a:p>
          <a:p>
            <a:pPr marL="0" indent="0" algn="ctr">
              <a:buNone/>
            </a:pPr>
            <a:r>
              <a:rPr lang="en-US" sz="3600" u="sng"/>
              <a:t>Statewide Inpatient Psychiatric Program (SIPP)</a:t>
            </a:r>
          </a:p>
          <a:p>
            <a:pPr marL="0" indent="0" algn="ctr">
              <a:buNone/>
            </a:pPr>
            <a:r>
              <a:rPr lang="en-US"/>
              <a:t>Psychiatric services for youth under 21 years with serious mental illness or emotional disturbance that require inpatient, residential care.</a:t>
            </a:r>
          </a:p>
          <a:p>
            <a:pPr marL="0" indent="0" algn="ctr">
              <a:buNone/>
            </a:pPr>
            <a:endParaRPr lang="en-US"/>
          </a:p>
          <a:p>
            <a:pPr marL="0" indent="0">
              <a:buNone/>
            </a:pPr>
            <a:endParaRPr lang="en-US"/>
          </a:p>
          <a:p>
            <a:r>
              <a:rPr lang="en-US"/>
              <a:t>Referrals initiated by a designated staff person in the local DCF District SAMH office with involvement of parent/guardian/family member.</a:t>
            </a:r>
          </a:p>
          <a:p>
            <a:endParaRPr lang="en-US"/>
          </a:p>
          <a:p>
            <a:r>
              <a:rPr lang="en-US"/>
              <a:t>Funded by Medicaid Waiver program.</a:t>
            </a:r>
          </a:p>
          <a:p>
            <a:pPr marL="0" indent="0">
              <a:buNone/>
            </a:pPr>
            <a:r>
              <a:rPr lang="en-US"/>
              <a:t>(14)</a:t>
            </a:r>
          </a:p>
        </p:txBody>
      </p:sp>
    </p:spTree>
    <p:extLst>
      <p:ext uri="{BB962C8B-B14F-4D97-AF65-F5344CB8AC3E}">
        <p14:creationId xmlns:p14="http://schemas.microsoft.com/office/powerpoint/2010/main" val="287120122"/>
      </p:ext>
    </p:extLst>
  </p:cSld>
  <p:clrMapOvr>
    <a:masterClrMapping/>
  </p:clrMapOvr>
  <mc:AlternateContent xmlns:mc="http://schemas.openxmlformats.org/markup-compatibility/2006">
    <mc:Choice xmlns:p14="http://schemas.microsoft.com/office/powerpoint/2010/main" Requires="p14">
      <p:transition spd="slow" p14:dur="2000" advTm="65455"/>
    </mc:Choice>
    <mc:Fallback>
      <p:transition spd="slow" advTm="654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F8DA-7D67-4058-86F1-AB773A874B73}"/>
              </a:ext>
            </a:extLst>
          </p:cNvPr>
          <p:cNvSpPr>
            <a:spLocks noGrp="1"/>
          </p:cNvSpPr>
          <p:nvPr>
            <p:ph type="title"/>
          </p:nvPr>
        </p:nvSpPr>
        <p:spPr/>
        <p:txBody>
          <a:bodyPr>
            <a:normAutofit fontScale="90000"/>
          </a:bodyPr>
          <a:lstStyle/>
          <a:p>
            <a:r>
              <a:rPr lang="en-US"/>
              <a:t>Statewide Inpatient </a:t>
            </a:r>
            <a:br>
              <a:rPr lang="en-US"/>
            </a:br>
            <a:r>
              <a:rPr lang="en-US"/>
              <a:t>Psychiatric Program (SIPP) (2 of 2)</a:t>
            </a:r>
          </a:p>
        </p:txBody>
      </p:sp>
      <p:sp>
        <p:nvSpPr>
          <p:cNvPr id="3" name="Content Placeholder 2">
            <a:extLst>
              <a:ext uri="{FF2B5EF4-FFF2-40B4-BE49-F238E27FC236}">
                <a16:creationId xmlns:a16="http://schemas.microsoft.com/office/drawing/2014/main" id="{43F4C11B-A92B-4119-A52F-80A42BEF83D9}"/>
              </a:ext>
            </a:extLst>
          </p:cNvPr>
          <p:cNvSpPr>
            <a:spLocks noGrp="1"/>
          </p:cNvSpPr>
          <p:nvPr>
            <p:ph idx="1"/>
          </p:nvPr>
        </p:nvSpPr>
        <p:spPr>
          <a:xfrm>
            <a:off x="838200" y="1664343"/>
            <a:ext cx="10515600" cy="570856"/>
          </a:xfrm>
        </p:spPr>
        <p:txBody>
          <a:bodyPr/>
          <a:lstStyle/>
          <a:p>
            <a:pPr marL="0" indent="0" algn="ctr">
              <a:buNone/>
            </a:pPr>
            <a:r>
              <a:rPr lang="en-US"/>
              <a:t>Services Provided:</a:t>
            </a:r>
          </a:p>
          <a:p>
            <a:pPr marL="0" indent="0">
              <a:buNone/>
            </a:pPr>
            <a:endParaRPr lang="en-US"/>
          </a:p>
        </p:txBody>
      </p:sp>
      <p:sp>
        <p:nvSpPr>
          <p:cNvPr id="7" name="TextBox 6">
            <a:extLst>
              <a:ext uri="{FF2B5EF4-FFF2-40B4-BE49-F238E27FC236}">
                <a16:creationId xmlns:a16="http://schemas.microsoft.com/office/drawing/2014/main" id="{880B4BCF-19FA-5544-413E-E0955CF8A095}"/>
              </a:ext>
            </a:extLst>
          </p:cNvPr>
          <p:cNvSpPr txBox="1"/>
          <p:nvPr/>
        </p:nvSpPr>
        <p:spPr>
          <a:xfrm>
            <a:off x="1542473" y="2456873"/>
            <a:ext cx="4165600" cy="3785652"/>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individual plan of care</a:t>
            </a:r>
          </a:p>
          <a:p>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crisis intervention</a:t>
            </a:r>
          </a:p>
          <a:p>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bio-social and or psychiatric evaluation</a:t>
            </a:r>
          </a:p>
          <a:p>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close monitoring by staff</a:t>
            </a:r>
          </a:p>
          <a:p>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medication management</a:t>
            </a:r>
          </a:p>
          <a:p>
            <a:pPr marL="0" indent="0">
              <a:buNone/>
            </a:pPr>
            <a:endParaRPr lang="en-US" sz="2000">
              <a:latin typeface="Aptos Display" panose="020B0004020202020204" pitchFamily="34" charset="0"/>
            </a:endParaRPr>
          </a:p>
          <a:p>
            <a:pPr marL="0" indent="0">
              <a:buNone/>
            </a:pPr>
            <a:r>
              <a:rPr lang="en-US" sz="2000">
                <a:latin typeface="Aptos Display" panose="020B0004020202020204" pitchFamily="34" charset="0"/>
              </a:rPr>
              <a:t>(14)</a:t>
            </a:r>
          </a:p>
        </p:txBody>
      </p:sp>
      <p:sp>
        <p:nvSpPr>
          <p:cNvPr id="8" name="TextBox 7">
            <a:extLst>
              <a:ext uri="{FF2B5EF4-FFF2-40B4-BE49-F238E27FC236}">
                <a16:creationId xmlns:a16="http://schemas.microsoft.com/office/drawing/2014/main" id="{0842CCFC-CAE9-1006-9F50-7B6A3E4A2A4D}"/>
              </a:ext>
            </a:extLst>
          </p:cNvPr>
          <p:cNvSpPr txBox="1"/>
          <p:nvPr/>
        </p:nvSpPr>
        <p:spPr>
          <a:xfrm>
            <a:off x="6483927" y="2456873"/>
            <a:ext cx="4165600" cy="3477875"/>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individual, family, and group therapy</a:t>
            </a:r>
          </a:p>
          <a:p>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routine medical and dental care</a:t>
            </a:r>
          </a:p>
          <a:p>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certified educational programming</a:t>
            </a:r>
          </a:p>
          <a:p>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recreational, vocational, and behavior analysis services</a:t>
            </a:r>
          </a:p>
          <a:p>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connection to community-based services. </a:t>
            </a:r>
          </a:p>
        </p:txBody>
      </p:sp>
      <p:sp>
        <p:nvSpPr>
          <p:cNvPr id="10" name="Rectangle 9">
            <a:extLst>
              <a:ext uri="{FF2B5EF4-FFF2-40B4-BE49-F238E27FC236}">
                <a16:creationId xmlns:a16="http://schemas.microsoft.com/office/drawing/2014/main" id="{42E72026-8913-F2D3-3400-CE1767B7970B}"/>
              </a:ext>
              <a:ext uri="{C183D7F6-B498-43B3-948B-1728B52AA6E4}">
                <adec:decorative xmlns:adec="http://schemas.microsoft.com/office/drawing/2017/decorative" val="1"/>
              </a:ext>
            </a:extLst>
          </p:cNvPr>
          <p:cNvSpPr/>
          <p:nvPr/>
        </p:nvSpPr>
        <p:spPr>
          <a:xfrm>
            <a:off x="1542473" y="2235199"/>
            <a:ext cx="9107054" cy="40073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821170-0DFF-0CB9-A728-8E429F712A4D}"/>
              </a:ext>
              <a:ext uri="{C183D7F6-B498-43B3-948B-1728B52AA6E4}">
                <adec:decorative xmlns:adec="http://schemas.microsoft.com/office/drawing/2017/decorative" val="1"/>
              </a:ext>
            </a:extLst>
          </p:cNvPr>
          <p:cNvSpPr/>
          <p:nvPr/>
        </p:nvSpPr>
        <p:spPr>
          <a:xfrm>
            <a:off x="1542473" y="1610488"/>
            <a:ext cx="9107054" cy="609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279395"/>
      </p:ext>
    </p:extLst>
  </p:cSld>
  <p:clrMapOvr>
    <a:masterClrMapping/>
  </p:clrMapOvr>
  <mc:AlternateContent xmlns:mc="http://schemas.openxmlformats.org/markup-compatibility/2006">
    <mc:Choice xmlns:p14="http://schemas.microsoft.com/office/powerpoint/2010/main" Requires="p14">
      <p:transition spd="slow" p14:dur="2000" advTm="65455"/>
    </mc:Choice>
    <mc:Fallback>
      <p:transition spd="slow" advTm="6545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D56A-A2DE-4F4B-83E6-D2F4BA1FB129}"/>
              </a:ext>
            </a:extLst>
          </p:cNvPr>
          <p:cNvSpPr>
            <a:spLocks noGrp="1"/>
          </p:cNvSpPr>
          <p:nvPr>
            <p:ph type="title"/>
          </p:nvPr>
        </p:nvSpPr>
        <p:spPr/>
        <p:txBody>
          <a:bodyPr>
            <a:normAutofit fontScale="90000"/>
          </a:bodyPr>
          <a:lstStyle/>
          <a:p>
            <a:r>
              <a:rPr lang="en-US"/>
              <a:t>Juvenile Incompetent to </a:t>
            </a:r>
            <a:br>
              <a:rPr lang="en-US"/>
            </a:br>
            <a:r>
              <a:rPr lang="en-US"/>
              <a:t>Proceed Program (JITP) (1 of 3)</a:t>
            </a:r>
          </a:p>
        </p:txBody>
      </p:sp>
      <p:sp>
        <p:nvSpPr>
          <p:cNvPr id="3" name="Content Placeholder 2">
            <a:extLst>
              <a:ext uri="{FF2B5EF4-FFF2-40B4-BE49-F238E27FC236}">
                <a16:creationId xmlns:a16="http://schemas.microsoft.com/office/drawing/2014/main" id="{B1D21FED-A1EA-4205-9B65-55ED74ABAC8D}"/>
              </a:ext>
            </a:extLst>
          </p:cNvPr>
          <p:cNvSpPr>
            <a:spLocks noGrp="1"/>
          </p:cNvSpPr>
          <p:nvPr>
            <p:ph idx="1"/>
          </p:nvPr>
        </p:nvSpPr>
        <p:spPr/>
        <p:txBody>
          <a:bodyPr/>
          <a:lstStyle/>
          <a:p>
            <a:pPr marL="0" indent="0" algn="ctr">
              <a:buNone/>
            </a:pPr>
            <a:r>
              <a:rPr lang="en-US" u="sng"/>
              <a:t>Competency restoration services for youth who are:</a:t>
            </a:r>
          </a:p>
          <a:p>
            <a:endParaRPr lang="en-US"/>
          </a:p>
          <a:p>
            <a:pPr marL="457200" lvl="1" indent="0" algn="ctr">
              <a:buNone/>
            </a:pPr>
            <a:r>
              <a:rPr lang="en-US"/>
              <a:t>1.) charged with a felony before their 18th birthday </a:t>
            </a:r>
          </a:p>
          <a:p>
            <a:pPr marL="457200" lvl="1" indent="0" algn="ctr">
              <a:buNone/>
            </a:pPr>
            <a:r>
              <a:rPr lang="en-US"/>
              <a:t>and</a:t>
            </a:r>
          </a:p>
          <a:p>
            <a:pPr marL="457200" lvl="1" indent="0" algn="ctr">
              <a:buNone/>
            </a:pPr>
            <a:r>
              <a:rPr lang="en-US"/>
              <a:t>2.) unable to participate in legal proceedings due to mental illness, intellectual disability, or Autism</a:t>
            </a:r>
          </a:p>
          <a:p>
            <a:pPr marL="0" indent="0">
              <a:buNone/>
            </a:pPr>
            <a:endParaRPr lang="en-US"/>
          </a:p>
          <a:p>
            <a:endParaRPr lang="en-US"/>
          </a:p>
          <a:p>
            <a:pPr marL="0" indent="0">
              <a:buNone/>
            </a:pPr>
            <a:r>
              <a:rPr lang="en-US"/>
              <a:t>* DCF oversees the services</a:t>
            </a:r>
          </a:p>
          <a:p>
            <a:pPr marL="0" indent="0">
              <a:buNone/>
            </a:pPr>
            <a:r>
              <a:rPr lang="en-US"/>
              <a:t>(15)</a:t>
            </a:r>
          </a:p>
          <a:p>
            <a:pPr lvl="1"/>
            <a:endParaRPr lang="en-US"/>
          </a:p>
        </p:txBody>
      </p:sp>
    </p:spTree>
    <p:extLst>
      <p:ext uri="{BB962C8B-B14F-4D97-AF65-F5344CB8AC3E}">
        <p14:creationId xmlns:p14="http://schemas.microsoft.com/office/powerpoint/2010/main" val="2595271578"/>
      </p:ext>
    </p:extLst>
  </p:cSld>
  <p:clrMapOvr>
    <a:masterClrMapping/>
  </p:clrMapOvr>
  <mc:AlternateContent xmlns:mc="http://schemas.openxmlformats.org/markup-compatibility/2006">
    <mc:Choice xmlns:p14="http://schemas.microsoft.com/office/powerpoint/2010/main" Requires="p14">
      <p:transition spd="slow" p14:dur="2000" advTm="40180"/>
    </mc:Choice>
    <mc:Fallback>
      <p:transition spd="slow" advTm="4018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DDA6-B335-6D84-DCBB-002605A04AC8}"/>
              </a:ext>
            </a:extLst>
          </p:cNvPr>
          <p:cNvSpPr>
            <a:spLocks noGrp="1"/>
          </p:cNvSpPr>
          <p:nvPr>
            <p:ph type="title"/>
          </p:nvPr>
        </p:nvSpPr>
        <p:spPr/>
        <p:txBody>
          <a:bodyPr/>
          <a:lstStyle/>
          <a:p>
            <a:r>
              <a:rPr lang="en-US"/>
              <a:t>Caption Options &amp; ASL</a:t>
            </a:r>
          </a:p>
        </p:txBody>
      </p:sp>
      <p:sp>
        <p:nvSpPr>
          <p:cNvPr id="3" name="Content Placeholder 2">
            <a:extLst>
              <a:ext uri="{FF2B5EF4-FFF2-40B4-BE49-F238E27FC236}">
                <a16:creationId xmlns:a16="http://schemas.microsoft.com/office/drawing/2014/main" id="{273603D1-0CF2-59DE-F503-4E7693390CE9}"/>
              </a:ext>
            </a:extLst>
          </p:cNvPr>
          <p:cNvSpPr>
            <a:spLocks noGrp="1"/>
          </p:cNvSpPr>
          <p:nvPr>
            <p:ph idx="1"/>
          </p:nvPr>
        </p:nvSpPr>
        <p:spPr/>
        <p:txBody>
          <a:bodyPr/>
          <a:lstStyle/>
          <a:p>
            <a:r>
              <a:rPr lang="en-US" sz="2800"/>
              <a:t>Closed Captions: CC button at the bottom of the screen</a:t>
            </a:r>
          </a:p>
          <a:p>
            <a:endParaRPr lang="en-US" sz="2800"/>
          </a:p>
          <a:p>
            <a:r>
              <a:rPr lang="en-US" sz="2800"/>
              <a:t>External Caption Viewer: Link provided in the chat</a:t>
            </a:r>
          </a:p>
          <a:p>
            <a:endParaRPr lang="en-US" sz="2800"/>
          </a:p>
          <a:p>
            <a:r>
              <a:rPr lang="en-US" sz="2800"/>
              <a:t>ASL Interpreters: Spotlighted on your screen</a:t>
            </a:r>
          </a:p>
        </p:txBody>
      </p:sp>
      <p:sp>
        <p:nvSpPr>
          <p:cNvPr id="4" name="Slide Number Placeholder 3">
            <a:extLst>
              <a:ext uri="{FF2B5EF4-FFF2-40B4-BE49-F238E27FC236}">
                <a16:creationId xmlns:a16="http://schemas.microsoft.com/office/drawing/2014/main" id="{B592DB21-C728-DC56-E6D0-CA4D477B6382}"/>
              </a:ext>
            </a:extLst>
          </p:cNvPr>
          <p:cNvSpPr>
            <a:spLocks noGrp="1"/>
          </p:cNvSpPr>
          <p:nvPr>
            <p:ph type="sldNum" sz="quarter" idx="12"/>
          </p:nvPr>
        </p:nvSpPr>
        <p:spPr/>
        <p:txBody>
          <a:bodyPr/>
          <a:lstStyle/>
          <a:p>
            <a:fld id="{69EBCB19-AEAE-0745-86F8-183BCF9A79B0}" type="slidenum">
              <a:rPr lang="en-US" smtClean="0"/>
              <a:pPr/>
              <a:t>3</a:t>
            </a:fld>
            <a:endParaRPr lang="en-US"/>
          </a:p>
        </p:txBody>
      </p:sp>
    </p:spTree>
    <p:extLst>
      <p:ext uri="{BB962C8B-B14F-4D97-AF65-F5344CB8AC3E}">
        <p14:creationId xmlns:p14="http://schemas.microsoft.com/office/powerpoint/2010/main" val="817432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D56A-A2DE-4F4B-83E6-D2F4BA1FB129}"/>
              </a:ext>
            </a:extLst>
          </p:cNvPr>
          <p:cNvSpPr>
            <a:spLocks noGrp="1"/>
          </p:cNvSpPr>
          <p:nvPr>
            <p:ph type="title"/>
          </p:nvPr>
        </p:nvSpPr>
        <p:spPr/>
        <p:txBody>
          <a:bodyPr>
            <a:normAutofit fontScale="90000"/>
          </a:bodyPr>
          <a:lstStyle/>
          <a:p>
            <a:r>
              <a:rPr lang="en-US"/>
              <a:t>Juvenile Incompetent to </a:t>
            </a:r>
            <a:br>
              <a:rPr lang="en-US"/>
            </a:br>
            <a:r>
              <a:rPr lang="en-US"/>
              <a:t>Proceed Program (JITP) (2 of 3)</a:t>
            </a:r>
          </a:p>
        </p:txBody>
      </p:sp>
      <p:sp>
        <p:nvSpPr>
          <p:cNvPr id="3" name="Content Placeholder 2">
            <a:extLst>
              <a:ext uri="{FF2B5EF4-FFF2-40B4-BE49-F238E27FC236}">
                <a16:creationId xmlns:a16="http://schemas.microsoft.com/office/drawing/2014/main" id="{B1D21FED-A1EA-4205-9B65-55ED74ABAC8D}"/>
              </a:ext>
            </a:extLst>
          </p:cNvPr>
          <p:cNvSpPr>
            <a:spLocks noGrp="1"/>
          </p:cNvSpPr>
          <p:nvPr>
            <p:ph idx="1"/>
          </p:nvPr>
        </p:nvSpPr>
        <p:spPr/>
        <p:txBody>
          <a:bodyPr/>
          <a:lstStyle/>
          <a:p>
            <a:pPr marL="0" indent="0" algn="ctr">
              <a:buNone/>
            </a:pPr>
            <a:endParaRPr lang="en-US" u="sng"/>
          </a:p>
          <a:p>
            <a:pPr marL="0" indent="0" algn="ctr">
              <a:buNone/>
            </a:pPr>
            <a:r>
              <a:rPr lang="en-US" u="sng"/>
              <a:t>The Goal:</a:t>
            </a:r>
            <a:r>
              <a:rPr lang="en-US"/>
              <a:t> </a:t>
            </a:r>
          </a:p>
          <a:p>
            <a:pPr marL="0" indent="0" algn="ctr">
              <a:buNone/>
            </a:pPr>
            <a:r>
              <a:rPr lang="en-US"/>
              <a:t>To allow juveniles to return to court to complete proceedings</a:t>
            </a:r>
          </a:p>
          <a:p>
            <a:pPr marL="0" indent="0" algn="ctr">
              <a:buNone/>
            </a:pPr>
            <a:endParaRPr lang="en-US" u="sng"/>
          </a:p>
          <a:p>
            <a:pPr marL="0" indent="0" algn="ctr">
              <a:buNone/>
            </a:pPr>
            <a:r>
              <a:rPr lang="en-US" u="sng"/>
              <a:t>Achieved by:</a:t>
            </a:r>
          </a:p>
          <a:p>
            <a:pPr marL="0" indent="0" algn="ctr">
              <a:buNone/>
            </a:pPr>
            <a:r>
              <a:rPr lang="en-US"/>
              <a:t>Helping each juvenile to become knowledgeable about the delinquency process and their legal situation to ensure appropriate due process.</a:t>
            </a:r>
          </a:p>
          <a:p>
            <a:pPr marL="0" indent="0">
              <a:buNone/>
            </a:pPr>
            <a:endParaRPr lang="en-US" u="sng"/>
          </a:p>
          <a:p>
            <a:pPr marL="0" indent="0">
              <a:buNone/>
            </a:pPr>
            <a:endParaRPr lang="en-US"/>
          </a:p>
          <a:p>
            <a:pPr marL="0" indent="0">
              <a:buNone/>
            </a:pPr>
            <a:endParaRPr lang="en-US"/>
          </a:p>
          <a:p>
            <a:pPr marL="457200" lvl="1" indent="0">
              <a:buNone/>
            </a:pPr>
            <a:endParaRPr lang="en-US"/>
          </a:p>
        </p:txBody>
      </p:sp>
    </p:spTree>
    <p:extLst>
      <p:ext uri="{BB962C8B-B14F-4D97-AF65-F5344CB8AC3E}">
        <p14:creationId xmlns:p14="http://schemas.microsoft.com/office/powerpoint/2010/main" val="3861350601"/>
      </p:ext>
    </p:extLst>
  </p:cSld>
  <p:clrMapOvr>
    <a:masterClrMapping/>
  </p:clrMapOvr>
  <mc:AlternateContent xmlns:mc="http://schemas.openxmlformats.org/markup-compatibility/2006">
    <mc:Choice xmlns:p14="http://schemas.microsoft.com/office/powerpoint/2010/main" Requires="p14">
      <p:transition spd="slow" p14:dur="2000" advTm="40180"/>
    </mc:Choice>
    <mc:Fallback>
      <p:transition spd="slow" advTm="4018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8CC3-3A5A-47D6-8B2C-B7C664C61DEE}"/>
              </a:ext>
            </a:extLst>
          </p:cNvPr>
          <p:cNvSpPr>
            <a:spLocks noGrp="1"/>
          </p:cNvSpPr>
          <p:nvPr>
            <p:ph type="title"/>
          </p:nvPr>
        </p:nvSpPr>
        <p:spPr/>
        <p:txBody>
          <a:bodyPr>
            <a:normAutofit fontScale="90000"/>
          </a:bodyPr>
          <a:lstStyle/>
          <a:p>
            <a:r>
              <a:rPr lang="en-US"/>
              <a:t>Juvenile Incompetent to </a:t>
            </a:r>
            <a:br>
              <a:rPr lang="en-US"/>
            </a:br>
            <a:r>
              <a:rPr lang="en-US"/>
              <a:t>Proceed Program (JITP) (3 of 3)</a:t>
            </a:r>
          </a:p>
        </p:txBody>
      </p:sp>
      <p:sp>
        <p:nvSpPr>
          <p:cNvPr id="7" name="Content Placeholder 6">
            <a:extLst>
              <a:ext uri="{FF2B5EF4-FFF2-40B4-BE49-F238E27FC236}">
                <a16:creationId xmlns:a16="http://schemas.microsoft.com/office/drawing/2014/main" id="{1E22A154-4792-34A7-9F50-FD683BD86FBF}"/>
              </a:ext>
            </a:extLst>
          </p:cNvPr>
          <p:cNvSpPr>
            <a:spLocks noGrp="1"/>
          </p:cNvSpPr>
          <p:nvPr>
            <p:ph sz="half" idx="1"/>
          </p:nvPr>
        </p:nvSpPr>
        <p:spPr>
          <a:xfrm>
            <a:off x="639620" y="1623865"/>
            <a:ext cx="5181600" cy="4869008"/>
          </a:xfrm>
        </p:spPr>
        <p:txBody>
          <a:bodyPr/>
          <a:lstStyle/>
          <a:p>
            <a:pPr marL="0" indent="0" algn="ctr">
              <a:buNone/>
            </a:pPr>
            <a:r>
              <a:rPr lang="en-US" sz="2400" u="sng"/>
              <a:t>Community Restoration Services</a:t>
            </a:r>
          </a:p>
          <a:p>
            <a:r>
              <a:rPr lang="en-US" sz="2000"/>
              <a:t>Home</a:t>
            </a:r>
          </a:p>
          <a:p>
            <a:endParaRPr lang="en-US" sz="2000"/>
          </a:p>
          <a:p>
            <a:r>
              <a:rPr lang="en-US" sz="2000"/>
              <a:t>Detention Center</a:t>
            </a:r>
          </a:p>
          <a:p>
            <a:endParaRPr lang="en-US" sz="2000"/>
          </a:p>
          <a:p>
            <a:r>
              <a:rPr lang="en-US" sz="2000"/>
              <a:t>Juvenile’s School</a:t>
            </a:r>
          </a:p>
          <a:p>
            <a:pPr marL="0" indent="0">
              <a:buNone/>
            </a:pPr>
            <a:endParaRPr lang="en-US" sz="2000"/>
          </a:p>
          <a:p>
            <a:pPr marL="0" indent="0">
              <a:buNone/>
            </a:pPr>
            <a:r>
              <a:rPr lang="en-US" sz="2000"/>
              <a:t>*Managed by Twin Oaks Forensic Outpatient Services (TOFOS)</a:t>
            </a:r>
          </a:p>
        </p:txBody>
      </p:sp>
      <p:sp>
        <p:nvSpPr>
          <p:cNvPr id="9" name="Content Placeholder 6">
            <a:extLst>
              <a:ext uri="{FF2B5EF4-FFF2-40B4-BE49-F238E27FC236}">
                <a16:creationId xmlns:a16="http://schemas.microsoft.com/office/drawing/2014/main" id="{A7340197-D092-B186-C0F2-D4EA7C0E72B2}"/>
              </a:ext>
            </a:extLst>
          </p:cNvPr>
          <p:cNvSpPr txBox="1">
            <a:spLocks/>
          </p:cNvSpPr>
          <p:nvPr/>
        </p:nvSpPr>
        <p:spPr>
          <a:xfrm>
            <a:off x="6370781" y="1623865"/>
            <a:ext cx="5181600" cy="435133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2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u="sng">
                <a:latin typeface="Aptos Display" panose="020B0004020202020204" pitchFamily="34" charset="0"/>
              </a:rPr>
              <a:t>Secure Residential Services</a:t>
            </a:r>
            <a:endParaRPr lang="en-US" sz="2000" u="sng">
              <a:latin typeface="Aptos Display" panose="020B0004020202020204" pitchFamily="34" charset="0"/>
            </a:endParaRPr>
          </a:p>
          <a:p>
            <a:r>
              <a:rPr lang="en-US" sz="2000">
                <a:latin typeface="Aptos Display" panose="020B0004020202020204" pitchFamily="34" charset="0"/>
              </a:rPr>
              <a:t>Apalachicola Forest Youth Camp (AFYC) located in Liberty County, FL</a:t>
            </a:r>
          </a:p>
          <a:p>
            <a:endParaRPr lang="en-US" sz="2000">
              <a:latin typeface="Aptos Display" panose="020B0004020202020204" pitchFamily="34" charset="0"/>
            </a:endParaRPr>
          </a:p>
          <a:p>
            <a:endParaRPr lang="en-US" sz="2000">
              <a:latin typeface="Aptos Display" panose="020B0004020202020204" pitchFamily="34" charset="0"/>
            </a:endParaRPr>
          </a:p>
          <a:p>
            <a:endParaRPr lang="en-US" sz="2000">
              <a:latin typeface="Aptos Display" panose="020B0004020202020204" pitchFamily="34" charset="0"/>
            </a:endParaRPr>
          </a:p>
          <a:p>
            <a:pPr marL="0" indent="0">
              <a:buNone/>
            </a:pPr>
            <a:endParaRPr lang="en-US" sz="2000">
              <a:latin typeface="Aptos Display" panose="020B0004020202020204" pitchFamily="34" charset="0"/>
            </a:endParaRPr>
          </a:p>
          <a:p>
            <a:endParaRPr lang="en-US" sz="2000">
              <a:latin typeface="Aptos Display" panose="020B0004020202020204" pitchFamily="34" charset="0"/>
            </a:endParaRPr>
          </a:p>
          <a:p>
            <a:endParaRPr lang="en-US" sz="2000">
              <a:latin typeface="Aptos Display" panose="020B0004020202020204" pitchFamily="34" charset="0"/>
            </a:endParaRPr>
          </a:p>
          <a:p>
            <a:pPr marL="0" indent="0">
              <a:buNone/>
            </a:pPr>
            <a:r>
              <a:rPr lang="en-US" sz="2000">
                <a:latin typeface="Aptos Display" panose="020B0004020202020204" pitchFamily="34" charset="0"/>
              </a:rPr>
              <a:t>*Managed by Twin Oaks Juvenile Development, Inc. under contract with DCF</a:t>
            </a:r>
            <a:endParaRPr lang="en-US" sz="2400">
              <a:latin typeface="Aptos Display" panose="020B0004020202020204" pitchFamily="34" charset="0"/>
            </a:endParaRPr>
          </a:p>
        </p:txBody>
      </p:sp>
      <p:pic>
        <p:nvPicPr>
          <p:cNvPr id="4" name="Picture 3">
            <a:extLst>
              <a:ext uri="{FF2B5EF4-FFF2-40B4-BE49-F238E27FC236}">
                <a16:creationId xmlns:a16="http://schemas.microsoft.com/office/drawing/2014/main" id="{2DCE97EF-FD25-4025-95BD-A7E6D3DD8F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975" y="2955635"/>
            <a:ext cx="3111211" cy="2780147"/>
          </a:xfrm>
          <a:prstGeom prst="rect">
            <a:avLst/>
          </a:prstGeom>
          <a:ln w="19050">
            <a:solidFill>
              <a:schemeClr val="tx1"/>
            </a:solidFill>
          </a:ln>
        </p:spPr>
      </p:pic>
      <p:sp>
        <p:nvSpPr>
          <p:cNvPr id="10" name="Rectangle 9">
            <a:extLst>
              <a:ext uri="{FF2B5EF4-FFF2-40B4-BE49-F238E27FC236}">
                <a16:creationId xmlns:a16="http://schemas.microsoft.com/office/drawing/2014/main" id="{D6DEE6EB-C699-83C4-304A-AFFBAB80EF7B}"/>
              </a:ext>
              <a:ext uri="{C183D7F6-B498-43B3-948B-1728B52AA6E4}">
                <adec:decorative xmlns:adec="http://schemas.microsoft.com/office/drawing/2017/decorative" val="1"/>
              </a:ext>
            </a:extLst>
          </p:cNvPr>
          <p:cNvSpPr/>
          <p:nvPr/>
        </p:nvSpPr>
        <p:spPr>
          <a:xfrm>
            <a:off x="6370781" y="1623864"/>
            <a:ext cx="5181600" cy="486900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8DCA7C-3212-1907-F0B4-BE6FE5A32F9C}"/>
              </a:ext>
              <a:ext uri="{C183D7F6-B498-43B3-948B-1728B52AA6E4}">
                <adec:decorative xmlns:adec="http://schemas.microsoft.com/office/drawing/2017/decorative" val="1"/>
              </a:ext>
            </a:extLst>
          </p:cNvPr>
          <p:cNvSpPr/>
          <p:nvPr/>
        </p:nvSpPr>
        <p:spPr>
          <a:xfrm>
            <a:off x="639619" y="1623865"/>
            <a:ext cx="5181600" cy="486901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884957"/>
      </p:ext>
    </p:extLst>
  </p:cSld>
  <p:clrMapOvr>
    <a:masterClrMapping/>
  </p:clrMapOvr>
  <mc:AlternateContent xmlns:mc="http://schemas.openxmlformats.org/markup-compatibility/2006">
    <mc:Choice xmlns:p14="http://schemas.microsoft.com/office/powerpoint/2010/main" Requires="p14">
      <p:transition spd="slow" p14:dur="2000" advTm="36070"/>
    </mc:Choice>
    <mc:Fallback>
      <p:transition spd="slow" advTm="3607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7E7C-EAB9-4C3B-8309-17529C15C2DF}"/>
              </a:ext>
            </a:extLst>
          </p:cNvPr>
          <p:cNvSpPr>
            <a:spLocks noGrp="1"/>
          </p:cNvSpPr>
          <p:nvPr>
            <p:ph type="ctrTitle"/>
          </p:nvPr>
        </p:nvSpPr>
        <p:spPr>
          <a:xfrm>
            <a:off x="1906954" y="1367692"/>
            <a:ext cx="8456246" cy="1872639"/>
          </a:xfrm>
        </p:spPr>
        <p:txBody>
          <a:bodyPr>
            <a:noAutofit/>
          </a:bodyPr>
          <a:lstStyle/>
          <a:p>
            <a:r>
              <a:rPr lang="en-US" sz="4000"/>
              <a:t>Community-based </a:t>
            </a:r>
            <a:br>
              <a:rPr lang="en-US" sz="4000"/>
            </a:br>
            <a:r>
              <a:rPr lang="en-US" sz="4000"/>
              <a:t>Mental Health Services</a:t>
            </a:r>
          </a:p>
        </p:txBody>
      </p:sp>
    </p:spTree>
    <p:extLst>
      <p:ext uri="{BB962C8B-B14F-4D97-AF65-F5344CB8AC3E}">
        <p14:creationId xmlns:p14="http://schemas.microsoft.com/office/powerpoint/2010/main" val="1156670593"/>
      </p:ext>
    </p:extLst>
  </p:cSld>
  <p:clrMapOvr>
    <a:masterClrMapping/>
  </p:clrMapOvr>
  <mc:AlternateContent xmlns:mc="http://schemas.openxmlformats.org/markup-compatibility/2006">
    <mc:Choice xmlns:p14="http://schemas.microsoft.com/office/powerpoint/2010/main" Requires="p14">
      <p:transition spd="slow" p14:dur="2000" advTm="45660"/>
    </mc:Choice>
    <mc:Fallback>
      <p:transition spd="slow" advTm="4566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6386-2ACC-466E-8B7F-D6A7D623FA0B}"/>
              </a:ext>
            </a:extLst>
          </p:cNvPr>
          <p:cNvSpPr>
            <a:spLocks noGrp="1"/>
          </p:cNvSpPr>
          <p:nvPr>
            <p:ph type="title"/>
          </p:nvPr>
        </p:nvSpPr>
        <p:spPr/>
        <p:txBody>
          <a:bodyPr>
            <a:normAutofit fontScale="90000"/>
          </a:bodyPr>
          <a:lstStyle/>
          <a:p>
            <a:r>
              <a:rPr lang="en-US"/>
              <a:t>Florida Assertive Community </a:t>
            </a:r>
            <a:br>
              <a:rPr lang="en-US"/>
            </a:br>
            <a:r>
              <a:rPr lang="en-US"/>
              <a:t>Treatment - FACT Teams (1 of 3)</a:t>
            </a:r>
          </a:p>
        </p:txBody>
      </p:sp>
      <p:sp>
        <p:nvSpPr>
          <p:cNvPr id="3" name="Content Placeholder 2">
            <a:extLst>
              <a:ext uri="{FF2B5EF4-FFF2-40B4-BE49-F238E27FC236}">
                <a16:creationId xmlns:a16="http://schemas.microsoft.com/office/drawing/2014/main" id="{73AF60F5-A4C6-46C2-AB87-F4414843DF4C}"/>
              </a:ext>
            </a:extLst>
          </p:cNvPr>
          <p:cNvSpPr>
            <a:spLocks noGrp="1"/>
          </p:cNvSpPr>
          <p:nvPr>
            <p:ph idx="1"/>
          </p:nvPr>
        </p:nvSpPr>
        <p:spPr>
          <a:xfrm>
            <a:off x="838200" y="1510076"/>
            <a:ext cx="10515600" cy="4351338"/>
          </a:xfrm>
        </p:spPr>
        <p:txBody>
          <a:bodyPr/>
          <a:lstStyle/>
          <a:p>
            <a:pPr marL="0" indent="0">
              <a:buNone/>
            </a:pPr>
            <a:r>
              <a:rPr lang="en-US" b="1" u="sng"/>
              <a:t>What Is a FACT Team:</a:t>
            </a:r>
          </a:p>
          <a:p>
            <a:r>
              <a:rPr lang="en-US"/>
              <a:t>An interdisciplinary team that delivers comprehensive care to individuals with serious mental illness while in the community</a:t>
            </a:r>
            <a:endParaRPr lang="en-US" b="1" u="sng"/>
          </a:p>
          <a:p>
            <a:pPr marL="0" indent="0">
              <a:buNone/>
            </a:pPr>
            <a:r>
              <a:rPr lang="en-US" b="1" u="sng"/>
              <a:t>Who Do FACT Teams Assist:</a:t>
            </a:r>
          </a:p>
          <a:p>
            <a:r>
              <a:rPr lang="en-US"/>
              <a:t>Adult clients with severe and persistent mental illness </a:t>
            </a:r>
          </a:p>
          <a:p>
            <a:r>
              <a:rPr lang="en-US"/>
              <a:t>Eligibility determined by MEs with priority given to those with history of repeated:</a:t>
            </a:r>
          </a:p>
          <a:p>
            <a:pPr lvl="1"/>
            <a:r>
              <a:rPr lang="en-US" sz="2000"/>
              <a:t>Hospitalization or emergency room visits</a:t>
            </a:r>
          </a:p>
          <a:p>
            <a:pPr lvl="1"/>
            <a:r>
              <a:rPr lang="en-US" sz="2000"/>
              <a:t>Admissions to state hospitals</a:t>
            </a:r>
          </a:p>
          <a:p>
            <a:pPr lvl="1"/>
            <a:r>
              <a:rPr lang="en-US" sz="2000"/>
              <a:t>Homelessness</a:t>
            </a:r>
          </a:p>
          <a:p>
            <a:pPr lvl="1"/>
            <a:r>
              <a:rPr lang="en-US" sz="2000"/>
              <a:t>Incarceration   	</a:t>
            </a:r>
          </a:p>
          <a:p>
            <a:pPr marL="0" indent="0">
              <a:buNone/>
            </a:pPr>
            <a:r>
              <a:rPr lang="en-US" b="1" u="sng"/>
              <a:t>What Is Their Goal:</a:t>
            </a:r>
          </a:p>
          <a:p>
            <a:r>
              <a:rPr lang="en-US"/>
              <a:t>Assist clients to live as independently as possible in the community</a:t>
            </a:r>
          </a:p>
          <a:p>
            <a:r>
              <a:rPr lang="en-US"/>
              <a:t>Prevent recurrent hospitalization or incarceration (16, 17)</a:t>
            </a:r>
          </a:p>
          <a:p>
            <a:endParaRPr lang="en-US" sz="2000"/>
          </a:p>
          <a:p>
            <a:pPr marL="0" indent="0">
              <a:buNone/>
            </a:pPr>
            <a:endParaRPr lang="en-US" sz="2000" b="1" u="sng"/>
          </a:p>
          <a:p>
            <a:endParaRPr lang="en-US" sz="2000"/>
          </a:p>
        </p:txBody>
      </p:sp>
    </p:spTree>
    <p:extLst>
      <p:ext uri="{BB962C8B-B14F-4D97-AF65-F5344CB8AC3E}">
        <p14:creationId xmlns:p14="http://schemas.microsoft.com/office/powerpoint/2010/main" val="4027037259"/>
      </p:ext>
    </p:extLst>
  </p:cSld>
  <p:clrMapOvr>
    <a:masterClrMapping/>
  </p:clrMapOvr>
  <mc:AlternateContent xmlns:mc="http://schemas.openxmlformats.org/markup-compatibility/2006">
    <mc:Choice xmlns:p14="http://schemas.microsoft.com/office/powerpoint/2010/main" Requires="p14">
      <p:transition spd="slow" p14:dur="2000" advTm="56968"/>
    </mc:Choice>
    <mc:Fallback>
      <p:transition spd="slow" advTm="5696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1F558-A7BA-D358-0CBD-7A77AC882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5DAA0-3B63-1C31-D95A-575B03DAF840}"/>
              </a:ext>
            </a:extLst>
          </p:cNvPr>
          <p:cNvSpPr>
            <a:spLocks noGrp="1"/>
          </p:cNvSpPr>
          <p:nvPr>
            <p:ph type="title"/>
          </p:nvPr>
        </p:nvSpPr>
        <p:spPr/>
        <p:txBody>
          <a:bodyPr>
            <a:normAutofit fontScale="90000"/>
          </a:bodyPr>
          <a:lstStyle/>
          <a:p>
            <a:r>
              <a:rPr lang="en-US"/>
              <a:t>Florida Assertive Community </a:t>
            </a:r>
            <a:br>
              <a:rPr lang="en-US"/>
            </a:br>
            <a:r>
              <a:rPr lang="en-US"/>
              <a:t>Treatment - FACT Teams (2 of 3)</a:t>
            </a:r>
          </a:p>
        </p:txBody>
      </p:sp>
      <p:sp>
        <p:nvSpPr>
          <p:cNvPr id="3" name="Content Placeholder 2">
            <a:extLst>
              <a:ext uri="{FF2B5EF4-FFF2-40B4-BE49-F238E27FC236}">
                <a16:creationId xmlns:a16="http://schemas.microsoft.com/office/drawing/2014/main" id="{21F49391-5851-2E59-637F-83842D3C24D9}"/>
              </a:ext>
            </a:extLst>
          </p:cNvPr>
          <p:cNvSpPr>
            <a:spLocks noGrp="1"/>
          </p:cNvSpPr>
          <p:nvPr>
            <p:ph idx="1"/>
          </p:nvPr>
        </p:nvSpPr>
        <p:spPr/>
        <p:txBody>
          <a:bodyPr/>
          <a:lstStyle/>
          <a:p>
            <a:pPr marL="0" indent="0">
              <a:buNone/>
            </a:pPr>
            <a:r>
              <a:rPr lang="en-US" b="1" u="sng"/>
              <a:t>How Do FACT Teams Assist:</a:t>
            </a:r>
          </a:p>
          <a:p>
            <a:r>
              <a:rPr lang="en-US"/>
              <a:t>Provide 24/7 individualized, wrap-around outpatient care plans.</a:t>
            </a:r>
          </a:p>
          <a:p>
            <a:endParaRPr lang="en-US"/>
          </a:p>
          <a:p>
            <a:r>
              <a:rPr lang="en-US"/>
              <a:t>Care Plans include:</a:t>
            </a:r>
          </a:p>
          <a:p>
            <a:pPr lvl="1"/>
            <a:r>
              <a:rPr lang="en-US" sz="2400"/>
              <a:t>Psychiatric services and supportive therapies</a:t>
            </a:r>
          </a:p>
          <a:p>
            <a:pPr lvl="1"/>
            <a:r>
              <a:rPr lang="en-US" sz="2400"/>
              <a:t>Case management</a:t>
            </a:r>
          </a:p>
          <a:p>
            <a:pPr lvl="1"/>
            <a:r>
              <a:rPr lang="en-US" sz="2400"/>
              <a:t>Primary medical care</a:t>
            </a:r>
          </a:p>
          <a:p>
            <a:pPr lvl="1"/>
            <a:r>
              <a:rPr lang="en-US" sz="2400"/>
              <a:t>Financial supports and money management services</a:t>
            </a:r>
          </a:p>
          <a:p>
            <a:pPr lvl="1"/>
            <a:r>
              <a:rPr lang="en-US" sz="2400"/>
              <a:t>Transportation</a:t>
            </a:r>
          </a:p>
          <a:p>
            <a:pPr lvl="1"/>
            <a:r>
              <a:rPr lang="en-US" sz="2400"/>
              <a:t>Training for family members and supporters</a:t>
            </a:r>
          </a:p>
          <a:p>
            <a:pPr marL="457200" lvl="1" indent="0">
              <a:buNone/>
            </a:pPr>
            <a:endParaRPr lang="en-US" sz="2400"/>
          </a:p>
          <a:p>
            <a:pPr marL="0" indent="0">
              <a:buNone/>
            </a:pPr>
            <a:r>
              <a:rPr lang="en-US"/>
              <a:t>*43 FACT Teams total, availability varies by ME</a:t>
            </a:r>
          </a:p>
          <a:p>
            <a:pPr marL="0" indent="0">
              <a:buNone/>
            </a:pPr>
            <a:endParaRPr lang="en-US"/>
          </a:p>
          <a:p>
            <a:pPr lvl="1"/>
            <a:endParaRPr lang="en-US" sz="2400"/>
          </a:p>
          <a:p>
            <a:pPr lvl="1"/>
            <a:endParaRPr lang="en-US" sz="2400"/>
          </a:p>
          <a:p>
            <a:endParaRPr lang="en-US" sz="2000"/>
          </a:p>
        </p:txBody>
      </p:sp>
    </p:spTree>
    <p:extLst>
      <p:ext uri="{BB962C8B-B14F-4D97-AF65-F5344CB8AC3E}">
        <p14:creationId xmlns:p14="http://schemas.microsoft.com/office/powerpoint/2010/main" val="3736568054"/>
      </p:ext>
    </p:extLst>
  </p:cSld>
  <p:clrMapOvr>
    <a:masterClrMapping/>
  </p:clrMapOvr>
  <mc:AlternateContent xmlns:mc="http://schemas.openxmlformats.org/markup-compatibility/2006">
    <mc:Choice xmlns:p14="http://schemas.microsoft.com/office/powerpoint/2010/main" Requires="p14">
      <p:transition spd="slow" p14:dur="2000" advTm="56968"/>
    </mc:Choice>
    <mc:Fallback>
      <p:transition spd="slow" advTm="5696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6386-2ACC-466E-8B7F-D6A7D623FA0B}"/>
              </a:ext>
            </a:extLst>
          </p:cNvPr>
          <p:cNvSpPr>
            <a:spLocks noGrp="1"/>
          </p:cNvSpPr>
          <p:nvPr>
            <p:ph type="title"/>
          </p:nvPr>
        </p:nvSpPr>
        <p:spPr/>
        <p:txBody>
          <a:bodyPr>
            <a:normAutofit fontScale="90000"/>
          </a:bodyPr>
          <a:lstStyle/>
          <a:p>
            <a:r>
              <a:rPr lang="en-US"/>
              <a:t>Florida Assertive Community </a:t>
            </a:r>
            <a:br>
              <a:rPr lang="en-US"/>
            </a:br>
            <a:r>
              <a:rPr lang="en-US"/>
              <a:t>Treatment - FACT Teams (3 of 3)</a:t>
            </a:r>
          </a:p>
        </p:txBody>
      </p:sp>
      <p:sp>
        <p:nvSpPr>
          <p:cNvPr id="3" name="Content Placeholder 2">
            <a:extLst>
              <a:ext uri="{FF2B5EF4-FFF2-40B4-BE49-F238E27FC236}">
                <a16:creationId xmlns:a16="http://schemas.microsoft.com/office/drawing/2014/main" id="{73AF60F5-A4C6-46C2-AB87-F4414843DF4C}"/>
              </a:ext>
            </a:extLst>
          </p:cNvPr>
          <p:cNvSpPr>
            <a:spLocks noGrp="1"/>
          </p:cNvSpPr>
          <p:nvPr>
            <p:ph idx="1"/>
          </p:nvPr>
        </p:nvSpPr>
        <p:spPr/>
        <p:txBody>
          <a:bodyPr/>
          <a:lstStyle/>
          <a:p>
            <a:pPr marL="0" indent="0">
              <a:buNone/>
            </a:pPr>
            <a:r>
              <a:rPr lang="en-US" b="1" u="sng"/>
              <a:t>Community Action Treatment (CAT) Teams:</a:t>
            </a:r>
          </a:p>
          <a:p>
            <a:pPr marL="0" indent="0">
              <a:buNone/>
            </a:pPr>
            <a:endParaRPr lang="en-US" b="1" u="sng"/>
          </a:p>
          <a:p>
            <a:r>
              <a:rPr lang="en-US"/>
              <a:t>Similar to FACT Teams but for children and young adults </a:t>
            </a:r>
          </a:p>
          <a:p>
            <a:endParaRPr lang="en-US"/>
          </a:p>
          <a:p>
            <a:r>
              <a:rPr lang="en-US"/>
              <a:t>Contact the ME in your area for an appointment</a:t>
            </a:r>
          </a:p>
          <a:p>
            <a:pPr lvl="1"/>
            <a:r>
              <a:rPr lang="en-US"/>
              <a:t>2025: 71 CAT Teams total, availability varies by ME</a:t>
            </a:r>
          </a:p>
          <a:p>
            <a:endParaRPr lang="en-US"/>
          </a:p>
          <a:p>
            <a:pPr lvl="1"/>
            <a:endParaRPr lang="en-US" sz="2400"/>
          </a:p>
          <a:p>
            <a:pPr lvl="1"/>
            <a:endParaRPr lang="en-US" sz="2400"/>
          </a:p>
          <a:p>
            <a:endParaRPr lang="en-US" sz="2000"/>
          </a:p>
        </p:txBody>
      </p:sp>
    </p:spTree>
    <p:extLst>
      <p:ext uri="{BB962C8B-B14F-4D97-AF65-F5344CB8AC3E}">
        <p14:creationId xmlns:p14="http://schemas.microsoft.com/office/powerpoint/2010/main" val="2210872105"/>
      </p:ext>
    </p:extLst>
  </p:cSld>
  <p:clrMapOvr>
    <a:masterClrMapping/>
  </p:clrMapOvr>
  <mc:AlternateContent xmlns:mc="http://schemas.openxmlformats.org/markup-compatibility/2006">
    <mc:Choice xmlns:p14="http://schemas.microsoft.com/office/powerpoint/2010/main" Requires="p14">
      <p:transition spd="slow" p14:dur="2000" advTm="56968"/>
    </mc:Choice>
    <mc:Fallback>
      <p:transition spd="slow" advTm="5696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EE39-C9A3-474A-AE4B-5ECB2E4044A7}"/>
              </a:ext>
            </a:extLst>
          </p:cNvPr>
          <p:cNvSpPr>
            <a:spLocks noGrp="1"/>
          </p:cNvSpPr>
          <p:nvPr>
            <p:ph type="title"/>
          </p:nvPr>
        </p:nvSpPr>
        <p:spPr/>
        <p:txBody>
          <a:bodyPr/>
          <a:lstStyle/>
          <a:p>
            <a:r>
              <a:rPr lang="en-US"/>
              <a:t>Mobile Response Teams (1 of 3)</a:t>
            </a:r>
          </a:p>
        </p:txBody>
      </p:sp>
      <p:sp>
        <p:nvSpPr>
          <p:cNvPr id="3" name="Content Placeholder 2">
            <a:extLst>
              <a:ext uri="{FF2B5EF4-FFF2-40B4-BE49-F238E27FC236}">
                <a16:creationId xmlns:a16="http://schemas.microsoft.com/office/drawing/2014/main" id="{186D845C-DA5D-4D87-9A7E-50743389C997}"/>
              </a:ext>
            </a:extLst>
          </p:cNvPr>
          <p:cNvSpPr>
            <a:spLocks noGrp="1"/>
          </p:cNvSpPr>
          <p:nvPr>
            <p:ph idx="1"/>
          </p:nvPr>
        </p:nvSpPr>
        <p:spPr>
          <a:xfrm>
            <a:off x="838200" y="1673035"/>
            <a:ext cx="10515600" cy="4351338"/>
          </a:xfrm>
        </p:spPr>
        <p:txBody>
          <a:bodyPr/>
          <a:lstStyle/>
          <a:p>
            <a:pPr marL="0" indent="0">
              <a:buNone/>
            </a:pPr>
            <a:r>
              <a:rPr lang="en-US" b="1" u="sng"/>
              <a:t>What is a Mobile Response Team: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A2B5A"/>
                </a:solidFill>
                <a:effectLst/>
                <a:uLnTx/>
                <a:uFillTx/>
                <a:latin typeface="Aptos Display" panose="020B0004020202020204" pitchFamily="34" charset="0"/>
                <a:ea typeface="Tahoma" panose="020B0604030504040204" pitchFamily="34" charset="0"/>
                <a:cs typeface="Tahoma" panose="020B0604030504040204" pitchFamily="34" charset="0"/>
              </a:rPr>
              <a:t>Team of professionals that provide 24/7 emergency behavioral health care on-site to anyone at any place in the state of Florida</a:t>
            </a:r>
            <a:endParaRPr lang="en-US" b="1"/>
          </a:p>
          <a:p>
            <a:pPr marL="0" indent="0">
              <a:buNone/>
            </a:pPr>
            <a:r>
              <a:rPr lang="en-US" b="1" u="sng"/>
              <a:t>Who Do Mobile Response Teams Assist:</a:t>
            </a:r>
          </a:p>
          <a:p>
            <a:r>
              <a:rPr lang="en-US"/>
              <a:t>Anyone, regardless of their ability to pay</a:t>
            </a:r>
          </a:p>
          <a:p>
            <a:r>
              <a:rPr lang="en-US"/>
              <a:t>Available 24/7 in any setting that the behavioral health crisis is occurring.</a:t>
            </a:r>
          </a:p>
          <a:p>
            <a:r>
              <a:rPr lang="en-US"/>
              <a:t>Assistance requested by calling MRT phone number.</a:t>
            </a:r>
          </a:p>
          <a:p>
            <a:pPr marL="0" indent="0">
              <a:buNone/>
            </a:pPr>
            <a:r>
              <a:rPr lang="en-US" b="1" u="sng"/>
              <a:t>What Are Their Goals:</a:t>
            </a:r>
          </a:p>
          <a:p>
            <a:r>
              <a:rPr lang="en-US">
                <a:effectLst/>
              </a:rPr>
              <a:t>Lessen trauma</a:t>
            </a:r>
          </a:p>
          <a:p>
            <a:r>
              <a:rPr lang="en-US">
                <a:effectLst/>
              </a:rPr>
              <a:t>divert from emergency departments or juvenile/criminal justice</a:t>
            </a:r>
          </a:p>
          <a:p>
            <a:r>
              <a:rPr lang="en-US">
                <a:effectLst/>
              </a:rPr>
              <a:t>prevent unnecessary psychiatric hospitalizations.  			(18)</a:t>
            </a:r>
            <a:endParaRPr lang="en-US" sz="2000"/>
          </a:p>
          <a:p>
            <a:endParaRPr lang="en-US" sz="2000"/>
          </a:p>
        </p:txBody>
      </p:sp>
    </p:spTree>
    <p:extLst>
      <p:ext uri="{BB962C8B-B14F-4D97-AF65-F5344CB8AC3E}">
        <p14:creationId xmlns:p14="http://schemas.microsoft.com/office/powerpoint/2010/main" val="1046861049"/>
      </p:ext>
    </p:extLst>
  </p:cSld>
  <p:clrMapOvr>
    <a:masterClrMapping/>
  </p:clrMapOvr>
  <mc:AlternateContent xmlns:mc="http://schemas.openxmlformats.org/markup-compatibility/2006">
    <mc:Choice xmlns:p14="http://schemas.microsoft.com/office/powerpoint/2010/main" Requires="p14">
      <p:transition spd="slow" p14:dur="2000" advTm="67231"/>
    </mc:Choice>
    <mc:Fallback>
      <p:transition spd="slow" advTm="6723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EE39-C9A3-474A-AE4B-5ECB2E4044A7}"/>
              </a:ext>
            </a:extLst>
          </p:cNvPr>
          <p:cNvSpPr>
            <a:spLocks noGrp="1"/>
          </p:cNvSpPr>
          <p:nvPr>
            <p:ph type="title"/>
          </p:nvPr>
        </p:nvSpPr>
        <p:spPr/>
        <p:txBody>
          <a:bodyPr/>
          <a:lstStyle/>
          <a:p>
            <a:r>
              <a:rPr lang="en-US"/>
              <a:t>Mobile Response Teams (2 of 3)</a:t>
            </a:r>
          </a:p>
        </p:txBody>
      </p:sp>
      <p:sp>
        <p:nvSpPr>
          <p:cNvPr id="3" name="Content Placeholder 2">
            <a:extLst>
              <a:ext uri="{FF2B5EF4-FFF2-40B4-BE49-F238E27FC236}">
                <a16:creationId xmlns:a16="http://schemas.microsoft.com/office/drawing/2014/main" id="{186D845C-DA5D-4D87-9A7E-50743389C997}"/>
              </a:ext>
            </a:extLst>
          </p:cNvPr>
          <p:cNvSpPr>
            <a:spLocks noGrp="1"/>
          </p:cNvSpPr>
          <p:nvPr>
            <p:ph idx="1"/>
          </p:nvPr>
        </p:nvSpPr>
        <p:spPr/>
        <p:txBody>
          <a:bodyPr/>
          <a:lstStyle/>
          <a:p>
            <a:pPr marL="0" indent="0">
              <a:buNone/>
            </a:pPr>
            <a:r>
              <a:rPr lang="en-US" b="1" u="sng"/>
              <a:t>How Do Mobile Response Teams Assist:</a:t>
            </a:r>
          </a:p>
          <a:p>
            <a:endParaRPr lang="en-US" sz="2400"/>
          </a:p>
          <a:p>
            <a:r>
              <a:rPr lang="en-US"/>
              <a:t>Receive calls from individuals experiencing a mental health crisis</a:t>
            </a:r>
          </a:p>
          <a:p>
            <a:endParaRPr lang="en-US" sz="2400"/>
          </a:p>
          <a:p>
            <a:r>
              <a:rPr lang="en-US" sz="2400"/>
              <a:t>Provide immediate assessment, intervention, recommendations, referrals and support services. </a:t>
            </a:r>
          </a:p>
          <a:p>
            <a:pPr marL="0" indent="0">
              <a:buNone/>
            </a:pPr>
            <a:endParaRPr lang="en-US" sz="2400"/>
          </a:p>
          <a:p>
            <a:r>
              <a:rPr lang="en-US"/>
              <a:t>L</a:t>
            </a:r>
            <a:r>
              <a:rPr lang="en-US" sz="2400"/>
              <a:t>ink individuals to appropriate community resources.</a:t>
            </a:r>
            <a:endParaRPr lang="en-US" b="1" u="sng"/>
          </a:p>
        </p:txBody>
      </p:sp>
    </p:spTree>
    <p:extLst>
      <p:ext uri="{BB962C8B-B14F-4D97-AF65-F5344CB8AC3E}">
        <p14:creationId xmlns:p14="http://schemas.microsoft.com/office/powerpoint/2010/main" val="4244095056"/>
      </p:ext>
    </p:extLst>
  </p:cSld>
  <p:clrMapOvr>
    <a:masterClrMapping/>
  </p:clrMapOvr>
  <mc:AlternateContent xmlns:mc="http://schemas.openxmlformats.org/markup-compatibility/2006">
    <mc:Choice xmlns:p14="http://schemas.microsoft.com/office/powerpoint/2010/main" Requires="p14">
      <p:transition spd="slow" p14:dur="2000" advTm="67231"/>
    </mc:Choice>
    <mc:Fallback>
      <p:transition spd="slow" advTm="6723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EE39-C9A3-474A-AE4B-5ECB2E4044A7}"/>
              </a:ext>
            </a:extLst>
          </p:cNvPr>
          <p:cNvSpPr>
            <a:spLocks noGrp="1"/>
          </p:cNvSpPr>
          <p:nvPr>
            <p:ph type="title"/>
          </p:nvPr>
        </p:nvSpPr>
        <p:spPr/>
        <p:txBody>
          <a:bodyPr/>
          <a:lstStyle/>
          <a:p>
            <a:r>
              <a:rPr lang="en-US"/>
              <a:t>Mobile Response Teams (3 of 3)</a:t>
            </a:r>
          </a:p>
        </p:txBody>
      </p:sp>
      <p:sp>
        <p:nvSpPr>
          <p:cNvPr id="3" name="TextBox 2">
            <a:extLst>
              <a:ext uri="{FF2B5EF4-FFF2-40B4-BE49-F238E27FC236}">
                <a16:creationId xmlns:a16="http://schemas.microsoft.com/office/drawing/2014/main" id="{AD1566C6-14E7-8652-1A0E-66F897AFDC66}"/>
              </a:ext>
            </a:extLst>
          </p:cNvPr>
          <p:cNvSpPr txBox="1"/>
          <p:nvPr/>
        </p:nvSpPr>
        <p:spPr>
          <a:xfrm>
            <a:off x="346841" y="3578772"/>
            <a:ext cx="4130566" cy="1569660"/>
          </a:xfrm>
          <a:prstGeom prst="rect">
            <a:avLst/>
          </a:prstGeom>
          <a:noFill/>
        </p:spPr>
        <p:txBody>
          <a:bodyPr wrap="square" rtlCol="0">
            <a:spAutoFit/>
          </a:bodyPr>
          <a:lstStyle/>
          <a:p>
            <a:r>
              <a:rPr lang="en-US" sz="2400" b="1">
                <a:latin typeface="Aptos Display" panose="020B0004020202020204" pitchFamily="34" charset="0"/>
              </a:rPr>
              <a:t>Link</a:t>
            </a:r>
            <a:r>
              <a:rPr lang="en-US" sz="2400">
                <a:latin typeface="Aptos Display" panose="020B0004020202020204" pitchFamily="34" charset="0"/>
              </a:rPr>
              <a:t>: </a:t>
            </a:r>
            <a:r>
              <a:rPr lang="en-US" sz="2400">
                <a:latin typeface="Aptos Display" panose="020B0004020202020204" pitchFamily="34" charset="0"/>
                <a:hlinkClick r:id="rId3"/>
              </a:rPr>
              <a:t>https://www.myflfamilies.com/sites/default/files/2022-11/MRT.pdf</a:t>
            </a:r>
            <a:r>
              <a:rPr lang="en-US" sz="2400">
                <a:latin typeface="Aptos Display" panose="020B0004020202020204" pitchFamily="34" charset="0"/>
              </a:rPr>
              <a:t> </a:t>
            </a:r>
          </a:p>
        </p:txBody>
      </p:sp>
      <p:pic>
        <p:nvPicPr>
          <p:cNvPr id="8" name="Content Placeholder 7" descr="Detailed map of the mobile response teams in Florida. https://www.myflfamilies.com/sites/default/files/2022-11/MRT.pdf will take you to a readable version of this graphic.">
            <a:extLst>
              <a:ext uri="{FF2B5EF4-FFF2-40B4-BE49-F238E27FC236}">
                <a16:creationId xmlns:a16="http://schemas.microsoft.com/office/drawing/2014/main" id="{FAA8A411-5BBD-A29E-187C-819DB3B4AD5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48962" y="1522949"/>
            <a:ext cx="5253622" cy="5170232"/>
          </a:xfrm>
        </p:spPr>
      </p:pic>
    </p:spTree>
    <p:extLst>
      <p:ext uri="{BB962C8B-B14F-4D97-AF65-F5344CB8AC3E}">
        <p14:creationId xmlns:p14="http://schemas.microsoft.com/office/powerpoint/2010/main" val="480789501"/>
      </p:ext>
    </p:extLst>
  </p:cSld>
  <p:clrMapOvr>
    <a:masterClrMapping/>
  </p:clrMapOvr>
  <mc:AlternateContent xmlns:mc="http://schemas.openxmlformats.org/markup-compatibility/2006">
    <mc:Choice xmlns:p14="http://schemas.microsoft.com/office/powerpoint/2010/main" Requires="p14">
      <p:transition spd="slow" p14:dur="2000" advTm="67231"/>
    </mc:Choice>
    <mc:Fallback>
      <p:transition spd="slow" advTm="6723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141F-2A5F-4DA4-BC68-19C8D64FF80A}"/>
              </a:ext>
            </a:extLst>
          </p:cNvPr>
          <p:cNvSpPr>
            <a:spLocks noGrp="1"/>
          </p:cNvSpPr>
          <p:nvPr>
            <p:ph type="title"/>
          </p:nvPr>
        </p:nvSpPr>
        <p:spPr/>
        <p:txBody>
          <a:bodyPr>
            <a:normAutofit fontScale="90000"/>
          </a:bodyPr>
          <a:lstStyle/>
          <a:p>
            <a:r>
              <a:rPr lang="en-US"/>
              <a:t>Coordinated Specialty Care (CSC) </a:t>
            </a:r>
            <a:br>
              <a:rPr lang="en-US"/>
            </a:br>
            <a:r>
              <a:rPr lang="en-US"/>
              <a:t>for Early Psychosis (1 of 3)</a:t>
            </a:r>
          </a:p>
        </p:txBody>
      </p:sp>
      <p:sp>
        <p:nvSpPr>
          <p:cNvPr id="3" name="Content Placeholder 2">
            <a:extLst>
              <a:ext uri="{FF2B5EF4-FFF2-40B4-BE49-F238E27FC236}">
                <a16:creationId xmlns:a16="http://schemas.microsoft.com/office/drawing/2014/main" id="{CD40AF99-6DC4-4FE3-B3FF-ED4DE3C49FFF}"/>
              </a:ext>
            </a:extLst>
          </p:cNvPr>
          <p:cNvSpPr>
            <a:spLocks noGrp="1"/>
          </p:cNvSpPr>
          <p:nvPr>
            <p:ph idx="1"/>
          </p:nvPr>
        </p:nvSpPr>
        <p:spPr/>
        <p:txBody>
          <a:bodyPr/>
          <a:lstStyle/>
          <a:p>
            <a:pPr marL="0" indent="0">
              <a:buNone/>
            </a:pPr>
            <a:r>
              <a:rPr lang="en-US" b="1" u="sng"/>
              <a:t>Who Do CSCs Assist:</a:t>
            </a:r>
          </a:p>
          <a:p>
            <a:r>
              <a:rPr lang="en-US"/>
              <a:t>People with first episode psychosis (FEP) </a:t>
            </a:r>
          </a:p>
          <a:p>
            <a:endParaRPr lang="en-US"/>
          </a:p>
          <a:p>
            <a:pPr marL="0" indent="0">
              <a:buNone/>
            </a:pPr>
            <a:endParaRPr lang="en-US" b="1" u="sng"/>
          </a:p>
          <a:p>
            <a:pPr marL="0" indent="0">
              <a:buNone/>
            </a:pPr>
            <a:r>
              <a:rPr lang="en-US" b="1" u="sng"/>
              <a:t>What Are Their Goals:</a:t>
            </a:r>
          </a:p>
          <a:p>
            <a:r>
              <a:rPr lang="en-US"/>
              <a:t>Develop recovery-oriented treatment programs</a:t>
            </a:r>
          </a:p>
          <a:p>
            <a:r>
              <a:rPr lang="en-US"/>
              <a:t>Link individuals with services as soon as possible after psychotic symptoms begin</a:t>
            </a:r>
          </a:p>
          <a:p>
            <a:pPr marL="0" lvl="1" indent="0">
              <a:buNone/>
            </a:pPr>
            <a:endParaRPr lang="en-US"/>
          </a:p>
          <a:p>
            <a:pPr marL="0" lvl="1" indent="0">
              <a:buNone/>
            </a:pPr>
            <a:r>
              <a:rPr lang="en-US"/>
              <a:t>(19)</a:t>
            </a:r>
          </a:p>
        </p:txBody>
      </p:sp>
    </p:spTree>
    <p:extLst>
      <p:ext uri="{BB962C8B-B14F-4D97-AF65-F5344CB8AC3E}">
        <p14:creationId xmlns:p14="http://schemas.microsoft.com/office/powerpoint/2010/main" val="3652589843"/>
      </p:ext>
    </p:extLst>
  </p:cSld>
  <p:clrMapOvr>
    <a:masterClrMapping/>
  </p:clrMapOvr>
  <mc:AlternateContent xmlns:mc="http://schemas.openxmlformats.org/markup-compatibility/2006">
    <mc:Choice xmlns:p14="http://schemas.microsoft.com/office/powerpoint/2010/main" Requires="p14">
      <p:transition spd="slow" p14:dur="2000" advTm="38326"/>
    </mc:Choice>
    <mc:Fallback>
      <p:transition spd="slow" advTm="3832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DA3F9-FA7E-615E-A869-D50183AF7B8C}"/>
              </a:ext>
            </a:extLst>
          </p:cNvPr>
          <p:cNvSpPr>
            <a:spLocks noGrp="1"/>
          </p:cNvSpPr>
          <p:nvPr>
            <p:ph type="title"/>
          </p:nvPr>
        </p:nvSpPr>
        <p:spPr/>
        <p:txBody>
          <a:bodyPr/>
          <a:lstStyle/>
          <a:p>
            <a:r>
              <a:rPr lang="en-US"/>
              <a:t>Submitting Questions &amp; Recording</a:t>
            </a:r>
          </a:p>
        </p:txBody>
      </p:sp>
      <p:sp>
        <p:nvSpPr>
          <p:cNvPr id="3" name="Content Placeholder 2">
            <a:extLst>
              <a:ext uri="{FF2B5EF4-FFF2-40B4-BE49-F238E27FC236}">
                <a16:creationId xmlns:a16="http://schemas.microsoft.com/office/drawing/2014/main" id="{3FCC0EEC-CDC7-03C1-3D31-454E3295CF57}"/>
              </a:ext>
            </a:extLst>
          </p:cNvPr>
          <p:cNvSpPr>
            <a:spLocks noGrp="1"/>
          </p:cNvSpPr>
          <p:nvPr>
            <p:ph idx="1"/>
          </p:nvPr>
        </p:nvSpPr>
        <p:spPr/>
        <p:txBody>
          <a:bodyPr/>
          <a:lstStyle/>
          <a:p>
            <a:r>
              <a:rPr lang="en-US" sz="2800">
                <a:latin typeface="Aptos Display"/>
                <a:ea typeface="Tahoma"/>
                <a:cs typeface="Tahoma"/>
              </a:rPr>
              <a:t>Q and A button: Located at the bottom of the screen </a:t>
            </a:r>
          </a:p>
          <a:p>
            <a:pPr lvl="1">
              <a:buFont typeface="Courier New" panose="020B0604020202020204" pitchFamily="34" charset="0"/>
              <a:buChar char="o"/>
            </a:pPr>
            <a:r>
              <a:rPr lang="en-US" sz="2800">
                <a:latin typeface="Aptos Display"/>
                <a:ea typeface="Tahoma"/>
                <a:cs typeface="Tahoma"/>
              </a:rPr>
              <a:t>Email: </a:t>
            </a:r>
            <a:r>
              <a:rPr lang="en-US" sz="2800">
                <a:latin typeface="Aptos Display"/>
                <a:ea typeface="Tahoma"/>
                <a:cs typeface="Tahoma"/>
                <a:hlinkClick r:id="rId2">
                  <a:extLst>
                    <a:ext uri="{A12FA001-AC4F-418D-AE19-62706E023703}">
                      <ahyp:hlinkClr xmlns:ahyp="http://schemas.microsoft.com/office/drawing/2018/hyperlinkcolor" val="tx"/>
                    </a:ext>
                  </a:extLst>
                </a:hlinkClick>
              </a:rPr>
              <a:t>Webinar@DisabilityRightsFlorida.org</a:t>
            </a:r>
            <a:r>
              <a:rPr lang="en-US" sz="2800">
                <a:latin typeface="Aptos Display"/>
                <a:ea typeface="Tahoma"/>
                <a:cs typeface="Tahoma"/>
              </a:rPr>
              <a:t> </a:t>
            </a:r>
          </a:p>
          <a:p>
            <a:pPr lvl="1">
              <a:buFont typeface="Courier New" panose="020B0604020202020204" pitchFamily="34" charset="0"/>
              <a:buChar char="o"/>
            </a:pPr>
            <a:endParaRPr lang="en-US" sz="2800"/>
          </a:p>
          <a:p>
            <a:r>
              <a:rPr lang="en-US" sz="2800">
                <a:latin typeface="Aptos Display"/>
                <a:ea typeface="Tahoma"/>
                <a:cs typeface="Tahoma"/>
              </a:rPr>
              <a:t>You can submit questions at any time. We will answer them throughout the webinar. </a:t>
            </a:r>
          </a:p>
          <a:p>
            <a:r>
              <a:rPr lang="en-US" sz="2800">
                <a:latin typeface="Aptos Display"/>
                <a:ea typeface="Tahoma"/>
                <a:cs typeface="Tahoma"/>
              </a:rPr>
              <a:t>Please try to limit sharing your personal information in the chat or questions. You can reach out to our Agency if you have more specific questions related to your Fair Hearing. </a:t>
            </a:r>
          </a:p>
          <a:p>
            <a:r>
              <a:rPr lang="en-US" sz="2800">
                <a:latin typeface="Aptos Display"/>
                <a:ea typeface="Tahoma"/>
                <a:cs typeface="Tahoma"/>
              </a:rPr>
              <a:t>This webinar will be recorded and posted on our website and YouTube channel. </a:t>
            </a:r>
            <a:endParaRPr lang="en-US" sz="2800"/>
          </a:p>
          <a:p>
            <a:endParaRPr lang="en-US"/>
          </a:p>
        </p:txBody>
      </p:sp>
      <p:sp>
        <p:nvSpPr>
          <p:cNvPr id="4" name="Slide Number Placeholder 3">
            <a:extLst>
              <a:ext uri="{FF2B5EF4-FFF2-40B4-BE49-F238E27FC236}">
                <a16:creationId xmlns:a16="http://schemas.microsoft.com/office/drawing/2014/main" id="{959398C6-B034-991F-538B-7DE1EE5F3A1F}"/>
              </a:ext>
            </a:extLst>
          </p:cNvPr>
          <p:cNvSpPr>
            <a:spLocks noGrp="1"/>
          </p:cNvSpPr>
          <p:nvPr>
            <p:ph type="sldNum" sz="quarter" idx="12"/>
          </p:nvPr>
        </p:nvSpPr>
        <p:spPr/>
        <p:txBody>
          <a:bodyPr/>
          <a:lstStyle/>
          <a:p>
            <a:fld id="{69EBCB19-AEAE-0745-86F8-183BCF9A79B0}" type="slidenum">
              <a:rPr lang="en-US" smtClean="0"/>
              <a:pPr/>
              <a:t>4</a:t>
            </a:fld>
            <a:endParaRPr lang="en-US"/>
          </a:p>
        </p:txBody>
      </p:sp>
    </p:spTree>
    <p:extLst>
      <p:ext uri="{BB962C8B-B14F-4D97-AF65-F5344CB8AC3E}">
        <p14:creationId xmlns:p14="http://schemas.microsoft.com/office/powerpoint/2010/main" val="4130664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141F-2A5F-4DA4-BC68-19C8D64FF80A}"/>
              </a:ext>
            </a:extLst>
          </p:cNvPr>
          <p:cNvSpPr>
            <a:spLocks noGrp="1"/>
          </p:cNvSpPr>
          <p:nvPr>
            <p:ph type="title"/>
          </p:nvPr>
        </p:nvSpPr>
        <p:spPr/>
        <p:txBody>
          <a:bodyPr>
            <a:normAutofit fontScale="90000"/>
          </a:bodyPr>
          <a:lstStyle/>
          <a:p>
            <a:r>
              <a:rPr lang="en-US"/>
              <a:t>Coordinated Specialty Care (CSC) </a:t>
            </a:r>
            <a:br>
              <a:rPr lang="en-US"/>
            </a:br>
            <a:r>
              <a:rPr lang="en-US"/>
              <a:t>for Early Psychosis (2 of 3)</a:t>
            </a:r>
          </a:p>
        </p:txBody>
      </p:sp>
      <p:sp>
        <p:nvSpPr>
          <p:cNvPr id="3" name="Content Placeholder 2">
            <a:extLst>
              <a:ext uri="{FF2B5EF4-FFF2-40B4-BE49-F238E27FC236}">
                <a16:creationId xmlns:a16="http://schemas.microsoft.com/office/drawing/2014/main" id="{CD40AF99-6DC4-4FE3-B3FF-ED4DE3C49FFF}"/>
              </a:ext>
            </a:extLst>
          </p:cNvPr>
          <p:cNvSpPr>
            <a:spLocks noGrp="1"/>
          </p:cNvSpPr>
          <p:nvPr>
            <p:ph idx="1"/>
          </p:nvPr>
        </p:nvSpPr>
        <p:spPr/>
        <p:txBody>
          <a:bodyPr/>
          <a:lstStyle/>
          <a:p>
            <a:pPr marL="0" indent="0">
              <a:buNone/>
            </a:pPr>
            <a:r>
              <a:rPr lang="en-US" b="1" u="sng"/>
              <a:t>How Do CSCs Assist:</a:t>
            </a:r>
          </a:p>
          <a:p>
            <a:r>
              <a:rPr lang="en-US"/>
              <a:t>Teams of specialists use shared decision making to work with individuals undergoing FEP to create a personal treatment plan.</a:t>
            </a:r>
          </a:p>
          <a:p>
            <a:endParaRPr lang="en-US"/>
          </a:p>
          <a:p>
            <a:r>
              <a:rPr lang="en-US"/>
              <a:t>Personal Treatment Plans include:</a:t>
            </a:r>
          </a:p>
          <a:p>
            <a:pPr lvl="1"/>
            <a:r>
              <a:rPr lang="en-US"/>
              <a:t>Psychotherapy</a:t>
            </a:r>
          </a:p>
          <a:p>
            <a:pPr lvl="1"/>
            <a:r>
              <a:rPr lang="en-US"/>
              <a:t>Medication management specially tailored to FEP</a:t>
            </a:r>
          </a:p>
          <a:p>
            <a:pPr lvl="1"/>
            <a:r>
              <a:rPr lang="en-US"/>
              <a:t>Family education and support</a:t>
            </a:r>
          </a:p>
          <a:p>
            <a:pPr lvl="1"/>
            <a:r>
              <a:rPr lang="en-US"/>
              <a:t>Case management</a:t>
            </a:r>
          </a:p>
          <a:p>
            <a:pPr lvl="1"/>
            <a:r>
              <a:rPr lang="en-US"/>
              <a:t>Work education or support</a:t>
            </a:r>
          </a:p>
        </p:txBody>
      </p:sp>
    </p:spTree>
    <p:extLst>
      <p:ext uri="{BB962C8B-B14F-4D97-AF65-F5344CB8AC3E}">
        <p14:creationId xmlns:p14="http://schemas.microsoft.com/office/powerpoint/2010/main" val="1300118681"/>
      </p:ext>
    </p:extLst>
  </p:cSld>
  <p:clrMapOvr>
    <a:masterClrMapping/>
  </p:clrMapOvr>
  <mc:AlternateContent xmlns:mc="http://schemas.openxmlformats.org/markup-compatibility/2006">
    <mc:Choice xmlns:p14="http://schemas.microsoft.com/office/powerpoint/2010/main" Requires="p14">
      <p:transition spd="slow" p14:dur="2000" advTm="38326"/>
    </mc:Choice>
    <mc:Fallback>
      <p:transition spd="slow" advTm="3832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EE39-C9A3-474A-AE4B-5ECB2E4044A7}"/>
              </a:ext>
            </a:extLst>
          </p:cNvPr>
          <p:cNvSpPr>
            <a:spLocks noGrp="1"/>
          </p:cNvSpPr>
          <p:nvPr>
            <p:ph type="title"/>
          </p:nvPr>
        </p:nvSpPr>
        <p:spPr/>
        <p:txBody>
          <a:bodyPr/>
          <a:lstStyle/>
          <a:p>
            <a:r>
              <a:rPr lang="en-US"/>
              <a:t>Coordinated Specialty Care (CSC) </a:t>
            </a:r>
            <a:br>
              <a:rPr lang="en-US"/>
            </a:br>
            <a:r>
              <a:rPr lang="en-US"/>
              <a:t>for Early Psychosis (3 of 3)</a:t>
            </a:r>
          </a:p>
        </p:txBody>
      </p:sp>
      <p:sp>
        <p:nvSpPr>
          <p:cNvPr id="3" name="TextBox 2">
            <a:extLst>
              <a:ext uri="{FF2B5EF4-FFF2-40B4-BE49-F238E27FC236}">
                <a16:creationId xmlns:a16="http://schemas.microsoft.com/office/drawing/2014/main" id="{AD1566C6-14E7-8652-1A0E-66F897AFDC66}"/>
              </a:ext>
            </a:extLst>
          </p:cNvPr>
          <p:cNvSpPr txBox="1"/>
          <p:nvPr/>
        </p:nvSpPr>
        <p:spPr>
          <a:xfrm>
            <a:off x="346841" y="3578772"/>
            <a:ext cx="4130566" cy="1200329"/>
          </a:xfrm>
          <a:prstGeom prst="rect">
            <a:avLst/>
          </a:prstGeom>
          <a:noFill/>
        </p:spPr>
        <p:txBody>
          <a:bodyPr wrap="square" rtlCol="0">
            <a:spAutoFit/>
          </a:bodyPr>
          <a:lstStyle/>
          <a:p>
            <a:r>
              <a:rPr lang="en-US" sz="2400" b="1">
                <a:latin typeface="Aptos Display" panose="020B0004020202020204" pitchFamily="34" charset="0"/>
              </a:rPr>
              <a:t>Link</a:t>
            </a:r>
            <a:r>
              <a:rPr lang="en-US" sz="2400">
                <a:latin typeface="Aptos Display" panose="020B0004020202020204" pitchFamily="34" charset="0"/>
              </a:rPr>
              <a:t>: </a:t>
            </a:r>
            <a:r>
              <a:rPr lang="en-US" sz="2400">
                <a:latin typeface="Aptos Display" panose="020B0004020202020204" pitchFamily="34" charset="0"/>
                <a:hlinkClick r:id="rId3"/>
              </a:rPr>
              <a:t>https://www.myflfamilies.com/document/4676</a:t>
            </a:r>
            <a:r>
              <a:rPr lang="en-US" sz="2400">
                <a:latin typeface="Aptos Display" panose="020B0004020202020204" pitchFamily="34" charset="0"/>
              </a:rPr>
              <a:t> </a:t>
            </a:r>
          </a:p>
        </p:txBody>
      </p:sp>
      <p:pic>
        <p:nvPicPr>
          <p:cNvPr id="8" name="Content Placeholder 7">
            <a:extLst>
              <a:ext uri="{FF2B5EF4-FFF2-40B4-BE49-F238E27FC236}">
                <a16:creationId xmlns:a16="http://schemas.microsoft.com/office/drawing/2014/main" id="{FAA8A411-5BBD-A29E-187C-819DB3B4AD57}"/>
              </a:ext>
              <a:ext uri="{C183D7F6-B498-43B3-948B-1728B52AA6E4}">
                <adec:decorative xmlns:adec="http://schemas.microsoft.com/office/drawing/2017/decorative" val="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5148961" y="1338573"/>
            <a:ext cx="5606555" cy="5517563"/>
          </a:xfrm>
        </p:spPr>
      </p:pic>
    </p:spTree>
    <p:extLst>
      <p:ext uri="{BB962C8B-B14F-4D97-AF65-F5344CB8AC3E}">
        <p14:creationId xmlns:p14="http://schemas.microsoft.com/office/powerpoint/2010/main" val="2051510417"/>
      </p:ext>
    </p:extLst>
  </p:cSld>
  <p:clrMapOvr>
    <a:masterClrMapping/>
  </p:clrMapOvr>
  <mc:AlternateContent xmlns:mc="http://schemas.openxmlformats.org/markup-compatibility/2006">
    <mc:Choice xmlns:p14="http://schemas.microsoft.com/office/powerpoint/2010/main" Requires="p14">
      <p:transition spd="slow" p14:dur="2000" advTm="67231"/>
    </mc:Choice>
    <mc:Fallback>
      <p:transition spd="slow" advTm="6723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9ED9-0077-4AF8-93FD-4D14F594DE23}"/>
              </a:ext>
            </a:extLst>
          </p:cNvPr>
          <p:cNvSpPr>
            <a:spLocks noGrp="1"/>
          </p:cNvSpPr>
          <p:nvPr>
            <p:ph type="ctrTitle"/>
          </p:nvPr>
        </p:nvSpPr>
        <p:spPr>
          <a:xfrm>
            <a:off x="522489" y="1607127"/>
            <a:ext cx="9683692" cy="1065404"/>
          </a:xfrm>
        </p:spPr>
        <p:txBody>
          <a:bodyPr>
            <a:normAutofit/>
          </a:bodyPr>
          <a:lstStyle/>
          <a:p>
            <a:r>
              <a:rPr lang="en-US" sz="4000"/>
              <a:t>Peer-based Community Resources:</a:t>
            </a:r>
          </a:p>
        </p:txBody>
      </p:sp>
      <p:sp>
        <p:nvSpPr>
          <p:cNvPr id="3" name="Subtitle 2">
            <a:extLst>
              <a:ext uri="{FF2B5EF4-FFF2-40B4-BE49-F238E27FC236}">
                <a16:creationId xmlns:a16="http://schemas.microsoft.com/office/drawing/2014/main" id="{CE69D73A-E212-459B-9101-28E9DA242180}"/>
              </a:ext>
            </a:extLst>
          </p:cNvPr>
          <p:cNvSpPr>
            <a:spLocks noGrp="1"/>
          </p:cNvSpPr>
          <p:nvPr>
            <p:ph type="subTitle" idx="1"/>
          </p:nvPr>
        </p:nvSpPr>
        <p:spPr>
          <a:xfrm>
            <a:off x="1597319" y="2875730"/>
            <a:ext cx="7534031" cy="1769774"/>
          </a:xfrm>
        </p:spPr>
        <p:txBody>
          <a:bodyPr>
            <a:noAutofit/>
          </a:bodyPr>
          <a:lstStyle/>
          <a:p>
            <a:pPr marL="457200" indent="-457200">
              <a:buFont typeface="Arial" panose="020B0604020202020204" pitchFamily="34" charset="0"/>
              <a:buChar char="•"/>
            </a:pPr>
            <a:r>
              <a:rPr lang="en-US" sz="2400"/>
              <a:t>Peer Support</a:t>
            </a:r>
          </a:p>
          <a:p>
            <a:pPr marL="457200" indent="-457200">
              <a:buFont typeface="Arial" panose="020B0604020202020204" pitchFamily="34" charset="0"/>
              <a:buChar char="•"/>
            </a:pPr>
            <a:r>
              <a:rPr lang="en-US" sz="2400"/>
              <a:t>Drop-in Centers</a:t>
            </a:r>
          </a:p>
          <a:p>
            <a:pPr marL="457200" indent="-457200">
              <a:buFont typeface="Arial" panose="020B0604020202020204" pitchFamily="34" charset="0"/>
              <a:buChar char="•"/>
            </a:pPr>
            <a:r>
              <a:rPr lang="en-US" sz="2400"/>
              <a:t>Clubhouses</a:t>
            </a:r>
          </a:p>
          <a:p>
            <a:pPr marL="457200" indent="-457200">
              <a:buFont typeface="Arial" panose="020B0604020202020204" pitchFamily="34" charset="0"/>
              <a:buChar char="•"/>
            </a:pPr>
            <a:r>
              <a:rPr lang="en-US" sz="2400"/>
              <a:t>Peer Respite and Warmlines</a:t>
            </a:r>
          </a:p>
        </p:txBody>
      </p:sp>
    </p:spTree>
    <p:extLst>
      <p:ext uri="{BB962C8B-B14F-4D97-AF65-F5344CB8AC3E}">
        <p14:creationId xmlns:p14="http://schemas.microsoft.com/office/powerpoint/2010/main" val="2169781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22E1-C220-4CBD-B62C-FCD5A8C66EFE}"/>
              </a:ext>
            </a:extLst>
          </p:cNvPr>
          <p:cNvSpPr>
            <a:spLocks noGrp="1"/>
          </p:cNvSpPr>
          <p:nvPr>
            <p:ph type="title"/>
          </p:nvPr>
        </p:nvSpPr>
        <p:spPr/>
        <p:txBody>
          <a:bodyPr/>
          <a:lstStyle/>
          <a:p>
            <a:r>
              <a:rPr lang="en-US"/>
              <a:t>Peer Support</a:t>
            </a:r>
          </a:p>
        </p:txBody>
      </p:sp>
      <p:sp>
        <p:nvSpPr>
          <p:cNvPr id="3" name="Content Placeholder 2">
            <a:extLst>
              <a:ext uri="{FF2B5EF4-FFF2-40B4-BE49-F238E27FC236}">
                <a16:creationId xmlns:a16="http://schemas.microsoft.com/office/drawing/2014/main" id="{84F6873E-4399-4EE6-B10D-8DF8A14A0457}"/>
              </a:ext>
            </a:extLst>
          </p:cNvPr>
          <p:cNvSpPr>
            <a:spLocks noGrp="1"/>
          </p:cNvSpPr>
          <p:nvPr>
            <p:ph idx="1"/>
          </p:nvPr>
        </p:nvSpPr>
        <p:spPr>
          <a:xfrm>
            <a:off x="838200" y="1595537"/>
            <a:ext cx="10515600" cy="4351338"/>
          </a:xfrm>
        </p:spPr>
        <p:txBody>
          <a:bodyPr/>
          <a:lstStyle/>
          <a:p>
            <a:pPr marL="0" indent="0" algn="ctr">
              <a:buNone/>
            </a:pPr>
            <a:r>
              <a:rPr lang="en-US" sz="3600" i="0" u="sng">
                <a:solidFill>
                  <a:srgbClr val="111111"/>
                </a:solidFill>
                <a:effectLst/>
              </a:rPr>
              <a:t>Peer Support</a:t>
            </a:r>
          </a:p>
          <a:p>
            <a:pPr marL="0" indent="0" algn="ctr">
              <a:buNone/>
            </a:pPr>
            <a:r>
              <a:rPr lang="en-US">
                <a:solidFill>
                  <a:srgbClr val="111111"/>
                </a:solidFill>
              </a:rPr>
              <a:t>A</a:t>
            </a:r>
            <a:r>
              <a:rPr lang="en-US" b="0" i="0">
                <a:solidFill>
                  <a:srgbClr val="111111"/>
                </a:solidFill>
                <a:effectLst/>
              </a:rPr>
              <a:t> system of giving and receiving help founded on key principles of respect, shared responsibility, and mutual agreement of what is helpful. </a:t>
            </a:r>
            <a:endParaRPr lang="en-US">
              <a:solidFill>
                <a:srgbClr val="111111"/>
              </a:solidFill>
            </a:endParaRPr>
          </a:p>
          <a:p>
            <a:endParaRPr lang="en-US" sz="2200">
              <a:solidFill>
                <a:srgbClr val="111111"/>
              </a:solidFill>
            </a:endParaRPr>
          </a:p>
          <a:p>
            <a:r>
              <a:rPr lang="en-US">
                <a:solidFill>
                  <a:srgbClr val="111111"/>
                </a:solidFill>
              </a:rPr>
              <a:t>Peer supporters may be found in a variety of settings, such as:</a:t>
            </a:r>
          </a:p>
          <a:p>
            <a:pPr lvl="1"/>
            <a:r>
              <a:rPr lang="en-US" sz="2400">
                <a:solidFill>
                  <a:srgbClr val="111111"/>
                </a:solidFill>
              </a:rPr>
              <a:t>CSUs</a:t>
            </a:r>
          </a:p>
          <a:p>
            <a:pPr lvl="1"/>
            <a:r>
              <a:rPr lang="en-US" sz="2400">
                <a:solidFill>
                  <a:srgbClr val="111111"/>
                </a:solidFill>
              </a:rPr>
              <a:t>State Hospitals</a:t>
            </a:r>
          </a:p>
          <a:p>
            <a:pPr lvl="1"/>
            <a:r>
              <a:rPr lang="en-US" sz="2400">
                <a:solidFill>
                  <a:srgbClr val="111111"/>
                </a:solidFill>
              </a:rPr>
              <a:t>Drop-In Centers</a:t>
            </a:r>
          </a:p>
          <a:p>
            <a:pPr lvl="1"/>
            <a:r>
              <a:rPr lang="en-US" sz="2400">
                <a:solidFill>
                  <a:srgbClr val="111111"/>
                </a:solidFill>
              </a:rPr>
              <a:t>Clubhouses</a:t>
            </a:r>
          </a:p>
          <a:p>
            <a:pPr lvl="1"/>
            <a:r>
              <a:rPr lang="en-US" sz="2400">
                <a:solidFill>
                  <a:srgbClr val="111111"/>
                </a:solidFill>
              </a:rPr>
              <a:t>Warmlines and Crisis Lines</a:t>
            </a:r>
          </a:p>
          <a:p>
            <a:pPr marL="0" lvl="1" indent="0">
              <a:buNone/>
            </a:pPr>
            <a:r>
              <a:rPr lang="en-US" sz="2000" b="0" i="0">
                <a:solidFill>
                  <a:srgbClr val="111111"/>
                </a:solidFill>
                <a:effectLst/>
              </a:rPr>
              <a:t>(20, 21, 22)</a:t>
            </a:r>
          </a:p>
          <a:p>
            <a:pPr marL="0" indent="0">
              <a:buNone/>
            </a:pPr>
            <a:endParaRPr lang="en-US"/>
          </a:p>
        </p:txBody>
      </p:sp>
    </p:spTree>
    <p:extLst>
      <p:ext uri="{BB962C8B-B14F-4D97-AF65-F5344CB8AC3E}">
        <p14:creationId xmlns:p14="http://schemas.microsoft.com/office/powerpoint/2010/main" val="2500091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FBAF-7364-4E36-AE31-341838218C5A}"/>
              </a:ext>
            </a:extLst>
          </p:cNvPr>
          <p:cNvSpPr>
            <a:spLocks noGrp="1"/>
          </p:cNvSpPr>
          <p:nvPr>
            <p:ph type="title"/>
          </p:nvPr>
        </p:nvSpPr>
        <p:spPr/>
        <p:txBody>
          <a:bodyPr>
            <a:normAutofit fontScale="90000"/>
          </a:bodyPr>
          <a:lstStyle/>
          <a:p>
            <a:r>
              <a:rPr lang="en-US"/>
              <a:t>Florida Certified Recovery </a:t>
            </a:r>
            <a:br>
              <a:rPr lang="en-US"/>
            </a:br>
            <a:r>
              <a:rPr lang="en-US"/>
              <a:t>Peer Support Specialist (CRPS) (1 of 2)</a:t>
            </a:r>
          </a:p>
        </p:txBody>
      </p:sp>
      <p:sp>
        <p:nvSpPr>
          <p:cNvPr id="3" name="Content Placeholder 2">
            <a:extLst>
              <a:ext uri="{FF2B5EF4-FFF2-40B4-BE49-F238E27FC236}">
                <a16:creationId xmlns:a16="http://schemas.microsoft.com/office/drawing/2014/main" id="{6474DB03-98AF-4345-BB00-EAC24BC7B727}"/>
              </a:ext>
            </a:extLst>
          </p:cNvPr>
          <p:cNvSpPr>
            <a:spLocks noGrp="1"/>
          </p:cNvSpPr>
          <p:nvPr>
            <p:ph idx="1"/>
          </p:nvPr>
        </p:nvSpPr>
        <p:spPr/>
        <p:txBody>
          <a:bodyPr/>
          <a:lstStyle/>
          <a:p>
            <a:pPr marL="0" indent="0">
              <a:buNone/>
            </a:pPr>
            <a:r>
              <a:rPr lang="en-US" b="1" i="0" u="sng">
                <a:solidFill>
                  <a:srgbClr val="111111"/>
                </a:solidFill>
                <a:effectLst/>
              </a:rPr>
              <a:t>What is a CRPS:</a:t>
            </a:r>
          </a:p>
          <a:p>
            <a:pPr marL="0" indent="0">
              <a:buNone/>
            </a:pPr>
            <a:endParaRPr lang="en-US" b="1" i="0" u="sng">
              <a:solidFill>
                <a:srgbClr val="111111"/>
              </a:solidFill>
              <a:effectLst/>
            </a:endParaRPr>
          </a:p>
          <a:p>
            <a:r>
              <a:rPr lang="en-US">
                <a:solidFill>
                  <a:srgbClr val="111111"/>
                </a:solidFill>
              </a:rPr>
              <a:t>A </a:t>
            </a:r>
            <a:r>
              <a:rPr lang="en-US" b="0" i="0">
                <a:solidFill>
                  <a:srgbClr val="111111"/>
                </a:solidFill>
                <a:effectLst/>
              </a:rPr>
              <a:t>special designation awarded by the Florida Certification Board (FCB) to those who have undergone special training.</a:t>
            </a:r>
          </a:p>
          <a:p>
            <a:endParaRPr lang="en-US" b="0" i="0">
              <a:solidFill>
                <a:srgbClr val="111111"/>
              </a:solidFill>
              <a:effectLst/>
            </a:endParaRPr>
          </a:p>
          <a:p>
            <a:r>
              <a:rPr lang="en-US">
                <a:solidFill>
                  <a:srgbClr val="111111"/>
                </a:solidFill>
              </a:rPr>
              <a:t>A specialist who uses their lived experience and training to help others with mental health and/or substance abuse conditions.</a:t>
            </a:r>
            <a:endParaRPr lang="en-US" b="0" i="0">
              <a:solidFill>
                <a:srgbClr val="111111"/>
              </a:solidFill>
              <a:effectLst/>
            </a:endParaRPr>
          </a:p>
          <a:p>
            <a:endParaRPr lang="en-US">
              <a:solidFill>
                <a:srgbClr val="111111"/>
              </a:solidFill>
            </a:endParaRPr>
          </a:p>
          <a:p>
            <a:r>
              <a:rPr lang="en-US" b="0" i="0">
                <a:solidFill>
                  <a:srgbClr val="111111"/>
                </a:solidFill>
                <a:effectLst/>
              </a:rPr>
              <a:t>Training includes: </a:t>
            </a:r>
            <a:r>
              <a:rPr lang="en-US">
                <a:solidFill>
                  <a:srgbClr val="111111"/>
                </a:solidFill>
              </a:rPr>
              <a:t>Recovery Support, Advocacy, Mentoring, Professional Responsibilities</a:t>
            </a:r>
          </a:p>
        </p:txBody>
      </p:sp>
    </p:spTree>
    <p:extLst>
      <p:ext uri="{BB962C8B-B14F-4D97-AF65-F5344CB8AC3E}">
        <p14:creationId xmlns:p14="http://schemas.microsoft.com/office/powerpoint/2010/main" val="3546519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FBAF-7364-4E36-AE31-341838218C5A}"/>
              </a:ext>
            </a:extLst>
          </p:cNvPr>
          <p:cNvSpPr>
            <a:spLocks noGrp="1"/>
          </p:cNvSpPr>
          <p:nvPr>
            <p:ph type="title"/>
          </p:nvPr>
        </p:nvSpPr>
        <p:spPr/>
        <p:txBody>
          <a:bodyPr>
            <a:normAutofit fontScale="90000"/>
          </a:bodyPr>
          <a:lstStyle/>
          <a:p>
            <a:r>
              <a:rPr lang="en-US"/>
              <a:t>Florida Certified Recovery </a:t>
            </a:r>
            <a:br>
              <a:rPr lang="en-US"/>
            </a:br>
            <a:r>
              <a:rPr lang="en-US"/>
              <a:t>Peer Support Specialist (CRPS) (2 of 2)</a:t>
            </a:r>
          </a:p>
        </p:txBody>
      </p:sp>
      <p:sp>
        <p:nvSpPr>
          <p:cNvPr id="3" name="Content Placeholder 2">
            <a:extLst>
              <a:ext uri="{FF2B5EF4-FFF2-40B4-BE49-F238E27FC236}">
                <a16:creationId xmlns:a16="http://schemas.microsoft.com/office/drawing/2014/main" id="{6474DB03-98AF-4345-BB00-EAC24BC7B727}"/>
              </a:ext>
            </a:extLst>
          </p:cNvPr>
          <p:cNvSpPr>
            <a:spLocks noGrp="1"/>
          </p:cNvSpPr>
          <p:nvPr>
            <p:ph idx="1"/>
          </p:nvPr>
        </p:nvSpPr>
        <p:spPr/>
        <p:txBody>
          <a:bodyPr/>
          <a:lstStyle/>
          <a:p>
            <a:pPr marL="0" indent="0">
              <a:buNone/>
            </a:pPr>
            <a:r>
              <a:rPr lang="en-US" b="1" u="sng">
                <a:solidFill>
                  <a:srgbClr val="111111"/>
                </a:solidFill>
              </a:rPr>
              <a:t>Who Qualifies As A CRPS:</a:t>
            </a:r>
          </a:p>
          <a:p>
            <a:pPr marL="0" indent="0">
              <a:buNone/>
            </a:pPr>
            <a:r>
              <a:rPr lang="en-US">
                <a:solidFill>
                  <a:srgbClr val="111111"/>
                </a:solidFill>
              </a:rPr>
              <a:t>Anyone who:</a:t>
            </a:r>
            <a:endParaRPr lang="en-US" i="0">
              <a:solidFill>
                <a:srgbClr val="111111"/>
              </a:solidFill>
              <a:effectLst/>
            </a:endParaRPr>
          </a:p>
          <a:p>
            <a:pPr marL="914400" lvl="1" indent="-457200">
              <a:buFont typeface="+mj-lt"/>
              <a:buAutoNum type="arabicPeriod"/>
            </a:pPr>
            <a:r>
              <a:rPr lang="en-US" b="0" i="0">
                <a:solidFill>
                  <a:srgbClr val="111111"/>
                </a:solidFill>
                <a:effectLst/>
              </a:rPr>
              <a:t>Self-identifies as a person who has direct personal experience living in recovery from mental health and/or substance use conditions,</a:t>
            </a:r>
          </a:p>
          <a:p>
            <a:pPr marL="914400" lvl="1" indent="-457200">
              <a:buFont typeface="+mj-lt"/>
              <a:buAutoNum type="arabicPeriod"/>
            </a:pPr>
            <a:r>
              <a:rPr lang="en-US" b="0" i="0">
                <a:solidFill>
                  <a:srgbClr val="111111"/>
                </a:solidFill>
                <a:effectLst/>
              </a:rPr>
              <a:t>Has a desire to use their experiences to help others with their recovery,</a:t>
            </a:r>
          </a:p>
          <a:p>
            <a:pPr marL="914400" lvl="1" indent="-457200">
              <a:buFont typeface="+mj-lt"/>
              <a:buAutoNum type="arabicPeriod"/>
            </a:pPr>
            <a:r>
              <a:rPr lang="en-US" b="0" i="0">
                <a:solidFill>
                  <a:srgbClr val="111111"/>
                </a:solidFill>
                <a:effectLst/>
              </a:rPr>
              <a:t>Is willing to publicly identify as a person living in recovery for the purpose of educating, role modeling, and providing hope to others about the reality of recovery, and</a:t>
            </a:r>
          </a:p>
          <a:p>
            <a:pPr marL="914400" lvl="1" indent="-457200">
              <a:buFont typeface="+mj-lt"/>
              <a:buAutoNum type="arabicPeriod"/>
            </a:pPr>
            <a:r>
              <a:rPr lang="en-US" b="0" i="0">
                <a:solidFill>
                  <a:srgbClr val="111111"/>
                </a:solidFill>
                <a:effectLst/>
              </a:rPr>
              <a:t>Has had the proper training and experience to work in a provider role.</a:t>
            </a:r>
          </a:p>
          <a:p>
            <a:pPr marL="0" indent="0">
              <a:buNone/>
            </a:pPr>
            <a:endParaRPr lang="en-US"/>
          </a:p>
          <a:p>
            <a:pPr marL="0" indent="0">
              <a:buNone/>
            </a:pPr>
            <a:r>
              <a:rPr lang="en-US"/>
              <a:t>(20, 21, 22)</a:t>
            </a:r>
          </a:p>
        </p:txBody>
      </p:sp>
    </p:spTree>
    <p:extLst>
      <p:ext uri="{BB962C8B-B14F-4D97-AF65-F5344CB8AC3E}">
        <p14:creationId xmlns:p14="http://schemas.microsoft.com/office/powerpoint/2010/main" val="2670870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83D2-0065-4E45-BBE1-279120458EB9}"/>
              </a:ext>
            </a:extLst>
          </p:cNvPr>
          <p:cNvSpPr>
            <a:spLocks noGrp="1"/>
          </p:cNvSpPr>
          <p:nvPr>
            <p:ph type="title"/>
          </p:nvPr>
        </p:nvSpPr>
        <p:spPr/>
        <p:txBody>
          <a:bodyPr/>
          <a:lstStyle/>
          <a:p>
            <a:r>
              <a:rPr lang="en-US"/>
              <a:t>Drop-in Centers (1 of 2)</a:t>
            </a:r>
          </a:p>
        </p:txBody>
      </p:sp>
      <p:sp>
        <p:nvSpPr>
          <p:cNvPr id="3" name="Content Placeholder 2">
            <a:extLst>
              <a:ext uri="{FF2B5EF4-FFF2-40B4-BE49-F238E27FC236}">
                <a16:creationId xmlns:a16="http://schemas.microsoft.com/office/drawing/2014/main" id="{881C8E3A-9753-4EE5-BD1B-01530311B800}"/>
              </a:ext>
            </a:extLst>
          </p:cNvPr>
          <p:cNvSpPr>
            <a:spLocks noGrp="1"/>
          </p:cNvSpPr>
          <p:nvPr>
            <p:ph idx="1"/>
          </p:nvPr>
        </p:nvSpPr>
        <p:spPr/>
        <p:txBody>
          <a:bodyPr/>
          <a:lstStyle/>
          <a:p>
            <a:pPr marL="0" indent="0">
              <a:buNone/>
            </a:pPr>
            <a:r>
              <a:rPr lang="en-US" b="1" u="sng"/>
              <a:t>What Are Drop-In Centers:</a:t>
            </a:r>
          </a:p>
          <a:p>
            <a:endParaRPr lang="en-US"/>
          </a:p>
          <a:p>
            <a:r>
              <a:rPr lang="en-US"/>
              <a:t>Centers where people with serious and persistent mental illnesses can independently develop, operate, and participate in social, recreational, and networking activities.</a:t>
            </a:r>
          </a:p>
          <a:p>
            <a:endParaRPr lang="en-US"/>
          </a:p>
          <a:p>
            <a:r>
              <a:rPr lang="en-US"/>
              <a:t>Provide support from peer volunteers</a:t>
            </a:r>
          </a:p>
          <a:p>
            <a:endParaRPr lang="en-US"/>
          </a:p>
          <a:p>
            <a:r>
              <a:rPr lang="en-US"/>
              <a:t>Hours also vary by location, but frequently offer availability on evenings, weekends, and holidays when volunteers are available.</a:t>
            </a:r>
          </a:p>
          <a:p>
            <a:pPr marL="0" indent="0">
              <a:buNone/>
            </a:pPr>
            <a:endParaRPr lang="en-US"/>
          </a:p>
          <a:p>
            <a:endParaRPr lang="en-US"/>
          </a:p>
        </p:txBody>
      </p:sp>
    </p:spTree>
    <p:extLst>
      <p:ext uri="{BB962C8B-B14F-4D97-AF65-F5344CB8AC3E}">
        <p14:creationId xmlns:p14="http://schemas.microsoft.com/office/powerpoint/2010/main" val="3564537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83D2-0065-4E45-BBE1-279120458EB9}"/>
              </a:ext>
            </a:extLst>
          </p:cNvPr>
          <p:cNvSpPr>
            <a:spLocks noGrp="1"/>
          </p:cNvSpPr>
          <p:nvPr>
            <p:ph type="title"/>
          </p:nvPr>
        </p:nvSpPr>
        <p:spPr/>
        <p:txBody>
          <a:bodyPr/>
          <a:lstStyle/>
          <a:p>
            <a:r>
              <a:rPr lang="en-US"/>
              <a:t>Drop-in Centers (2 of 2)</a:t>
            </a:r>
          </a:p>
        </p:txBody>
      </p:sp>
      <p:sp>
        <p:nvSpPr>
          <p:cNvPr id="6" name="Content Placeholder 2">
            <a:extLst>
              <a:ext uri="{FF2B5EF4-FFF2-40B4-BE49-F238E27FC236}">
                <a16:creationId xmlns:a16="http://schemas.microsoft.com/office/drawing/2014/main" id="{92FD2EF4-614C-2251-A38E-8BA63E14363E}"/>
              </a:ext>
            </a:extLst>
          </p:cNvPr>
          <p:cNvSpPr>
            <a:spLocks noGrp="1"/>
          </p:cNvSpPr>
          <p:nvPr>
            <p:ph idx="1"/>
          </p:nvPr>
        </p:nvSpPr>
        <p:spPr>
          <a:xfrm>
            <a:off x="838200" y="1664343"/>
            <a:ext cx="10515600" cy="570856"/>
          </a:xfrm>
        </p:spPr>
        <p:txBody>
          <a:bodyPr/>
          <a:lstStyle/>
          <a:p>
            <a:pPr marL="0" indent="0" algn="ctr">
              <a:buNone/>
            </a:pPr>
            <a:r>
              <a:rPr lang="en-US"/>
              <a:t>Services Provided:</a:t>
            </a:r>
          </a:p>
          <a:p>
            <a:pPr marL="0" indent="0">
              <a:buNone/>
            </a:pPr>
            <a:endParaRPr lang="en-US"/>
          </a:p>
        </p:txBody>
      </p:sp>
      <p:sp>
        <p:nvSpPr>
          <p:cNvPr id="11" name="TextBox 10">
            <a:extLst>
              <a:ext uri="{FF2B5EF4-FFF2-40B4-BE49-F238E27FC236}">
                <a16:creationId xmlns:a16="http://schemas.microsoft.com/office/drawing/2014/main" id="{762CC5EE-D6A3-89F5-6B5D-20BAB81DEDB1}"/>
              </a:ext>
            </a:extLst>
          </p:cNvPr>
          <p:cNvSpPr txBox="1"/>
          <p:nvPr/>
        </p:nvSpPr>
        <p:spPr>
          <a:xfrm>
            <a:off x="1662545" y="2364509"/>
            <a:ext cx="5809673" cy="369332"/>
          </a:xfrm>
          <a:prstGeom prst="rect">
            <a:avLst/>
          </a:prstGeom>
          <a:noFill/>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Vary by location, but can include things like:</a:t>
            </a:r>
          </a:p>
        </p:txBody>
      </p:sp>
      <p:sp>
        <p:nvSpPr>
          <p:cNvPr id="7" name="TextBox 6">
            <a:extLst>
              <a:ext uri="{FF2B5EF4-FFF2-40B4-BE49-F238E27FC236}">
                <a16:creationId xmlns:a16="http://schemas.microsoft.com/office/drawing/2014/main" id="{EB821DBF-A54C-AD69-34B8-DA58A8245D65}"/>
              </a:ext>
            </a:extLst>
          </p:cNvPr>
          <p:cNvSpPr txBox="1"/>
          <p:nvPr/>
        </p:nvSpPr>
        <p:spPr>
          <a:xfrm>
            <a:off x="1542473" y="2456873"/>
            <a:ext cx="4165600" cy="3139321"/>
          </a:xfrm>
          <a:prstGeom prst="rect">
            <a:avLst/>
          </a:prstGeom>
          <a:noFill/>
        </p:spPr>
        <p:txBody>
          <a:bodyPr wrap="square" rtlCol="0">
            <a:spAutoFit/>
          </a:bodyPr>
          <a:lstStyle/>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Self-help or mutual support meetings, outreach to those in facilities</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On-site activities (e.g. arts and crafts, socials, or guest speakers)</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Off-site excursions to do fun things (e.g. go to the movies)</a:t>
            </a:r>
          </a:p>
          <a:p>
            <a:endParaRPr lang="en-US">
              <a:latin typeface="Aptos Display" panose="020B000402020202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1D6CC9A-F2C0-98B1-B1B8-331F791DE0C5}"/>
              </a:ext>
            </a:extLst>
          </p:cNvPr>
          <p:cNvSpPr txBox="1"/>
          <p:nvPr/>
        </p:nvSpPr>
        <p:spPr>
          <a:xfrm>
            <a:off x="6483927" y="2456873"/>
            <a:ext cx="4165600" cy="3693319"/>
          </a:xfrm>
          <a:prstGeom prst="rect">
            <a:avLst/>
          </a:prstGeom>
          <a:noFill/>
        </p:spPr>
        <p:txBody>
          <a:bodyPr wrap="square" rtlCol="0">
            <a:spAutoFit/>
          </a:bodyPr>
          <a:lstStyle/>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Access to computers and employment support</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Advocacy for individuals and with systems</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Basic needs assistance (e.g. a clothing bank)</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A small business at the center (e.g. a snack shop or thrift store)</a:t>
            </a:r>
          </a:p>
        </p:txBody>
      </p:sp>
      <p:sp>
        <p:nvSpPr>
          <p:cNvPr id="9" name="Rectangle 8">
            <a:extLst>
              <a:ext uri="{FF2B5EF4-FFF2-40B4-BE49-F238E27FC236}">
                <a16:creationId xmlns:a16="http://schemas.microsoft.com/office/drawing/2014/main" id="{6634B919-F157-F29C-4B51-6B7B0367FDE9}"/>
              </a:ext>
              <a:ext uri="{C183D7F6-B498-43B3-948B-1728B52AA6E4}">
                <adec:decorative xmlns:adec="http://schemas.microsoft.com/office/drawing/2017/decorative" val="1"/>
              </a:ext>
            </a:extLst>
          </p:cNvPr>
          <p:cNvSpPr/>
          <p:nvPr/>
        </p:nvSpPr>
        <p:spPr>
          <a:xfrm>
            <a:off x="1542473" y="2235199"/>
            <a:ext cx="9107054" cy="40073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B5C56-8B51-94C0-2657-BCF14F3EA219}"/>
              </a:ext>
              <a:ext uri="{C183D7F6-B498-43B3-948B-1728B52AA6E4}">
                <adec:decorative xmlns:adec="http://schemas.microsoft.com/office/drawing/2017/decorative" val="1"/>
              </a:ext>
            </a:extLst>
          </p:cNvPr>
          <p:cNvSpPr/>
          <p:nvPr/>
        </p:nvSpPr>
        <p:spPr>
          <a:xfrm>
            <a:off x="1542473" y="1610488"/>
            <a:ext cx="9107054" cy="609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A4E4509-D35C-4FBD-A088-3113004B1E1D}"/>
              </a:ext>
            </a:extLst>
          </p:cNvPr>
          <p:cNvSpPr txBox="1"/>
          <p:nvPr/>
        </p:nvSpPr>
        <p:spPr>
          <a:xfrm>
            <a:off x="9615055" y="5888304"/>
            <a:ext cx="1414306" cy="369332"/>
          </a:xfrm>
          <a:prstGeom prst="rect">
            <a:avLst/>
          </a:prstGeom>
          <a:noFill/>
        </p:spPr>
        <p:txBody>
          <a:bodyPr wrap="square">
            <a:spAutoFit/>
          </a:bodyPr>
          <a:lstStyle/>
          <a:p>
            <a:pPr marL="457200" lvl="1" indent="0">
              <a:buNone/>
            </a:pPr>
            <a:r>
              <a:rPr lang="en-US">
                <a:latin typeface="Aptos Display" panose="020B0004020202020204" pitchFamily="34" charset="0"/>
              </a:rPr>
              <a:t>(23)</a:t>
            </a:r>
          </a:p>
        </p:txBody>
      </p:sp>
    </p:spTree>
    <p:extLst>
      <p:ext uri="{BB962C8B-B14F-4D97-AF65-F5344CB8AC3E}">
        <p14:creationId xmlns:p14="http://schemas.microsoft.com/office/powerpoint/2010/main" val="3676212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6811-B15A-401C-9C47-DF92B9C287DB}"/>
              </a:ext>
            </a:extLst>
          </p:cNvPr>
          <p:cNvSpPr>
            <a:spLocks noGrp="1"/>
          </p:cNvSpPr>
          <p:nvPr>
            <p:ph type="title"/>
          </p:nvPr>
        </p:nvSpPr>
        <p:spPr/>
        <p:txBody>
          <a:bodyPr/>
          <a:lstStyle/>
          <a:p>
            <a:r>
              <a:rPr lang="en-US"/>
              <a:t>Clubhouses (1 of 3)</a:t>
            </a:r>
          </a:p>
        </p:txBody>
      </p:sp>
      <p:sp>
        <p:nvSpPr>
          <p:cNvPr id="3" name="Content Placeholder 2">
            <a:extLst>
              <a:ext uri="{FF2B5EF4-FFF2-40B4-BE49-F238E27FC236}">
                <a16:creationId xmlns:a16="http://schemas.microsoft.com/office/drawing/2014/main" id="{A6FE1B1C-A616-4711-9326-F0012A191BDE}"/>
              </a:ext>
            </a:extLst>
          </p:cNvPr>
          <p:cNvSpPr>
            <a:spLocks noGrp="1"/>
          </p:cNvSpPr>
          <p:nvPr>
            <p:ph idx="1"/>
          </p:nvPr>
        </p:nvSpPr>
        <p:spPr/>
        <p:txBody>
          <a:bodyPr/>
          <a:lstStyle/>
          <a:p>
            <a:pPr marL="0" indent="0" algn="ctr">
              <a:buNone/>
            </a:pPr>
            <a:endParaRPr lang="en-US" sz="2800" u="sng"/>
          </a:p>
          <a:p>
            <a:pPr marL="0" indent="0" algn="ctr">
              <a:buNone/>
            </a:pPr>
            <a:r>
              <a:rPr lang="en-US" sz="3600" u="sng"/>
              <a:t>Clubhouses</a:t>
            </a:r>
          </a:p>
          <a:p>
            <a:pPr marL="0" indent="0" algn="ctr">
              <a:buNone/>
            </a:pPr>
            <a:r>
              <a:rPr lang="en-US"/>
              <a:t>Voluntary organizations run by and for members with the support of staff where members participate in </a:t>
            </a:r>
            <a:r>
              <a:rPr lang="en-US" b="0" i="0">
                <a:effectLst/>
              </a:rPr>
              <a:t>consensus-based decision-making regarding all important matters relating to the running of the Clubhouse.</a:t>
            </a:r>
            <a:endParaRPr lang="en-US"/>
          </a:p>
        </p:txBody>
      </p:sp>
    </p:spTree>
    <p:extLst>
      <p:ext uri="{BB962C8B-B14F-4D97-AF65-F5344CB8AC3E}">
        <p14:creationId xmlns:p14="http://schemas.microsoft.com/office/powerpoint/2010/main" val="3395259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6811-B15A-401C-9C47-DF92B9C287DB}"/>
              </a:ext>
            </a:extLst>
          </p:cNvPr>
          <p:cNvSpPr>
            <a:spLocks noGrp="1"/>
          </p:cNvSpPr>
          <p:nvPr>
            <p:ph type="title"/>
          </p:nvPr>
        </p:nvSpPr>
        <p:spPr/>
        <p:txBody>
          <a:bodyPr/>
          <a:lstStyle/>
          <a:p>
            <a:r>
              <a:rPr lang="en-US"/>
              <a:t>Clubhouses (2 of 3)</a:t>
            </a:r>
          </a:p>
        </p:txBody>
      </p:sp>
      <p:sp>
        <p:nvSpPr>
          <p:cNvPr id="3" name="Content Placeholder 2">
            <a:extLst>
              <a:ext uri="{FF2B5EF4-FFF2-40B4-BE49-F238E27FC236}">
                <a16:creationId xmlns:a16="http://schemas.microsoft.com/office/drawing/2014/main" id="{A6FE1B1C-A616-4711-9326-F0012A191BDE}"/>
              </a:ext>
            </a:extLst>
          </p:cNvPr>
          <p:cNvSpPr>
            <a:spLocks noGrp="1"/>
          </p:cNvSpPr>
          <p:nvPr>
            <p:ph idx="1"/>
          </p:nvPr>
        </p:nvSpPr>
        <p:spPr/>
        <p:txBody>
          <a:bodyPr/>
          <a:lstStyle/>
          <a:p>
            <a:pPr marL="0" indent="0">
              <a:buNone/>
            </a:pPr>
            <a:r>
              <a:rPr lang="en-US" b="1" u="sng"/>
              <a:t>What Are the Goals of Clubhouses:</a:t>
            </a:r>
          </a:p>
          <a:p>
            <a:pPr marL="0" indent="0">
              <a:buNone/>
            </a:pPr>
            <a:endParaRPr lang="en-US" b="1" u="sng"/>
          </a:p>
          <a:p>
            <a:r>
              <a:rPr lang="en-US"/>
              <a:t>Provide a restorative environment for individuals whose lives have been severely disrupted because of their mental illness.</a:t>
            </a:r>
          </a:p>
          <a:p>
            <a:endParaRPr lang="en-US"/>
          </a:p>
          <a:p>
            <a:r>
              <a:rPr lang="en-US"/>
              <a:t>Apply an evidence-based model to promote recovery and prevent (re)hospitalization of members.</a:t>
            </a:r>
          </a:p>
          <a:p>
            <a:endParaRPr lang="en-US"/>
          </a:p>
          <a:p>
            <a:pPr algn="l">
              <a:buFont typeface="Arial" panose="020B0604020202020204" pitchFamily="34" charset="0"/>
              <a:buChar char="•"/>
            </a:pPr>
            <a:r>
              <a:rPr lang="en-US" b="0" i="0">
                <a:effectLst/>
              </a:rPr>
              <a:t>Use a work-ordered day in which recognize and utilize the talents and abilities of members within the Clubhouse.</a:t>
            </a:r>
          </a:p>
          <a:p>
            <a:pPr algn="l">
              <a:buFont typeface="Arial" panose="020B0604020202020204" pitchFamily="34" charset="0"/>
              <a:buChar char="•"/>
            </a:pPr>
            <a:endParaRPr lang="en-US" b="0" i="0">
              <a:effectLst/>
            </a:endParaRPr>
          </a:p>
        </p:txBody>
      </p:sp>
    </p:spTree>
    <p:extLst>
      <p:ext uri="{BB962C8B-B14F-4D97-AF65-F5344CB8AC3E}">
        <p14:creationId xmlns:p14="http://schemas.microsoft.com/office/powerpoint/2010/main" val="341515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C7D0-C296-424A-AE67-A8D1A0A9F17A}"/>
              </a:ext>
            </a:extLst>
          </p:cNvPr>
          <p:cNvSpPr>
            <a:spLocks noGrp="1"/>
          </p:cNvSpPr>
          <p:nvPr>
            <p:ph type="title"/>
          </p:nvPr>
        </p:nvSpPr>
        <p:spPr/>
        <p:txBody>
          <a:bodyPr/>
          <a:lstStyle/>
          <a:p>
            <a:r>
              <a:rPr lang="en-US"/>
              <a:t>Today’s Presenters (1 of 2)</a:t>
            </a:r>
          </a:p>
        </p:txBody>
      </p:sp>
      <p:sp>
        <p:nvSpPr>
          <p:cNvPr id="3" name="Content Placeholder 2">
            <a:extLst>
              <a:ext uri="{FF2B5EF4-FFF2-40B4-BE49-F238E27FC236}">
                <a16:creationId xmlns:a16="http://schemas.microsoft.com/office/drawing/2014/main" id="{4A63ECF9-02C6-4112-8AC7-69E5616BB85E}"/>
              </a:ext>
            </a:extLst>
          </p:cNvPr>
          <p:cNvSpPr>
            <a:spLocks noGrp="1"/>
          </p:cNvSpPr>
          <p:nvPr>
            <p:ph idx="1"/>
          </p:nvPr>
        </p:nvSpPr>
        <p:spPr/>
        <p:txBody>
          <a:bodyPr/>
          <a:lstStyle/>
          <a:p>
            <a:pPr marL="0" marR="0" indent="0">
              <a:lnSpc>
                <a:spcPct val="107000"/>
              </a:lnSpc>
              <a:spcBef>
                <a:spcPts val="0"/>
              </a:spcBef>
              <a:spcAft>
                <a:spcPts val="800"/>
              </a:spcAft>
              <a:buNone/>
            </a:pPr>
            <a:r>
              <a:rPr lang="en-US" sz="2800" b="1">
                <a:effectLst/>
              </a:rPr>
              <a:t>Aaron Victoria:</a:t>
            </a:r>
            <a:r>
              <a:rPr lang="en-US" sz="2800">
                <a:effectLst/>
              </a:rPr>
              <a:t> </a:t>
            </a:r>
          </a:p>
          <a:p>
            <a:pPr marL="0" marR="0" indent="0">
              <a:lnSpc>
                <a:spcPct val="107000"/>
              </a:lnSpc>
              <a:spcBef>
                <a:spcPts val="0"/>
              </a:spcBef>
              <a:spcAft>
                <a:spcPts val="800"/>
              </a:spcAft>
              <a:buNone/>
            </a:pPr>
            <a:endParaRPr lang="en-US">
              <a:effectLst/>
            </a:endParaRPr>
          </a:p>
          <a:p>
            <a:pPr>
              <a:lnSpc>
                <a:spcPct val="107000"/>
              </a:lnSpc>
              <a:spcBef>
                <a:spcPts val="0"/>
              </a:spcBef>
              <a:spcAft>
                <a:spcPts val="800"/>
              </a:spcAft>
            </a:pPr>
            <a:r>
              <a:rPr lang="en-US">
                <a:effectLst/>
              </a:rPr>
              <a:t>Senior Advocate-Investigator with Disability Rights Florida (DRF), Florida’s Protection and Advocacy system. </a:t>
            </a:r>
            <a:br>
              <a:rPr lang="en-US">
                <a:effectLst/>
              </a:rPr>
            </a:br>
            <a:endParaRPr lang="en-US">
              <a:effectLst/>
            </a:endParaRPr>
          </a:p>
          <a:p>
            <a:pPr>
              <a:lnSpc>
                <a:spcPct val="107000"/>
              </a:lnSpc>
              <a:spcBef>
                <a:spcPts val="0"/>
              </a:spcBef>
              <a:spcAft>
                <a:spcPts val="800"/>
              </a:spcAft>
            </a:pPr>
            <a:r>
              <a:rPr lang="en-US">
                <a:effectLst/>
              </a:rPr>
              <a:t>PAIMI Program Coordinator</a:t>
            </a:r>
            <a:br>
              <a:rPr lang="en-US">
                <a:effectLst/>
              </a:rPr>
            </a:br>
            <a:endParaRPr lang="en-US">
              <a:effectLst/>
            </a:endParaRPr>
          </a:p>
          <a:p>
            <a:pPr>
              <a:lnSpc>
                <a:spcPct val="107000"/>
              </a:lnSpc>
              <a:spcBef>
                <a:spcPts val="0"/>
              </a:spcBef>
              <a:spcAft>
                <a:spcPts val="800"/>
              </a:spcAft>
            </a:pPr>
            <a:r>
              <a:rPr lang="en-US">
                <a:effectLst/>
              </a:rPr>
              <a:t>Joined DRF in 2020</a:t>
            </a:r>
            <a:br>
              <a:rPr lang="en-US">
                <a:effectLst/>
              </a:rPr>
            </a:br>
            <a:endParaRPr lang="en-US">
              <a:effectLst/>
            </a:endParaRPr>
          </a:p>
          <a:p>
            <a:pPr>
              <a:lnSpc>
                <a:spcPct val="107000"/>
              </a:lnSpc>
              <a:spcBef>
                <a:spcPts val="0"/>
              </a:spcBef>
              <a:spcAft>
                <a:spcPts val="800"/>
              </a:spcAft>
            </a:pPr>
            <a:r>
              <a:rPr lang="en-US"/>
              <a:t>PhD in Anthropology from the University of Florida (2019)</a:t>
            </a:r>
            <a:endParaRPr lang="en-US">
              <a:effectLst/>
            </a:endParaRPr>
          </a:p>
        </p:txBody>
      </p:sp>
    </p:spTree>
    <p:extLst>
      <p:ext uri="{BB962C8B-B14F-4D97-AF65-F5344CB8AC3E}">
        <p14:creationId xmlns:p14="http://schemas.microsoft.com/office/powerpoint/2010/main" val="235840239"/>
      </p:ext>
    </p:extLst>
  </p:cSld>
  <p:clrMapOvr>
    <a:masterClrMapping/>
  </p:clrMapOvr>
  <mc:AlternateContent xmlns:mc="http://schemas.openxmlformats.org/markup-compatibility/2006">
    <mc:Choice xmlns:p14="http://schemas.microsoft.com/office/powerpoint/2010/main" Requires="p14">
      <p:transition spd="slow" p14:dur="2000" advTm="36651"/>
    </mc:Choice>
    <mc:Fallback>
      <p:transition spd="slow" advTm="3665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0D70-6563-4733-8D2C-860F2C554CE7}"/>
              </a:ext>
            </a:extLst>
          </p:cNvPr>
          <p:cNvSpPr>
            <a:spLocks noGrp="1"/>
          </p:cNvSpPr>
          <p:nvPr>
            <p:ph type="title"/>
          </p:nvPr>
        </p:nvSpPr>
        <p:spPr/>
        <p:txBody>
          <a:bodyPr/>
          <a:lstStyle/>
          <a:p>
            <a:r>
              <a:rPr lang="en-US"/>
              <a:t>Clubhouses (3 of 3)</a:t>
            </a:r>
          </a:p>
        </p:txBody>
      </p:sp>
      <p:sp>
        <p:nvSpPr>
          <p:cNvPr id="6" name="TextBox 5">
            <a:extLst>
              <a:ext uri="{FF2B5EF4-FFF2-40B4-BE49-F238E27FC236}">
                <a16:creationId xmlns:a16="http://schemas.microsoft.com/office/drawing/2014/main" id="{7B796E8D-A818-0BF6-5BF2-853645C0B772}"/>
              </a:ext>
            </a:extLst>
          </p:cNvPr>
          <p:cNvSpPr txBox="1"/>
          <p:nvPr/>
        </p:nvSpPr>
        <p:spPr>
          <a:xfrm>
            <a:off x="1542473" y="1610488"/>
            <a:ext cx="9107054" cy="461665"/>
          </a:xfrm>
          <a:prstGeom prst="rect">
            <a:avLst/>
          </a:prstGeom>
          <a:noFill/>
        </p:spPr>
        <p:txBody>
          <a:bodyPr wrap="square" rtlCol="0">
            <a:spAutoFit/>
          </a:bodyPr>
          <a:lstStyle/>
          <a:p>
            <a:pPr algn="ctr"/>
            <a:r>
              <a:rPr lang="en-US" sz="2400">
                <a:latin typeface="Aptos Display" panose="020B0004020202020204" pitchFamily="34" charset="0"/>
                <a:ea typeface="Tahoma" panose="020B0604030504040204" pitchFamily="34" charset="0"/>
                <a:cs typeface="Tahoma" panose="020B0604030504040204" pitchFamily="34" charset="0"/>
              </a:rPr>
              <a:t>Services Provided:</a:t>
            </a:r>
          </a:p>
        </p:txBody>
      </p:sp>
      <p:sp>
        <p:nvSpPr>
          <p:cNvPr id="7" name="TextBox 6">
            <a:extLst>
              <a:ext uri="{FF2B5EF4-FFF2-40B4-BE49-F238E27FC236}">
                <a16:creationId xmlns:a16="http://schemas.microsoft.com/office/drawing/2014/main" id="{1815F701-B306-7D41-87E6-F77E0077776F}"/>
              </a:ext>
            </a:extLst>
          </p:cNvPr>
          <p:cNvSpPr txBox="1"/>
          <p:nvPr/>
        </p:nvSpPr>
        <p:spPr>
          <a:xfrm>
            <a:off x="1588652" y="2456873"/>
            <a:ext cx="4470399" cy="3970318"/>
          </a:xfrm>
          <a:prstGeom prst="rect">
            <a:avLst/>
          </a:prstGeom>
          <a:noFill/>
        </p:spPr>
        <p:txBody>
          <a:bodyPr wrap="square" rtlCol="0">
            <a:spAutoFit/>
          </a:bodyPr>
          <a:lstStyle/>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Opportunities to obtain paid employment in the local labor market through a Clubhouse-created Transitional Employment Program. </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Opportunities to participate in Clubhouse-supported and Independent programs.</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Assistance in accessing community-based educational resources.</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r>
              <a:rPr lang="en-US">
                <a:latin typeface="Aptos Display" panose="020B0004020202020204" pitchFamily="34" charset="0"/>
                <a:ea typeface="Tahoma" panose="020B0604030504040204" pitchFamily="34" charset="0"/>
                <a:cs typeface="Tahoma" panose="020B0604030504040204" pitchFamily="34" charset="0"/>
              </a:rPr>
              <a:t>(24)</a:t>
            </a:r>
          </a:p>
          <a:p>
            <a:endParaRPr lang="en-US">
              <a:latin typeface="Aptos Display" panose="020B0004020202020204" pitchFamily="34" charset="0"/>
              <a:ea typeface="Tahoma" panose="020B0604030504040204" pitchFamily="34" charset="0"/>
              <a:cs typeface="Tahoma" panose="020B0604030504040204" pitchFamily="34" charset="0"/>
            </a:endParaRPr>
          </a:p>
          <a:p>
            <a:pPr marL="0" indent="0">
              <a:buNone/>
            </a:pPr>
            <a:endParaRPr lang="en-US">
              <a:latin typeface="Aptos Display" panose="020B0004020202020204" pitchFamily="34" charset="0"/>
            </a:endParaRPr>
          </a:p>
        </p:txBody>
      </p:sp>
      <p:sp>
        <p:nvSpPr>
          <p:cNvPr id="8" name="TextBox 7">
            <a:extLst>
              <a:ext uri="{FF2B5EF4-FFF2-40B4-BE49-F238E27FC236}">
                <a16:creationId xmlns:a16="http://schemas.microsoft.com/office/drawing/2014/main" id="{84A3C91E-4E16-596E-47C3-8363E3FADD26}"/>
              </a:ext>
            </a:extLst>
          </p:cNvPr>
          <p:cNvSpPr txBox="1"/>
          <p:nvPr/>
        </p:nvSpPr>
        <p:spPr>
          <a:xfrm>
            <a:off x="6437747" y="2456873"/>
            <a:ext cx="3641201" cy="3416320"/>
          </a:xfrm>
          <a:prstGeom prst="rect">
            <a:avLst/>
          </a:prstGeom>
          <a:noFill/>
        </p:spPr>
        <p:txBody>
          <a:bodyPr wrap="square" rtlCol="0">
            <a:spAutoFit/>
          </a:bodyPr>
          <a:lstStyle/>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Access to crisis intervention services, when needed.</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Evening/weekend social and recreational events.</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atin typeface="Aptos Display" panose="020B0004020202020204" pitchFamily="34" charset="0"/>
                <a:ea typeface="Tahoma" panose="020B0604030504040204" pitchFamily="34" charset="0"/>
                <a:cs typeface="Tahoma" panose="020B0604030504040204" pitchFamily="34" charset="0"/>
              </a:rPr>
              <a:t>Assistance in securing and sustaining safe, decent and affordable housing.</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27A958BA-16D3-948C-7001-C32A9CA65C7A}"/>
              </a:ext>
              <a:ext uri="{C183D7F6-B498-43B3-948B-1728B52AA6E4}">
                <adec:decorative xmlns:adec="http://schemas.microsoft.com/office/drawing/2017/decorative" val="1"/>
              </a:ext>
            </a:extLst>
          </p:cNvPr>
          <p:cNvSpPr/>
          <p:nvPr/>
        </p:nvSpPr>
        <p:spPr>
          <a:xfrm>
            <a:off x="1542473" y="2235199"/>
            <a:ext cx="9107054" cy="40073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AD0589C-76D2-FF48-BBB5-28E786604363}"/>
              </a:ext>
              <a:ext uri="{C183D7F6-B498-43B3-948B-1728B52AA6E4}">
                <adec:decorative xmlns:adec="http://schemas.microsoft.com/office/drawing/2017/decorative" val="1"/>
              </a:ext>
            </a:extLst>
          </p:cNvPr>
          <p:cNvSpPr/>
          <p:nvPr/>
        </p:nvSpPr>
        <p:spPr>
          <a:xfrm>
            <a:off x="1542473" y="1495582"/>
            <a:ext cx="9107054" cy="7363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897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1CCD6-FEBD-499F-9A1C-DB50228959AC}"/>
              </a:ext>
            </a:extLst>
          </p:cNvPr>
          <p:cNvSpPr>
            <a:spLocks noGrp="1"/>
          </p:cNvSpPr>
          <p:nvPr>
            <p:ph type="title"/>
          </p:nvPr>
        </p:nvSpPr>
        <p:spPr/>
        <p:txBody>
          <a:bodyPr>
            <a:normAutofit/>
          </a:bodyPr>
          <a:lstStyle/>
          <a:p>
            <a:r>
              <a:rPr lang="en-US" sz="4000"/>
              <a:t>Respite Care and Warm Lines (1 of 3)</a:t>
            </a:r>
          </a:p>
        </p:txBody>
      </p:sp>
      <p:sp>
        <p:nvSpPr>
          <p:cNvPr id="3" name="Content Placeholder 2">
            <a:extLst>
              <a:ext uri="{FF2B5EF4-FFF2-40B4-BE49-F238E27FC236}">
                <a16:creationId xmlns:a16="http://schemas.microsoft.com/office/drawing/2014/main" id="{84CAD405-4E3A-4C86-8B5D-7AE9FB490BE6}"/>
              </a:ext>
            </a:extLst>
          </p:cNvPr>
          <p:cNvSpPr>
            <a:spLocks noGrp="1"/>
          </p:cNvSpPr>
          <p:nvPr>
            <p:ph idx="1"/>
          </p:nvPr>
        </p:nvSpPr>
        <p:spPr/>
        <p:txBody>
          <a:bodyPr/>
          <a:lstStyle/>
          <a:p>
            <a:pPr marL="0" indent="0" algn="ctr">
              <a:buNone/>
            </a:pPr>
            <a:r>
              <a:rPr lang="en-US" sz="3600" u="sng"/>
              <a:t>Warm Lines</a:t>
            </a:r>
          </a:p>
          <a:p>
            <a:pPr marL="0" indent="0" algn="ctr">
              <a:buNone/>
            </a:pPr>
            <a:r>
              <a:rPr lang="en-US"/>
              <a:t>A peer-run hotline that offers callers emotional support that can prevent a crisis. Warm Lines are staffed by volunteers who are in recovery themselves.</a:t>
            </a:r>
          </a:p>
          <a:p>
            <a:pPr lvl="1"/>
            <a:endParaRPr lang="en-US"/>
          </a:p>
          <a:p>
            <a:pPr lvl="1"/>
            <a:endParaRPr lang="en-US"/>
          </a:p>
          <a:p>
            <a:pPr marL="0" indent="0">
              <a:buNone/>
            </a:pPr>
            <a:r>
              <a:rPr lang="en-US" u="sng"/>
              <a:t>Example:</a:t>
            </a:r>
          </a:p>
          <a:p>
            <a:pPr marL="457200" lvl="1" indent="0">
              <a:buNone/>
            </a:pPr>
            <a:endParaRPr lang="en-US"/>
          </a:p>
          <a:p>
            <a:pPr lvl="1"/>
            <a:endParaRPr lang="en-US"/>
          </a:p>
          <a:p>
            <a:pPr marL="457200" lvl="1" indent="0">
              <a:buNone/>
            </a:pPr>
            <a:endParaRPr lang="en-US"/>
          </a:p>
        </p:txBody>
      </p:sp>
      <p:sp>
        <p:nvSpPr>
          <p:cNvPr id="4" name="TextBox 3">
            <a:extLst>
              <a:ext uri="{FF2B5EF4-FFF2-40B4-BE49-F238E27FC236}">
                <a16:creationId xmlns:a16="http://schemas.microsoft.com/office/drawing/2014/main" id="{EC0F8028-C940-1AD3-1357-8E290DE975CD}"/>
              </a:ext>
            </a:extLst>
          </p:cNvPr>
          <p:cNvSpPr txBox="1"/>
          <p:nvPr/>
        </p:nvSpPr>
        <p:spPr>
          <a:xfrm>
            <a:off x="1987990" y="4572268"/>
            <a:ext cx="4352636" cy="1015663"/>
          </a:xfrm>
          <a:prstGeom prst="rect">
            <a:avLst/>
          </a:prstGeom>
          <a:noFill/>
        </p:spPr>
        <p:txBody>
          <a:bodyPr wrap="square" rtlCol="0">
            <a:spAutoFit/>
          </a:bodyPr>
          <a:lstStyle/>
          <a:p>
            <a:pPr marL="0" indent="0">
              <a:buNone/>
            </a:pPr>
            <a:r>
              <a:rPr lang="en-US" sz="2000">
                <a:latin typeface="Aptos Display" panose="020B0004020202020204" pitchFamily="34" charset="0"/>
                <a:ea typeface="Tahoma" panose="020B0604030504040204" pitchFamily="34" charset="0"/>
                <a:cs typeface="Tahoma" panose="020B0604030504040204" pitchFamily="34" charset="0"/>
              </a:rPr>
              <a:t>Mental Health America SETH Line</a:t>
            </a:r>
          </a:p>
          <a:p>
            <a:pPr marL="0" indent="0">
              <a:buNone/>
            </a:pPr>
            <a:r>
              <a:rPr lang="en-US" sz="2000">
                <a:latin typeface="Aptos Display" panose="020B0004020202020204" pitchFamily="34" charset="0"/>
                <a:ea typeface="Tahoma" panose="020B0604030504040204" pitchFamily="34" charset="0"/>
                <a:cs typeface="Tahoma" panose="020B0604030504040204" pitchFamily="34" charset="0"/>
              </a:rPr>
              <a:t>954-578-5640</a:t>
            </a:r>
          </a:p>
          <a:p>
            <a:pPr marL="0" indent="0">
              <a:buNone/>
            </a:pPr>
            <a:r>
              <a:rPr lang="en-US" sz="2000">
                <a:latin typeface="Aptos Display" panose="020B0004020202020204" pitchFamily="34" charset="0"/>
                <a:ea typeface="Tahoma" panose="020B0604030504040204" pitchFamily="34" charset="0"/>
                <a:cs typeface="Tahoma" panose="020B0604030504040204" pitchFamily="34" charset="0"/>
              </a:rPr>
              <a:t>Hours: Monday – Friday, 6 – 10pm</a:t>
            </a:r>
          </a:p>
        </p:txBody>
      </p:sp>
    </p:spTree>
    <p:extLst>
      <p:ext uri="{BB962C8B-B14F-4D97-AF65-F5344CB8AC3E}">
        <p14:creationId xmlns:p14="http://schemas.microsoft.com/office/powerpoint/2010/main" val="788803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1CCD6-FEBD-499F-9A1C-DB50228959AC}"/>
              </a:ext>
            </a:extLst>
          </p:cNvPr>
          <p:cNvSpPr>
            <a:spLocks noGrp="1"/>
          </p:cNvSpPr>
          <p:nvPr>
            <p:ph type="title"/>
          </p:nvPr>
        </p:nvSpPr>
        <p:spPr/>
        <p:txBody>
          <a:bodyPr>
            <a:normAutofit/>
          </a:bodyPr>
          <a:lstStyle/>
          <a:p>
            <a:r>
              <a:rPr lang="en-US" sz="4000"/>
              <a:t>Respite Care and Warm Lines (2 of 3)</a:t>
            </a:r>
          </a:p>
        </p:txBody>
      </p:sp>
      <p:sp>
        <p:nvSpPr>
          <p:cNvPr id="3" name="Content Placeholder 2">
            <a:extLst>
              <a:ext uri="{FF2B5EF4-FFF2-40B4-BE49-F238E27FC236}">
                <a16:creationId xmlns:a16="http://schemas.microsoft.com/office/drawing/2014/main" id="{84CAD405-4E3A-4C86-8B5D-7AE9FB490BE6}"/>
              </a:ext>
            </a:extLst>
          </p:cNvPr>
          <p:cNvSpPr>
            <a:spLocks noGrp="1"/>
          </p:cNvSpPr>
          <p:nvPr>
            <p:ph idx="1"/>
          </p:nvPr>
        </p:nvSpPr>
        <p:spPr/>
        <p:txBody>
          <a:bodyPr/>
          <a:lstStyle/>
          <a:p>
            <a:pPr lvl="1"/>
            <a:endParaRPr lang="en-US"/>
          </a:p>
          <a:p>
            <a:pPr marL="457200" lvl="1" indent="0" algn="ctr">
              <a:buNone/>
            </a:pPr>
            <a:r>
              <a:rPr lang="en-US" sz="3200" u="sng"/>
              <a:t>Hotlines</a:t>
            </a:r>
            <a:r>
              <a:rPr lang="en-US" sz="3200"/>
              <a:t>		vs.		</a:t>
            </a:r>
            <a:r>
              <a:rPr lang="en-US" sz="3200" u="sng"/>
              <a:t>Warmlines</a:t>
            </a:r>
          </a:p>
          <a:p>
            <a:pPr lvl="1"/>
            <a:endParaRPr lang="en-US"/>
          </a:p>
          <a:p>
            <a:pPr marL="457200" lvl="1" indent="0">
              <a:buNone/>
            </a:pPr>
            <a:endParaRPr lang="en-US"/>
          </a:p>
        </p:txBody>
      </p:sp>
      <p:sp>
        <p:nvSpPr>
          <p:cNvPr id="6" name="Arrow: Down 5">
            <a:extLst>
              <a:ext uri="{FF2B5EF4-FFF2-40B4-BE49-F238E27FC236}">
                <a16:creationId xmlns:a16="http://schemas.microsoft.com/office/drawing/2014/main" id="{2E16338D-8489-55CA-81DC-AA774143BDBE}"/>
              </a:ext>
              <a:ext uri="{C183D7F6-B498-43B3-948B-1728B52AA6E4}">
                <adec:decorative xmlns:adec="http://schemas.microsoft.com/office/drawing/2017/decorative" val="1"/>
              </a:ext>
            </a:extLst>
          </p:cNvPr>
          <p:cNvSpPr/>
          <p:nvPr/>
        </p:nvSpPr>
        <p:spPr>
          <a:xfrm>
            <a:off x="3357418" y="3045684"/>
            <a:ext cx="281709" cy="15517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B8D1C85-320E-FB92-B5ED-76F495C7DFE8}"/>
              </a:ext>
              <a:ext uri="{C183D7F6-B498-43B3-948B-1728B52AA6E4}">
                <adec:decorative xmlns:adec="http://schemas.microsoft.com/office/drawing/2017/decorative" val="1"/>
              </a:ext>
            </a:extLst>
          </p:cNvPr>
          <p:cNvSpPr/>
          <p:nvPr/>
        </p:nvSpPr>
        <p:spPr>
          <a:xfrm>
            <a:off x="8696039" y="3045683"/>
            <a:ext cx="281709" cy="15517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A483F4-8F33-A20F-59EE-C28181A24141}"/>
              </a:ext>
            </a:extLst>
          </p:cNvPr>
          <p:cNvSpPr txBox="1"/>
          <p:nvPr/>
        </p:nvSpPr>
        <p:spPr>
          <a:xfrm>
            <a:off x="1443181" y="4969356"/>
            <a:ext cx="4110182" cy="461665"/>
          </a:xfrm>
          <a:prstGeom prst="rect">
            <a:avLst/>
          </a:prstGeom>
          <a:noFill/>
        </p:spPr>
        <p:txBody>
          <a:bodyPr wrap="square" rtlCol="0">
            <a:spAutoFit/>
          </a:bodyPr>
          <a:lstStyle/>
          <a:p>
            <a:pPr algn="ctr"/>
            <a:r>
              <a:rPr lang="en-US" sz="2400">
                <a:latin typeface="Aptos Display" panose="020B0004020202020204" pitchFamily="34" charset="0"/>
                <a:ea typeface="Tahoma" panose="020B0604030504040204" pitchFamily="34" charset="0"/>
                <a:cs typeface="Tahoma" panose="020B0604030504040204" pitchFamily="34" charset="0"/>
              </a:rPr>
              <a:t>For callers in immediate crisis</a:t>
            </a:r>
          </a:p>
        </p:txBody>
      </p:sp>
      <p:sp>
        <p:nvSpPr>
          <p:cNvPr id="10" name="TextBox 9">
            <a:extLst>
              <a:ext uri="{FF2B5EF4-FFF2-40B4-BE49-F238E27FC236}">
                <a16:creationId xmlns:a16="http://schemas.microsoft.com/office/drawing/2014/main" id="{7B3D0682-522B-8FCC-4EF8-75E1CAD9664C}"/>
              </a:ext>
            </a:extLst>
          </p:cNvPr>
          <p:cNvSpPr txBox="1"/>
          <p:nvPr/>
        </p:nvSpPr>
        <p:spPr>
          <a:xfrm>
            <a:off x="6781802" y="4969356"/>
            <a:ext cx="4110182" cy="830997"/>
          </a:xfrm>
          <a:prstGeom prst="rect">
            <a:avLst/>
          </a:prstGeom>
          <a:noFill/>
        </p:spPr>
        <p:txBody>
          <a:bodyPr wrap="square" rtlCol="0">
            <a:spAutoFit/>
          </a:bodyPr>
          <a:lstStyle/>
          <a:p>
            <a:pPr algn="ctr"/>
            <a:r>
              <a:rPr lang="en-US" sz="2400">
                <a:latin typeface="Aptos Display" panose="020B0004020202020204" pitchFamily="34" charset="0"/>
                <a:ea typeface="Tahoma" panose="020B0604030504040204" pitchFamily="34" charset="0"/>
                <a:cs typeface="Tahoma" panose="020B0604030504040204" pitchFamily="34" charset="0"/>
              </a:rPr>
              <a:t>For callers needing emotional support to prevent future crisis</a:t>
            </a:r>
          </a:p>
        </p:txBody>
      </p:sp>
    </p:spTree>
    <p:extLst>
      <p:ext uri="{BB962C8B-B14F-4D97-AF65-F5344CB8AC3E}">
        <p14:creationId xmlns:p14="http://schemas.microsoft.com/office/powerpoint/2010/main" val="1588656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1CCD6-FEBD-499F-9A1C-DB50228959AC}"/>
              </a:ext>
            </a:extLst>
          </p:cNvPr>
          <p:cNvSpPr>
            <a:spLocks noGrp="1"/>
          </p:cNvSpPr>
          <p:nvPr>
            <p:ph type="title"/>
          </p:nvPr>
        </p:nvSpPr>
        <p:spPr/>
        <p:txBody>
          <a:bodyPr>
            <a:normAutofit/>
          </a:bodyPr>
          <a:lstStyle/>
          <a:p>
            <a:r>
              <a:rPr lang="en-US" sz="4000"/>
              <a:t>Respite Care and Warm Lines (3 of 3)</a:t>
            </a:r>
          </a:p>
        </p:txBody>
      </p:sp>
      <p:sp>
        <p:nvSpPr>
          <p:cNvPr id="3" name="Content Placeholder 2">
            <a:extLst>
              <a:ext uri="{FF2B5EF4-FFF2-40B4-BE49-F238E27FC236}">
                <a16:creationId xmlns:a16="http://schemas.microsoft.com/office/drawing/2014/main" id="{84CAD405-4E3A-4C86-8B5D-7AE9FB490BE6}"/>
              </a:ext>
            </a:extLst>
          </p:cNvPr>
          <p:cNvSpPr>
            <a:spLocks noGrp="1"/>
          </p:cNvSpPr>
          <p:nvPr>
            <p:ph idx="1"/>
          </p:nvPr>
        </p:nvSpPr>
        <p:spPr/>
        <p:txBody>
          <a:bodyPr/>
          <a:lstStyle/>
          <a:p>
            <a:pPr marL="0" indent="0">
              <a:buNone/>
            </a:pPr>
            <a:r>
              <a:rPr lang="en-US" b="1" u="sng"/>
              <a:t>What Is Respite Care:</a:t>
            </a:r>
          </a:p>
          <a:p>
            <a:pPr marL="0" indent="0">
              <a:buNone/>
            </a:pPr>
            <a:endParaRPr lang="en-US" b="1" u="sng"/>
          </a:p>
          <a:p>
            <a:r>
              <a:rPr lang="en-US"/>
              <a:t>System of temporary supports and relief for families caring for a family member who might otherwise require permanent placement in a facility.</a:t>
            </a:r>
          </a:p>
          <a:p>
            <a:pPr marL="0" indent="0">
              <a:buNone/>
            </a:pPr>
            <a:endParaRPr lang="en-US"/>
          </a:p>
          <a:p>
            <a:r>
              <a:rPr lang="en-US"/>
              <a:t>Options for residential, daycare, and in-home services.</a:t>
            </a:r>
          </a:p>
          <a:p>
            <a:endParaRPr lang="en-US"/>
          </a:p>
          <a:p>
            <a:pPr marL="0" indent="0">
              <a:buNone/>
            </a:pPr>
            <a:r>
              <a:rPr lang="en-US" u="sng"/>
              <a:t>Example:</a:t>
            </a:r>
            <a:r>
              <a:rPr lang="en-US"/>
              <a:t> Federation of Families of Central Florida</a:t>
            </a:r>
          </a:p>
          <a:p>
            <a:pPr lvl="1"/>
            <a:endParaRPr lang="en-US"/>
          </a:p>
          <a:p>
            <a:pPr marL="0" lvl="1" indent="0">
              <a:buNone/>
            </a:pPr>
            <a:r>
              <a:rPr lang="en-US"/>
              <a:t>(25, 26)</a:t>
            </a:r>
          </a:p>
          <a:p>
            <a:pPr marL="457200" lvl="1" indent="0">
              <a:buNone/>
            </a:pPr>
            <a:endParaRPr lang="en-US"/>
          </a:p>
        </p:txBody>
      </p:sp>
    </p:spTree>
    <p:extLst>
      <p:ext uri="{BB962C8B-B14F-4D97-AF65-F5344CB8AC3E}">
        <p14:creationId xmlns:p14="http://schemas.microsoft.com/office/powerpoint/2010/main" val="2603479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F62E-DFA3-D4B7-593C-B135568D571E}"/>
              </a:ext>
            </a:extLst>
          </p:cNvPr>
          <p:cNvSpPr>
            <a:spLocks noGrp="1"/>
          </p:cNvSpPr>
          <p:nvPr>
            <p:ph type="title"/>
          </p:nvPr>
        </p:nvSpPr>
        <p:spPr>
          <a:xfrm>
            <a:off x="-336848" y="35438"/>
            <a:ext cx="12469446" cy="614974"/>
          </a:xfrm>
        </p:spPr>
        <p:txBody>
          <a:bodyPr/>
          <a:lstStyle/>
          <a:p>
            <a:pPr algn="ctr"/>
            <a:r>
              <a:rPr lang="en-US">
                <a:solidFill>
                  <a:schemeClr val="bg1"/>
                </a:solidFill>
                <a:latin typeface="Aptos"/>
                <a:ea typeface="Tahoma"/>
                <a:cs typeface="Tahoma"/>
              </a:rPr>
              <a:t>Federation of Families of Central Florida</a:t>
            </a:r>
          </a:p>
        </p:txBody>
      </p:sp>
      <p:sp>
        <p:nvSpPr>
          <p:cNvPr id="8" name="Rectangle 7">
            <a:extLst>
              <a:ext uri="{FF2B5EF4-FFF2-40B4-BE49-F238E27FC236}">
                <a16:creationId xmlns:a16="http://schemas.microsoft.com/office/drawing/2014/main" id="{35EBD275-5289-0357-CE23-4F8733ACDCC1}"/>
              </a:ext>
            </a:extLst>
          </p:cNvPr>
          <p:cNvSpPr/>
          <p:nvPr/>
        </p:nvSpPr>
        <p:spPr>
          <a:xfrm>
            <a:off x="674077" y="976923"/>
            <a:ext cx="10980614" cy="547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mbedded Respite Care Video">
            <a:hlinkClick r:id="" action="ppaction://media"/>
            <a:extLst>
              <a:ext uri="{FF2B5EF4-FFF2-40B4-BE49-F238E27FC236}">
                <a16:creationId xmlns:a16="http://schemas.microsoft.com/office/drawing/2014/main" id="{2AD335A0-C6F7-BF89-7637-1FFB67FC42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10312" y="743328"/>
            <a:ext cx="5974862" cy="5965091"/>
          </a:xfrm>
          <a:prstGeom prst="rect">
            <a:avLst/>
          </a:prstGeom>
          <a:ln w="28575">
            <a:solidFill>
              <a:schemeClr val="tx1"/>
            </a:solidFill>
          </a:ln>
        </p:spPr>
      </p:pic>
    </p:spTree>
    <p:extLst>
      <p:ext uri="{BB962C8B-B14F-4D97-AF65-F5344CB8AC3E}">
        <p14:creationId xmlns:p14="http://schemas.microsoft.com/office/powerpoint/2010/main" val="362638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A14D-C738-464A-B0C2-6EEB633CEFAC}"/>
              </a:ext>
            </a:extLst>
          </p:cNvPr>
          <p:cNvSpPr>
            <a:spLocks noGrp="1"/>
          </p:cNvSpPr>
          <p:nvPr>
            <p:ph type="ctrTitle"/>
          </p:nvPr>
        </p:nvSpPr>
        <p:spPr>
          <a:xfrm>
            <a:off x="514947" y="767328"/>
            <a:ext cx="9700470" cy="1872639"/>
          </a:xfrm>
        </p:spPr>
        <p:txBody>
          <a:bodyPr>
            <a:normAutofit/>
          </a:bodyPr>
          <a:lstStyle/>
          <a:p>
            <a:r>
              <a:rPr lang="en-US" sz="4000"/>
              <a:t>Housing Options:</a:t>
            </a:r>
          </a:p>
        </p:txBody>
      </p:sp>
      <p:sp>
        <p:nvSpPr>
          <p:cNvPr id="3" name="Subtitle 2">
            <a:extLst>
              <a:ext uri="{FF2B5EF4-FFF2-40B4-BE49-F238E27FC236}">
                <a16:creationId xmlns:a16="http://schemas.microsoft.com/office/drawing/2014/main" id="{08FC7DE5-BD82-452B-8081-44BEAADEEEF5}"/>
              </a:ext>
            </a:extLst>
          </p:cNvPr>
          <p:cNvSpPr>
            <a:spLocks noGrp="1"/>
          </p:cNvSpPr>
          <p:nvPr>
            <p:ph type="subTitle" idx="1"/>
          </p:nvPr>
        </p:nvSpPr>
        <p:spPr>
          <a:xfrm>
            <a:off x="1598166" y="3005406"/>
            <a:ext cx="7534031" cy="1423255"/>
          </a:xfrm>
        </p:spPr>
        <p:txBody>
          <a:bodyPr>
            <a:noAutofit/>
          </a:bodyPr>
          <a:lstStyle/>
          <a:p>
            <a:pPr marL="457200" indent="-457200">
              <a:buFont typeface="Arial" panose="020B0604020202020204" pitchFamily="34" charset="0"/>
              <a:buChar char="•"/>
            </a:pPr>
            <a:r>
              <a:rPr lang="en-US" sz="2400"/>
              <a:t>Supportive Housing</a:t>
            </a:r>
          </a:p>
          <a:p>
            <a:pPr marL="457200" indent="-457200">
              <a:buFont typeface="Arial" panose="020B0604020202020204" pitchFamily="34" charset="0"/>
              <a:buChar char="•"/>
            </a:pPr>
            <a:r>
              <a:rPr lang="en-US" sz="2400"/>
              <a:t>Adult Family Care Homes</a:t>
            </a:r>
          </a:p>
          <a:p>
            <a:pPr marL="457200" indent="-457200">
              <a:buFont typeface="Arial" panose="020B0604020202020204" pitchFamily="34" charset="0"/>
              <a:buChar char="•"/>
            </a:pPr>
            <a:r>
              <a:rPr lang="en-US" sz="2400"/>
              <a:t>Limited Mental Health ALFs</a:t>
            </a:r>
          </a:p>
        </p:txBody>
      </p:sp>
    </p:spTree>
    <p:extLst>
      <p:ext uri="{BB962C8B-B14F-4D97-AF65-F5344CB8AC3E}">
        <p14:creationId xmlns:p14="http://schemas.microsoft.com/office/powerpoint/2010/main" val="3591976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8E6D-B664-4E84-A6D9-EC0CC2B1618E}"/>
              </a:ext>
            </a:extLst>
          </p:cNvPr>
          <p:cNvSpPr>
            <a:spLocks noGrp="1"/>
          </p:cNvSpPr>
          <p:nvPr>
            <p:ph type="title"/>
          </p:nvPr>
        </p:nvSpPr>
        <p:spPr/>
        <p:txBody>
          <a:bodyPr>
            <a:normAutofit/>
          </a:bodyPr>
          <a:lstStyle/>
          <a:p>
            <a:r>
              <a:rPr lang="en-US"/>
              <a:t>Supportive Housing (1 of 2)</a:t>
            </a:r>
          </a:p>
        </p:txBody>
      </p:sp>
      <p:sp>
        <p:nvSpPr>
          <p:cNvPr id="3" name="Content Placeholder 2">
            <a:extLst>
              <a:ext uri="{FF2B5EF4-FFF2-40B4-BE49-F238E27FC236}">
                <a16:creationId xmlns:a16="http://schemas.microsoft.com/office/drawing/2014/main" id="{D1CBBF1C-69C1-498A-BC81-8C1DC612F7E8}"/>
              </a:ext>
            </a:extLst>
          </p:cNvPr>
          <p:cNvSpPr>
            <a:spLocks noGrp="1"/>
          </p:cNvSpPr>
          <p:nvPr>
            <p:ph idx="1"/>
          </p:nvPr>
        </p:nvSpPr>
        <p:spPr/>
        <p:txBody>
          <a:bodyPr/>
          <a:lstStyle/>
          <a:p>
            <a:pPr marL="0" indent="0" algn="ctr">
              <a:buNone/>
            </a:pPr>
            <a:r>
              <a:rPr lang="en-US" sz="3600" u="sng"/>
              <a:t>Supportive Housing</a:t>
            </a:r>
          </a:p>
          <a:p>
            <a:pPr marL="0" indent="0" algn="ctr">
              <a:buNone/>
            </a:pPr>
            <a:r>
              <a:rPr lang="en-US"/>
              <a:t>Affordable, community-based housing with flexible, voluntary support services for individuals and families living with mental illness.</a:t>
            </a:r>
          </a:p>
          <a:p>
            <a:endParaRPr lang="en-US"/>
          </a:p>
          <a:p>
            <a:pPr marL="0" indent="0">
              <a:buNone/>
            </a:pPr>
            <a:endParaRPr lang="en-US" b="1" u="sng"/>
          </a:p>
          <a:p>
            <a:pPr marL="0" indent="0" algn="ctr">
              <a:buNone/>
            </a:pPr>
            <a:r>
              <a:rPr lang="en-US" b="1" u="sng"/>
              <a:t>Their Goal:</a:t>
            </a:r>
          </a:p>
          <a:p>
            <a:pPr marL="0" indent="0" algn="ctr">
              <a:buNone/>
            </a:pPr>
            <a:r>
              <a:rPr lang="en-US"/>
              <a:t>Combine affordable housing with community-based services so that people can live in their own, individual apartment or residence.</a:t>
            </a:r>
          </a:p>
          <a:p>
            <a:endParaRPr lang="en-US"/>
          </a:p>
        </p:txBody>
      </p:sp>
    </p:spTree>
    <p:extLst>
      <p:ext uri="{BB962C8B-B14F-4D97-AF65-F5344CB8AC3E}">
        <p14:creationId xmlns:p14="http://schemas.microsoft.com/office/powerpoint/2010/main" val="3135193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8E6D-B664-4E84-A6D9-EC0CC2B1618E}"/>
              </a:ext>
            </a:extLst>
          </p:cNvPr>
          <p:cNvSpPr>
            <a:spLocks noGrp="1"/>
          </p:cNvSpPr>
          <p:nvPr>
            <p:ph type="title"/>
          </p:nvPr>
        </p:nvSpPr>
        <p:spPr/>
        <p:txBody>
          <a:bodyPr>
            <a:normAutofit/>
          </a:bodyPr>
          <a:lstStyle/>
          <a:p>
            <a:r>
              <a:rPr lang="en-US"/>
              <a:t>Supportive Housing (2 of 2)</a:t>
            </a:r>
          </a:p>
        </p:txBody>
      </p:sp>
      <p:sp>
        <p:nvSpPr>
          <p:cNvPr id="6" name="TextBox 5">
            <a:extLst>
              <a:ext uri="{FF2B5EF4-FFF2-40B4-BE49-F238E27FC236}">
                <a16:creationId xmlns:a16="http://schemas.microsoft.com/office/drawing/2014/main" id="{D7EB9277-085D-039E-B8E2-67B8EC70448B}"/>
              </a:ext>
            </a:extLst>
          </p:cNvPr>
          <p:cNvSpPr txBox="1"/>
          <p:nvPr/>
        </p:nvSpPr>
        <p:spPr>
          <a:xfrm>
            <a:off x="1588652" y="2456873"/>
            <a:ext cx="4470399" cy="4185761"/>
          </a:xfrm>
          <a:prstGeom prst="rect">
            <a:avLst/>
          </a:prstGeom>
          <a:noFill/>
        </p:spPr>
        <p:txBody>
          <a:bodyPr wrap="square" rtlCol="0">
            <a:spAutoFit/>
          </a:bodyPr>
          <a:lstStyle/>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Case management</a:t>
            </a:r>
          </a:p>
          <a:p>
            <a:pPr marL="285750" indent="-285750">
              <a:buFont typeface="Arial" panose="020B0604020202020204" pitchFamily="34" charset="0"/>
              <a:buChar char="•"/>
            </a:pPr>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Day Treatment</a:t>
            </a:r>
          </a:p>
          <a:p>
            <a:pPr marL="285750" indent="-285750">
              <a:buFont typeface="Arial" panose="020B0604020202020204" pitchFamily="34" charset="0"/>
              <a:buChar char="•"/>
            </a:pPr>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Drop-In or Self-Help Centers</a:t>
            </a:r>
          </a:p>
          <a:p>
            <a:pPr marL="285750" indent="-285750">
              <a:buFont typeface="Arial" panose="020B0604020202020204" pitchFamily="34" charset="0"/>
              <a:buChar char="•"/>
            </a:pPr>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Clubhouses</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r>
              <a:rPr lang="en-US">
                <a:latin typeface="Aptos Display" panose="020B0004020202020204" pitchFamily="34" charset="0"/>
                <a:ea typeface="Tahoma" panose="020B0604030504040204" pitchFamily="34" charset="0"/>
                <a:cs typeface="Tahoma" panose="020B0604030504040204" pitchFamily="34" charset="0"/>
              </a:rPr>
              <a:t>(27)</a:t>
            </a:r>
          </a:p>
          <a:p>
            <a:endParaRPr lang="en-US">
              <a:latin typeface="Aptos Display" panose="020B0004020202020204" pitchFamily="34" charset="0"/>
              <a:ea typeface="Tahoma" panose="020B0604030504040204" pitchFamily="34" charset="0"/>
              <a:cs typeface="Tahoma" panose="020B0604030504040204" pitchFamily="34" charset="0"/>
            </a:endParaRPr>
          </a:p>
          <a:p>
            <a:pPr marL="0" indent="0">
              <a:buNone/>
            </a:pPr>
            <a:endParaRPr lang="en-US">
              <a:latin typeface="Aptos Display" panose="020B0004020202020204" pitchFamily="34" charset="0"/>
            </a:endParaRPr>
          </a:p>
        </p:txBody>
      </p:sp>
      <p:sp>
        <p:nvSpPr>
          <p:cNvPr id="7" name="TextBox 6">
            <a:extLst>
              <a:ext uri="{FF2B5EF4-FFF2-40B4-BE49-F238E27FC236}">
                <a16:creationId xmlns:a16="http://schemas.microsoft.com/office/drawing/2014/main" id="{EC99EE6E-AB0B-29E5-B687-A28E044F7785}"/>
              </a:ext>
            </a:extLst>
          </p:cNvPr>
          <p:cNvSpPr txBox="1"/>
          <p:nvPr/>
        </p:nvSpPr>
        <p:spPr>
          <a:xfrm>
            <a:off x="6437747" y="2456873"/>
            <a:ext cx="4470400" cy="2185214"/>
          </a:xfrm>
          <a:prstGeom prst="rect">
            <a:avLst/>
          </a:prstGeom>
          <a:noFill/>
        </p:spPr>
        <p:txBody>
          <a:bodyPr wrap="square" rtlCol="0">
            <a:spAutoFit/>
          </a:bodyPr>
          <a:lstStyle/>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Crisis and Emergency Support</a:t>
            </a:r>
          </a:p>
          <a:p>
            <a:pPr marL="285750" indent="-285750">
              <a:buFont typeface="Arial" panose="020B0604020202020204" pitchFamily="34" charset="0"/>
              <a:buChar char="•"/>
            </a:pPr>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FACT teams</a:t>
            </a:r>
          </a:p>
          <a:p>
            <a:pPr marL="285750" indent="-285750">
              <a:buFont typeface="Arial" panose="020B0604020202020204" pitchFamily="34" charset="0"/>
              <a:buChar char="•"/>
            </a:pPr>
            <a:endParaRPr lang="en-US" sz="2000">
              <a:latin typeface="Aptos Display" panose="020B0004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a:latin typeface="Aptos Display" panose="020B0004020202020204" pitchFamily="34" charset="0"/>
                <a:ea typeface="Tahoma" panose="020B0604030504040204" pitchFamily="34" charset="0"/>
                <a:cs typeface="Tahoma" panose="020B0604030504040204" pitchFamily="34" charset="0"/>
              </a:rPr>
              <a:t>Recovery support </a:t>
            </a:r>
          </a:p>
          <a:p>
            <a:pPr marL="285750" indent="-285750">
              <a:buFont typeface="Arial" panose="020B0604020202020204" pitchFamily="34" charset="0"/>
              <a:buChar char="•"/>
            </a:pPr>
            <a:endParaRPr lang="en-US">
              <a:latin typeface="Aptos Display" panose="020B000402020202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72480C0D-4BFE-B77A-B2D6-F42CA9F8E10F}"/>
              </a:ext>
              <a:ext uri="{C183D7F6-B498-43B3-948B-1728B52AA6E4}">
                <adec:decorative xmlns:adec="http://schemas.microsoft.com/office/drawing/2017/decorative" val="1"/>
              </a:ext>
            </a:extLst>
          </p:cNvPr>
          <p:cNvSpPr/>
          <p:nvPr/>
        </p:nvSpPr>
        <p:spPr>
          <a:xfrm>
            <a:off x="1542473" y="2235199"/>
            <a:ext cx="9107054" cy="40073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1E9E01-74A6-B2CA-06D0-A139DD49525E}"/>
              </a:ext>
              <a:ext uri="{C183D7F6-B498-43B3-948B-1728B52AA6E4}">
                <adec:decorative xmlns:adec="http://schemas.microsoft.com/office/drawing/2017/decorative" val="1"/>
              </a:ext>
            </a:extLst>
          </p:cNvPr>
          <p:cNvSpPr/>
          <p:nvPr/>
        </p:nvSpPr>
        <p:spPr>
          <a:xfrm>
            <a:off x="1542473" y="1495582"/>
            <a:ext cx="9107054" cy="7363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CF48A6-DC03-3D90-FC05-29E5C6746C16}"/>
              </a:ext>
            </a:extLst>
          </p:cNvPr>
          <p:cNvSpPr txBox="1"/>
          <p:nvPr/>
        </p:nvSpPr>
        <p:spPr>
          <a:xfrm>
            <a:off x="1542473" y="1610488"/>
            <a:ext cx="9107054" cy="461665"/>
          </a:xfrm>
          <a:prstGeom prst="rect">
            <a:avLst/>
          </a:prstGeom>
          <a:noFill/>
        </p:spPr>
        <p:txBody>
          <a:bodyPr wrap="square" rtlCol="0">
            <a:spAutoFit/>
          </a:bodyPr>
          <a:lstStyle/>
          <a:p>
            <a:pPr algn="ctr"/>
            <a:r>
              <a:rPr lang="en-US" sz="2400">
                <a:latin typeface="Aptos Display" panose="020B0004020202020204" pitchFamily="34" charset="0"/>
                <a:ea typeface="Tahoma" panose="020B0604030504040204" pitchFamily="34" charset="0"/>
                <a:cs typeface="Tahoma" panose="020B0604030504040204" pitchFamily="34" charset="0"/>
              </a:rPr>
              <a:t>On-Site Services May Include:</a:t>
            </a:r>
          </a:p>
        </p:txBody>
      </p:sp>
    </p:spTree>
    <p:extLst>
      <p:ext uri="{BB962C8B-B14F-4D97-AF65-F5344CB8AC3E}">
        <p14:creationId xmlns:p14="http://schemas.microsoft.com/office/powerpoint/2010/main" val="1433653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5540C-82D0-4A89-B836-6AC0A40ED539}"/>
              </a:ext>
            </a:extLst>
          </p:cNvPr>
          <p:cNvSpPr>
            <a:spLocks noGrp="1"/>
          </p:cNvSpPr>
          <p:nvPr>
            <p:ph type="title"/>
          </p:nvPr>
        </p:nvSpPr>
        <p:spPr/>
        <p:txBody>
          <a:bodyPr/>
          <a:lstStyle/>
          <a:p>
            <a:r>
              <a:rPr lang="en-US"/>
              <a:t>Adult Family Care Homes (1 of 2)</a:t>
            </a:r>
          </a:p>
        </p:txBody>
      </p:sp>
      <p:sp>
        <p:nvSpPr>
          <p:cNvPr id="3" name="Content Placeholder 2">
            <a:extLst>
              <a:ext uri="{FF2B5EF4-FFF2-40B4-BE49-F238E27FC236}">
                <a16:creationId xmlns:a16="http://schemas.microsoft.com/office/drawing/2014/main" id="{8D74D599-91FA-4B0D-885B-4CE85D768510}"/>
              </a:ext>
            </a:extLst>
          </p:cNvPr>
          <p:cNvSpPr>
            <a:spLocks noGrp="1"/>
          </p:cNvSpPr>
          <p:nvPr>
            <p:ph idx="1"/>
          </p:nvPr>
        </p:nvSpPr>
        <p:spPr/>
        <p:txBody>
          <a:bodyPr/>
          <a:lstStyle/>
          <a:p>
            <a:pPr marL="0" indent="0" algn="ctr">
              <a:buNone/>
            </a:pPr>
            <a:endParaRPr lang="en-US" b="1" u="sng"/>
          </a:p>
          <a:p>
            <a:pPr marL="0" indent="0" algn="ctr">
              <a:buNone/>
            </a:pPr>
            <a:r>
              <a:rPr lang="en-US" sz="3600" u="sng"/>
              <a:t>Adult Family Care Home</a:t>
            </a:r>
          </a:p>
          <a:p>
            <a:pPr marL="0" indent="0" algn="ctr">
              <a:buNone/>
            </a:pPr>
            <a:r>
              <a:rPr lang="en-US"/>
              <a:t>Residential home designed to provide personal care services to individuals requiring assistance. </a:t>
            </a:r>
          </a:p>
          <a:p>
            <a:pPr marL="0" indent="0">
              <a:buNone/>
            </a:pPr>
            <a:endParaRPr lang="en-US"/>
          </a:p>
          <a:p>
            <a:pPr marL="0" indent="0">
              <a:buNone/>
            </a:pPr>
            <a:endParaRPr lang="en-US"/>
          </a:p>
          <a:p>
            <a:pPr marL="0" indent="0">
              <a:buNone/>
            </a:pPr>
            <a:endParaRPr lang="en-US"/>
          </a:p>
          <a:p>
            <a:pPr marL="0" indent="0">
              <a:buNone/>
            </a:pPr>
            <a:r>
              <a:rPr lang="en-US"/>
              <a:t>*Licensed by Florida’s Agency for Health Care Administration (AHCA)</a:t>
            </a:r>
          </a:p>
          <a:p>
            <a:pPr marL="0" indent="0">
              <a:buNone/>
            </a:pPr>
            <a:r>
              <a:rPr lang="en-US" sz="2000"/>
              <a:t>(28)</a:t>
            </a:r>
          </a:p>
        </p:txBody>
      </p:sp>
    </p:spTree>
    <p:extLst>
      <p:ext uri="{BB962C8B-B14F-4D97-AF65-F5344CB8AC3E}">
        <p14:creationId xmlns:p14="http://schemas.microsoft.com/office/powerpoint/2010/main" val="130037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5540C-82D0-4A89-B836-6AC0A40ED539}"/>
              </a:ext>
            </a:extLst>
          </p:cNvPr>
          <p:cNvSpPr>
            <a:spLocks noGrp="1"/>
          </p:cNvSpPr>
          <p:nvPr>
            <p:ph type="title"/>
          </p:nvPr>
        </p:nvSpPr>
        <p:spPr/>
        <p:txBody>
          <a:bodyPr/>
          <a:lstStyle/>
          <a:p>
            <a:r>
              <a:rPr lang="en-US"/>
              <a:t>Adult Family Care Homes (2 of 2)</a:t>
            </a:r>
          </a:p>
        </p:txBody>
      </p:sp>
      <p:sp>
        <p:nvSpPr>
          <p:cNvPr id="3" name="Content Placeholder 2">
            <a:extLst>
              <a:ext uri="{FF2B5EF4-FFF2-40B4-BE49-F238E27FC236}">
                <a16:creationId xmlns:a16="http://schemas.microsoft.com/office/drawing/2014/main" id="{8D74D599-91FA-4B0D-885B-4CE85D768510}"/>
              </a:ext>
            </a:extLst>
          </p:cNvPr>
          <p:cNvSpPr>
            <a:spLocks noGrp="1"/>
          </p:cNvSpPr>
          <p:nvPr>
            <p:ph idx="1"/>
          </p:nvPr>
        </p:nvSpPr>
        <p:spPr/>
        <p:txBody>
          <a:bodyPr/>
          <a:lstStyle/>
          <a:p>
            <a:pPr marL="0" indent="0">
              <a:buNone/>
            </a:pPr>
            <a:r>
              <a:rPr lang="en-US" b="1" u="sng"/>
              <a:t>What Do Adult Family Care Homes Look Like:</a:t>
            </a:r>
          </a:p>
          <a:p>
            <a:r>
              <a:rPr lang="en-US" sz="2000"/>
              <a:t>No more than five “disabled adults or frail elders” who are not relatives.</a:t>
            </a:r>
          </a:p>
          <a:p>
            <a:endParaRPr lang="en-US" sz="2000"/>
          </a:p>
          <a:p>
            <a:r>
              <a:rPr lang="en-US" sz="2000"/>
              <a:t>The person who owns or rents the home provides room, board, and personal care, on a 24-hour basis.</a:t>
            </a:r>
          </a:p>
          <a:p>
            <a:endParaRPr lang="en-US" sz="2000"/>
          </a:p>
          <a:p>
            <a:r>
              <a:rPr lang="en-US" sz="2000"/>
              <a:t>The adult family-care home provider must live in the home. </a:t>
            </a:r>
          </a:p>
          <a:p>
            <a:endParaRPr lang="en-US" sz="2000"/>
          </a:p>
          <a:p>
            <a:r>
              <a:rPr lang="en-US" sz="2000"/>
              <a:t>Mental health overlay program services may be provided in an Adult Family Care Home to provide additional evaluation and supplemental onsite services for individuals with mental illness.</a:t>
            </a:r>
          </a:p>
        </p:txBody>
      </p:sp>
    </p:spTree>
    <p:extLst>
      <p:ext uri="{BB962C8B-B14F-4D97-AF65-F5344CB8AC3E}">
        <p14:creationId xmlns:p14="http://schemas.microsoft.com/office/powerpoint/2010/main" val="246987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6C8B-B87D-44D4-816E-973778BCA461}"/>
              </a:ext>
            </a:extLst>
          </p:cNvPr>
          <p:cNvSpPr>
            <a:spLocks noGrp="1"/>
          </p:cNvSpPr>
          <p:nvPr>
            <p:ph type="title"/>
          </p:nvPr>
        </p:nvSpPr>
        <p:spPr/>
        <p:txBody>
          <a:bodyPr/>
          <a:lstStyle/>
          <a:p>
            <a:r>
              <a:rPr lang="en-US"/>
              <a:t>Today’s Presenters (2 of 2)</a:t>
            </a:r>
          </a:p>
        </p:txBody>
      </p:sp>
      <p:sp>
        <p:nvSpPr>
          <p:cNvPr id="3" name="Content Placeholder 2">
            <a:extLst>
              <a:ext uri="{FF2B5EF4-FFF2-40B4-BE49-F238E27FC236}">
                <a16:creationId xmlns:a16="http://schemas.microsoft.com/office/drawing/2014/main" id="{9913A891-1901-40A4-86F8-5E7DBC8FC00C}"/>
              </a:ext>
            </a:extLst>
          </p:cNvPr>
          <p:cNvSpPr>
            <a:spLocks noGrp="1"/>
          </p:cNvSpPr>
          <p:nvPr>
            <p:ph idx="1"/>
          </p:nvPr>
        </p:nvSpPr>
        <p:spPr>
          <a:xfrm>
            <a:off x="838200" y="1645871"/>
            <a:ext cx="10515600" cy="4662650"/>
          </a:xfrm>
        </p:spPr>
        <p:txBody>
          <a:bodyPr/>
          <a:lstStyle/>
          <a:p>
            <a:pPr marL="0" indent="0">
              <a:buNone/>
            </a:pPr>
            <a:r>
              <a:rPr lang="en-US" sz="2800" b="1"/>
              <a:t>Melissa Cyril:</a:t>
            </a:r>
          </a:p>
          <a:p>
            <a:pPr marL="0" indent="0">
              <a:buNone/>
            </a:pPr>
            <a:endParaRPr lang="en-US" sz="2800" b="1"/>
          </a:p>
          <a:p>
            <a:r>
              <a:rPr lang="en-US"/>
              <a:t>Rights Training and Outreach Coordinator with Disability Rights Florida (DRF), Florida’s Protection and Advocacy system. </a:t>
            </a:r>
            <a:br>
              <a:rPr lang="en-US"/>
            </a:br>
            <a:endParaRPr lang="en-US"/>
          </a:p>
          <a:p>
            <a:r>
              <a:rPr lang="en-US"/>
              <a:t>Joined DRF in 2006</a:t>
            </a:r>
            <a:br>
              <a:rPr lang="en-US"/>
            </a:br>
            <a:endParaRPr lang="en-US"/>
          </a:p>
          <a:p>
            <a:r>
              <a:rPr lang="en-US"/>
              <a:t>Bachelor’s Degree from Florida State University</a:t>
            </a:r>
          </a:p>
          <a:p>
            <a:endParaRPr lang="en-US"/>
          </a:p>
          <a:p>
            <a:pPr marL="0" indent="0">
              <a:buNone/>
            </a:pPr>
            <a:endParaRPr lang="en-US"/>
          </a:p>
          <a:p>
            <a:endParaRPr lang="en-US"/>
          </a:p>
          <a:p>
            <a:pPr lvl="1"/>
            <a:endParaRPr lang="en-US" sz="2600"/>
          </a:p>
        </p:txBody>
      </p:sp>
    </p:spTree>
    <p:extLst>
      <p:ext uri="{BB962C8B-B14F-4D97-AF65-F5344CB8AC3E}">
        <p14:creationId xmlns:p14="http://schemas.microsoft.com/office/powerpoint/2010/main" val="1982348270"/>
      </p:ext>
    </p:extLst>
  </p:cSld>
  <p:clrMapOvr>
    <a:masterClrMapping/>
  </p:clrMapOvr>
  <mc:AlternateContent xmlns:mc="http://schemas.openxmlformats.org/markup-compatibility/2006">
    <mc:Choice xmlns:p14="http://schemas.microsoft.com/office/powerpoint/2010/main" Requires="p14">
      <p:transition spd="slow" p14:dur="2000" advTm="60312"/>
    </mc:Choice>
    <mc:Fallback>
      <p:transition spd="slow" advTm="6031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F97A-ED0D-4889-8E9C-F6505FC89E56}"/>
              </a:ext>
            </a:extLst>
          </p:cNvPr>
          <p:cNvSpPr>
            <a:spLocks noGrp="1"/>
          </p:cNvSpPr>
          <p:nvPr>
            <p:ph type="title"/>
          </p:nvPr>
        </p:nvSpPr>
        <p:spPr/>
        <p:txBody>
          <a:bodyPr>
            <a:normAutofit fontScale="90000"/>
          </a:bodyPr>
          <a:lstStyle/>
          <a:p>
            <a:r>
              <a:rPr lang="en-US"/>
              <a:t>Limited Mental Health </a:t>
            </a:r>
            <a:br>
              <a:rPr lang="en-US"/>
            </a:br>
            <a:r>
              <a:rPr lang="en-US"/>
              <a:t>Assisted Living Facilities (1 of 2)</a:t>
            </a:r>
          </a:p>
        </p:txBody>
      </p:sp>
      <p:sp>
        <p:nvSpPr>
          <p:cNvPr id="3" name="Content Placeholder 2">
            <a:extLst>
              <a:ext uri="{FF2B5EF4-FFF2-40B4-BE49-F238E27FC236}">
                <a16:creationId xmlns:a16="http://schemas.microsoft.com/office/drawing/2014/main" id="{F62F8421-FB86-4A6C-A6C6-5E9DC75E42DA}"/>
              </a:ext>
            </a:extLst>
          </p:cNvPr>
          <p:cNvSpPr>
            <a:spLocks noGrp="1"/>
          </p:cNvSpPr>
          <p:nvPr>
            <p:ph idx="1"/>
          </p:nvPr>
        </p:nvSpPr>
        <p:spPr/>
        <p:txBody>
          <a:bodyPr/>
          <a:lstStyle/>
          <a:p>
            <a:pPr marL="0" indent="0" algn="ctr">
              <a:buNone/>
            </a:pPr>
            <a:endParaRPr lang="en-US" b="1" u="sng"/>
          </a:p>
          <a:p>
            <a:pPr marL="0" indent="0" algn="ctr">
              <a:buNone/>
            </a:pPr>
            <a:r>
              <a:rPr lang="en-US" sz="3600" u="sng"/>
              <a:t>Limited Mental Health ALF</a:t>
            </a:r>
          </a:p>
          <a:p>
            <a:pPr marL="0" indent="0" algn="ctr">
              <a:buNone/>
            </a:pPr>
            <a:r>
              <a:rPr lang="en-US"/>
              <a:t>A residential facility that provides housing, meals, and one or more personal services for individuals that live there.</a:t>
            </a:r>
          </a:p>
          <a:p>
            <a:pPr marL="0" indent="0" algn="ctr">
              <a:buNone/>
            </a:pPr>
            <a:endParaRPr lang="en-US"/>
          </a:p>
          <a:p>
            <a:pPr marL="0" indent="0" algn="ctr">
              <a:buNone/>
            </a:pPr>
            <a:endParaRPr lang="en-US"/>
          </a:p>
          <a:p>
            <a:pPr marL="0" indent="0" algn="ctr">
              <a:buNone/>
            </a:pPr>
            <a:endParaRPr lang="en-US"/>
          </a:p>
          <a:p>
            <a:pPr marL="0" indent="0">
              <a:buNone/>
            </a:pPr>
            <a:r>
              <a:rPr lang="en-US"/>
              <a:t>*Licensed by Florida’s Agency for Health Care Administration (AHCA)</a:t>
            </a:r>
          </a:p>
          <a:p>
            <a:pPr marL="0" indent="0" algn="ctr">
              <a:buNone/>
            </a:pPr>
            <a:endParaRPr lang="en-US"/>
          </a:p>
          <a:p>
            <a:endParaRPr lang="en-US"/>
          </a:p>
        </p:txBody>
      </p:sp>
    </p:spTree>
    <p:extLst>
      <p:ext uri="{BB962C8B-B14F-4D97-AF65-F5344CB8AC3E}">
        <p14:creationId xmlns:p14="http://schemas.microsoft.com/office/powerpoint/2010/main" val="1413624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F97A-ED0D-4889-8E9C-F6505FC89E56}"/>
              </a:ext>
            </a:extLst>
          </p:cNvPr>
          <p:cNvSpPr>
            <a:spLocks noGrp="1"/>
          </p:cNvSpPr>
          <p:nvPr>
            <p:ph type="title"/>
          </p:nvPr>
        </p:nvSpPr>
        <p:spPr/>
        <p:txBody>
          <a:bodyPr>
            <a:normAutofit fontScale="90000"/>
          </a:bodyPr>
          <a:lstStyle/>
          <a:p>
            <a:r>
              <a:rPr lang="en-US"/>
              <a:t>Limited Mental Health </a:t>
            </a:r>
            <a:br>
              <a:rPr lang="en-US"/>
            </a:br>
            <a:r>
              <a:rPr lang="en-US"/>
              <a:t>Assisted Living Facilities (2 of 2)</a:t>
            </a:r>
          </a:p>
        </p:txBody>
      </p:sp>
      <p:sp>
        <p:nvSpPr>
          <p:cNvPr id="3" name="Content Placeholder 2">
            <a:extLst>
              <a:ext uri="{FF2B5EF4-FFF2-40B4-BE49-F238E27FC236}">
                <a16:creationId xmlns:a16="http://schemas.microsoft.com/office/drawing/2014/main" id="{F62F8421-FB86-4A6C-A6C6-5E9DC75E42DA}"/>
              </a:ext>
            </a:extLst>
          </p:cNvPr>
          <p:cNvSpPr>
            <a:spLocks noGrp="1"/>
          </p:cNvSpPr>
          <p:nvPr>
            <p:ph idx="1"/>
          </p:nvPr>
        </p:nvSpPr>
        <p:spPr/>
        <p:txBody>
          <a:bodyPr/>
          <a:lstStyle/>
          <a:p>
            <a:pPr marL="0" indent="0">
              <a:buNone/>
            </a:pPr>
            <a:r>
              <a:rPr lang="en-US" b="1" u="sng"/>
              <a:t>What Do Limited Mental Health ALFs Look Like:</a:t>
            </a:r>
          </a:p>
          <a:p>
            <a:r>
              <a:rPr lang="en-US" sz="2000"/>
              <a:t>Wide variety: Homes with less than a dozen individuals to larger, more institutional-like facilities.</a:t>
            </a:r>
          </a:p>
          <a:p>
            <a:endParaRPr lang="en-US" sz="2000"/>
          </a:p>
          <a:p>
            <a:r>
              <a:rPr lang="en-US" sz="2000"/>
              <a:t>Residents have a community living support plan that includes access to mental health services. (e.g., medication management and therapeutic activities.</a:t>
            </a:r>
          </a:p>
          <a:p>
            <a:endParaRPr lang="en-US" sz="2000"/>
          </a:p>
          <a:p>
            <a:r>
              <a:rPr lang="en-US" sz="2000"/>
              <a:t>Staff must be trained and equipped to assist residents in carrying out activities identified in their community living support plans.</a:t>
            </a:r>
          </a:p>
          <a:p>
            <a:endParaRPr lang="en-US" sz="2000"/>
          </a:p>
          <a:p>
            <a:r>
              <a:rPr lang="en-US" sz="2000"/>
              <a:t>Like Adult Family Care Homes, residents may receive mental health overlay program services onsite.  								(29)</a:t>
            </a:r>
          </a:p>
          <a:p>
            <a:endParaRPr lang="en-US"/>
          </a:p>
        </p:txBody>
      </p:sp>
    </p:spTree>
    <p:extLst>
      <p:ext uri="{BB962C8B-B14F-4D97-AF65-F5344CB8AC3E}">
        <p14:creationId xmlns:p14="http://schemas.microsoft.com/office/powerpoint/2010/main" val="2044927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A14D-C738-464A-B0C2-6EEB633CEFAC}"/>
              </a:ext>
            </a:extLst>
          </p:cNvPr>
          <p:cNvSpPr>
            <a:spLocks noGrp="1"/>
          </p:cNvSpPr>
          <p:nvPr>
            <p:ph type="ctrTitle"/>
          </p:nvPr>
        </p:nvSpPr>
        <p:spPr>
          <a:xfrm>
            <a:off x="496476" y="1182965"/>
            <a:ext cx="9700470" cy="1872639"/>
          </a:xfrm>
        </p:spPr>
        <p:txBody>
          <a:bodyPr>
            <a:normAutofit/>
          </a:bodyPr>
          <a:lstStyle/>
          <a:p>
            <a:r>
              <a:rPr lang="en-US" sz="4000"/>
              <a:t>Disability Rights Florida:</a:t>
            </a:r>
          </a:p>
        </p:txBody>
      </p:sp>
      <p:sp>
        <p:nvSpPr>
          <p:cNvPr id="3" name="Subtitle 2">
            <a:extLst>
              <a:ext uri="{FF2B5EF4-FFF2-40B4-BE49-F238E27FC236}">
                <a16:creationId xmlns:a16="http://schemas.microsoft.com/office/drawing/2014/main" id="{08FC7DE5-BD82-452B-8081-44BEAADEEEF5}"/>
              </a:ext>
            </a:extLst>
          </p:cNvPr>
          <p:cNvSpPr>
            <a:spLocks noGrp="1"/>
          </p:cNvSpPr>
          <p:nvPr>
            <p:ph type="subTitle" idx="1"/>
          </p:nvPr>
        </p:nvSpPr>
        <p:spPr>
          <a:xfrm>
            <a:off x="1579695" y="3429000"/>
            <a:ext cx="7534031" cy="1423255"/>
          </a:xfrm>
        </p:spPr>
        <p:txBody>
          <a:bodyPr>
            <a:normAutofit/>
          </a:bodyPr>
          <a:lstStyle/>
          <a:p>
            <a:pPr marL="342900" indent="-342900">
              <a:buFont typeface="Arial" panose="020B0604020202020204" pitchFamily="34" charset="0"/>
              <a:buChar char="•"/>
            </a:pPr>
            <a:r>
              <a:rPr lang="en-US" sz="2400"/>
              <a:t>Who is Disability Rights Florida</a:t>
            </a:r>
          </a:p>
          <a:p>
            <a:pPr marL="342900" indent="-342900">
              <a:buFont typeface="Arial" panose="020B0604020202020204" pitchFamily="34" charset="0"/>
              <a:buChar char="•"/>
            </a:pPr>
            <a:r>
              <a:rPr lang="en-US" sz="2400"/>
              <a:t>What resources do they provide</a:t>
            </a:r>
          </a:p>
        </p:txBody>
      </p:sp>
    </p:spTree>
    <p:extLst>
      <p:ext uri="{BB962C8B-B14F-4D97-AF65-F5344CB8AC3E}">
        <p14:creationId xmlns:p14="http://schemas.microsoft.com/office/powerpoint/2010/main" val="611759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6401-EB0E-4AD5-B869-13AF0F4C2BA2}"/>
              </a:ext>
            </a:extLst>
          </p:cNvPr>
          <p:cNvSpPr>
            <a:spLocks noGrp="1"/>
          </p:cNvSpPr>
          <p:nvPr>
            <p:ph type="title"/>
          </p:nvPr>
        </p:nvSpPr>
        <p:spPr/>
        <p:txBody>
          <a:bodyPr/>
          <a:lstStyle/>
          <a:p>
            <a:r>
              <a:rPr lang="en-US"/>
              <a:t>Disability Rights Florida (1 of 4)</a:t>
            </a:r>
          </a:p>
        </p:txBody>
      </p:sp>
      <p:sp>
        <p:nvSpPr>
          <p:cNvPr id="3" name="Content Placeholder 2">
            <a:extLst>
              <a:ext uri="{FF2B5EF4-FFF2-40B4-BE49-F238E27FC236}">
                <a16:creationId xmlns:a16="http://schemas.microsoft.com/office/drawing/2014/main" id="{8AB9CD92-41CE-4F80-857D-2AABF8BA68D5}"/>
              </a:ext>
            </a:extLst>
          </p:cNvPr>
          <p:cNvSpPr>
            <a:spLocks noGrp="1"/>
          </p:cNvSpPr>
          <p:nvPr>
            <p:ph idx="1"/>
          </p:nvPr>
        </p:nvSpPr>
        <p:spPr>
          <a:xfrm>
            <a:off x="838200" y="1599691"/>
            <a:ext cx="10515600" cy="4351338"/>
          </a:xfrm>
        </p:spPr>
        <p:txBody>
          <a:bodyPr/>
          <a:lstStyle/>
          <a:p>
            <a:pPr marL="0" indent="0" algn="ctr">
              <a:buNone/>
            </a:pPr>
            <a:r>
              <a:rPr lang="en-US" b="1" u="sng"/>
              <a:t>What Does Disability Rights Florida Do</a:t>
            </a:r>
          </a:p>
          <a:p>
            <a:pPr marL="0" indent="0" algn="ctr">
              <a:buNone/>
            </a:pPr>
            <a:r>
              <a:rPr lang="en-US"/>
              <a:t>Advocates, educates, investigates, and litigates to protect and advance the rights, dignity, equal opportunities, self-determination and choices for all people with disabilities.</a:t>
            </a:r>
          </a:p>
          <a:p>
            <a:pPr marL="0" indent="0">
              <a:buNone/>
            </a:pPr>
            <a:endParaRPr lang="en-US"/>
          </a:p>
          <a:p>
            <a:pPr marL="0" indent="0" algn="ctr">
              <a:buNone/>
            </a:pPr>
            <a:r>
              <a:rPr lang="en-US" b="1" u="sng"/>
              <a:t>How Do They Achieve This:</a:t>
            </a:r>
          </a:p>
          <a:p>
            <a:pPr marL="0" indent="0" algn="ctr">
              <a:buNone/>
            </a:pPr>
            <a:r>
              <a:rPr lang="en-US"/>
              <a:t>Our legally-based advocacy services are provided by multidisciplinary teams of attorneys, advocates, investigators, paralegals, intake specialists and other professionals.</a:t>
            </a:r>
          </a:p>
          <a:p>
            <a:pPr marL="0" indent="0">
              <a:buNone/>
            </a:pPr>
            <a:endParaRPr lang="en-US"/>
          </a:p>
          <a:p>
            <a:pPr marL="0" indent="0">
              <a:buNone/>
            </a:pPr>
            <a:r>
              <a:rPr lang="en-US"/>
              <a:t>* All services are free and confidential.</a:t>
            </a:r>
          </a:p>
        </p:txBody>
      </p:sp>
    </p:spTree>
    <p:extLst>
      <p:ext uri="{BB962C8B-B14F-4D97-AF65-F5344CB8AC3E}">
        <p14:creationId xmlns:p14="http://schemas.microsoft.com/office/powerpoint/2010/main" val="21717944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871D-AFCC-4D2B-90D9-5971296B1B1C}"/>
              </a:ext>
            </a:extLst>
          </p:cNvPr>
          <p:cNvSpPr>
            <a:spLocks noGrp="1"/>
          </p:cNvSpPr>
          <p:nvPr>
            <p:ph type="title"/>
          </p:nvPr>
        </p:nvSpPr>
        <p:spPr/>
        <p:txBody>
          <a:bodyPr/>
          <a:lstStyle/>
          <a:p>
            <a:r>
              <a:rPr lang="en-US"/>
              <a:t>Disability Rights Florida (2 of 4)</a:t>
            </a:r>
          </a:p>
        </p:txBody>
      </p:sp>
      <p:sp>
        <p:nvSpPr>
          <p:cNvPr id="3" name="Content Placeholder 2">
            <a:extLst>
              <a:ext uri="{FF2B5EF4-FFF2-40B4-BE49-F238E27FC236}">
                <a16:creationId xmlns:a16="http://schemas.microsoft.com/office/drawing/2014/main" id="{44F31C73-E5F8-473A-A77C-033ECE8F85E3}"/>
              </a:ext>
            </a:extLst>
          </p:cNvPr>
          <p:cNvSpPr>
            <a:spLocks noGrp="1"/>
          </p:cNvSpPr>
          <p:nvPr>
            <p:ph idx="1"/>
          </p:nvPr>
        </p:nvSpPr>
        <p:spPr/>
        <p:txBody>
          <a:bodyPr/>
          <a:lstStyle/>
          <a:p>
            <a:pPr marL="0" indent="0">
              <a:buNone/>
            </a:pPr>
            <a:r>
              <a:rPr lang="en-US"/>
              <a:t>If you are an individual with a disability and have questions about your legal rights relating to mental health services, or you want to request an investigation into the abuse or neglect of an individual receiving mental health treatment in a facility, please contact us to make a request for service.</a:t>
            </a:r>
          </a:p>
          <a:p>
            <a:pPr marL="0" indent="0" algn="ctr">
              <a:buNone/>
            </a:pPr>
            <a:r>
              <a:rPr lang="en-US" b="1"/>
              <a:t>(800) 342-0823 (Toll-free Phone) </a:t>
            </a:r>
          </a:p>
          <a:p>
            <a:pPr marL="0" indent="0" algn="ctr">
              <a:buNone/>
            </a:pPr>
            <a:r>
              <a:rPr lang="en-US" b="1"/>
              <a:t>(800) 346-4127 (TDD)</a:t>
            </a:r>
          </a:p>
          <a:p>
            <a:pPr marL="0" indent="0" algn="ctr">
              <a:buNone/>
            </a:pPr>
            <a:r>
              <a:rPr lang="en-US" b="1"/>
              <a:t>Online - </a:t>
            </a:r>
            <a:r>
              <a:rPr lang="en-US">
                <a:hlinkClick r:id="rId3"/>
              </a:rPr>
              <a:t>https://disabilityrightsflorida.org/intake</a:t>
            </a:r>
            <a:endParaRPr lang="en-US"/>
          </a:p>
          <a:p>
            <a:pPr marL="0" indent="0">
              <a:buNone/>
            </a:pPr>
            <a:endParaRPr lang="en-US">
              <a:hlinkClick r:id="rId4"/>
            </a:endParaRPr>
          </a:p>
          <a:p>
            <a:pPr marL="0" indent="0" algn="ctr">
              <a:buNone/>
            </a:pPr>
            <a:r>
              <a:rPr lang="en-US" b="1">
                <a:hlinkClick r:id="rId4"/>
              </a:rPr>
              <a:t>www.disabilityrightsflorida.org</a:t>
            </a:r>
            <a:endParaRPr lang="en-US" b="1"/>
          </a:p>
          <a:p>
            <a:pPr marL="0" indent="0">
              <a:buNone/>
            </a:pPr>
            <a:endParaRPr lang="en-US"/>
          </a:p>
        </p:txBody>
      </p:sp>
    </p:spTree>
    <p:extLst>
      <p:ext uri="{BB962C8B-B14F-4D97-AF65-F5344CB8AC3E}">
        <p14:creationId xmlns:p14="http://schemas.microsoft.com/office/powerpoint/2010/main" val="31431896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A4206-4B83-06E5-EFF1-A83FD250E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F6A63-1BA1-89CA-93D2-5C6FE5760724}"/>
              </a:ext>
            </a:extLst>
          </p:cNvPr>
          <p:cNvSpPr>
            <a:spLocks noGrp="1"/>
          </p:cNvSpPr>
          <p:nvPr>
            <p:ph type="title"/>
          </p:nvPr>
        </p:nvSpPr>
        <p:spPr/>
        <p:txBody>
          <a:bodyPr/>
          <a:lstStyle/>
          <a:p>
            <a:r>
              <a:rPr lang="en-US"/>
              <a:t>Disability Rights Florida (4 of 4)</a:t>
            </a:r>
          </a:p>
        </p:txBody>
      </p:sp>
      <p:sp>
        <p:nvSpPr>
          <p:cNvPr id="3" name="Content Placeholder 2">
            <a:extLst>
              <a:ext uri="{FF2B5EF4-FFF2-40B4-BE49-F238E27FC236}">
                <a16:creationId xmlns:a16="http://schemas.microsoft.com/office/drawing/2014/main" id="{7DF4D5F2-F5A9-13BC-54DC-6B225CDE4983}"/>
              </a:ext>
            </a:extLst>
          </p:cNvPr>
          <p:cNvSpPr>
            <a:spLocks noGrp="1"/>
          </p:cNvSpPr>
          <p:nvPr>
            <p:ph idx="1"/>
          </p:nvPr>
        </p:nvSpPr>
        <p:spPr/>
        <p:txBody>
          <a:bodyPr/>
          <a:lstStyle/>
          <a:p>
            <a:pPr marL="0" indent="0" algn="ctr">
              <a:buNone/>
            </a:pPr>
            <a:r>
              <a:rPr lang="en-US" sz="2800" b="1" u="sng"/>
              <a:t>PAIMI Advisory Council (PAC)</a:t>
            </a:r>
          </a:p>
          <a:p>
            <a:r>
              <a:rPr lang="en-US" sz="2000"/>
              <a:t>Primary goal is to oversee and provide input on DRF’s PAIMI-related work, or the work directed towards people with mental illness. </a:t>
            </a:r>
          </a:p>
          <a:p>
            <a:r>
              <a:rPr lang="en-US" sz="2000"/>
              <a:t>Members must have experience with mental illness</a:t>
            </a:r>
          </a:p>
          <a:p>
            <a:r>
              <a:rPr lang="en-US" sz="2000"/>
              <a:t>Membership terms are 4 years</a:t>
            </a:r>
          </a:p>
          <a:p>
            <a:r>
              <a:rPr lang="en-US" sz="2000"/>
              <a:t>New PAC member applicants reviewed and interviewed by PAC Nominating Committee throughout the year</a:t>
            </a:r>
          </a:p>
          <a:p>
            <a:endParaRPr lang="en-US" sz="2000"/>
          </a:p>
          <a:p>
            <a:pPr marL="0" indent="0" algn="ctr">
              <a:buNone/>
            </a:pPr>
            <a:r>
              <a:rPr lang="en-US" u="sng"/>
              <a:t>IF INTERESTED IN BECOMING A PAC MEMBER</a:t>
            </a:r>
          </a:p>
          <a:p>
            <a:pPr marL="0" indent="0" algn="ctr">
              <a:buNone/>
            </a:pPr>
            <a:r>
              <a:rPr lang="en-US" sz="2000"/>
              <a:t>Submit an application online at https://disabilityrightsflorida.org/about/paimi_advisory_council </a:t>
            </a:r>
          </a:p>
          <a:p>
            <a:pPr marL="0" indent="0" algn="ctr">
              <a:buNone/>
            </a:pPr>
            <a:r>
              <a:rPr lang="en-US" sz="2000"/>
              <a:t>OR</a:t>
            </a:r>
          </a:p>
          <a:p>
            <a:pPr marL="0" indent="0" algn="ctr">
              <a:buNone/>
            </a:pPr>
            <a:r>
              <a:rPr lang="en-US" sz="2000"/>
              <a:t>Pick up a printed PAC application on your way out the door</a:t>
            </a:r>
            <a:endParaRPr lang="en-US"/>
          </a:p>
        </p:txBody>
      </p:sp>
    </p:spTree>
    <p:extLst>
      <p:ext uri="{BB962C8B-B14F-4D97-AF65-F5344CB8AC3E}">
        <p14:creationId xmlns:p14="http://schemas.microsoft.com/office/powerpoint/2010/main" val="537341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063C8-EB60-4347-89CC-CC388F6BFB55}"/>
              </a:ext>
            </a:extLst>
          </p:cNvPr>
          <p:cNvSpPr>
            <a:spLocks noGrp="1"/>
          </p:cNvSpPr>
          <p:nvPr>
            <p:ph type="title"/>
          </p:nvPr>
        </p:nvSpPr>
        <p:spPr/>
        <p:txBody>
          <a:bodyPr/>
          <a:lstStyle/>
          <a:p>
            <a:r>
              <a:rPr lang="en-US" sz="4000" b="1"/>
              <a:t>DRF Public Input Survey</a:t>
            </a:r>
            <a:endParaRPr lang="en-US"/>
          </a:p>
        </p:txBody>
      </p:sp>
      <p:sp>
        <p:nvSpPr>
          <p:cNvPr id="3" name="Content Placeholder 2">
            <a:extLst>
              <a:ext uri="{FF2B5EF4-FFF2-40B4-BE49-F238E27FC236}">
                <a16:creationId xmlns:a16="http://schemas.microsoft.com/office/drawing/2014/main" id="{7FD76B7F-5A35-40F2-A6C5-3F964D4EBF58}"/>
              </a:ext>
            </a:extLst>
          </p:cNvPr>
          <p:cNvSpPr>
            <a:spLocks noGrp="1"/>
          </p:cNvSpPr>
          <p:nvPr>
            <p:ph idx="1"/>
          </p:nvPr>
        </p:nvSpPr>
        <p:spPr/>
        <p:txBody>
          <a:bodyPr/>
          <a:lstStyle/>
          <a:p>
            <a:pPr marL="0" indent="0" algn="ctr">
              <a:buNone/>
            </a:pPr>
            <a:r>
              <a:rPr lang="en-US" sz="3200" b="1" u="sng"/>
              <a:t>Your input matters to us! </a:t>
            </a:r>
          </a:p>
          <a:p>
            <a:pPr marL="0" indent="0" algn="ctr">
              <a:buNone/>
            </a:pPr>
            <a:endParaRPr lang="en-US" sz="3200" b="1"/>
          </a:p>
          <a:p>
            <a:pPr marL="0" indent="0" algn="ctr">
              <a:buNone/>
            </a:pPr>
            <a:r>
              <a:rPr lang="en-US" sz="2400"/>
              <a:t>Please visit the link below between to complete our annual </a:t>
            </a:r>
            <a:br>
              <a:rPr lang="en-US" sz="2400"/>
            </a:br>
            <a:r>
              <a:rPr lang="en-US" sz="2400" b="1"/>
              <a:t>DRF Public Input Survey</a:t>
            </a:r>
            <a:r>
              <a:rPr lang="en-US" sz="2400"/>
              <a:t>.</a:t>
            </a:r>
          </a:p>
          <a:p>
            <a:pPr marL="0" indent="0">
              <a:buNone/>
            </a:pPr>
            <a:endParaRPr lang="en-US" sz="2400"/>
          </a:p>
          <a:p>
            <a:pPr marL="0" indent="0">
              <a:buNone/>
            </a:pPr>
            <a:r>
              <a:rPr lang="en-US" sz="2400"/>
              <a:t>Your responses will help us plan our </a:t>
            </a:r>
            <a:r>
              <a:rPr lang="en-US"/>
              <a:t>g</a:t>
            </a:r>
            <a:r>
              <a:rPr lang="en-US" sz="2400"/>
              <a:t>oals, priorities, and objectives for 2026.</a:t>
            </a:r>
          </a:p>
          <a:p>
            <a:pPr marL="0" indent="0">
              <a:buNone/>
            </a:pPr>
            <a:endParaRPr lang="en-US" sz="2400"/>
          </a:p>
          <a:p>
            <a:pPr marL="0" indent="0" algn="ctr">
              <a:buNone/>
            </a:pPr>
            <a:r>
              <a:rPr lang="en-US" sz="3200" b="1"/>
              <a:t>www.DisabilityRightsFlorida.org/Survey  </a:t>
            </a:r>
          </a:p>
          <a:p>
            <a:pPr marL="0" indent="0">
              <a:buNone/>
            </a:pPr>
            <a:endParaRPr lang="en-US"/>
          </a:p>
        </p:txBody>
      </p:sp>
    </p:spTree>
    <p:extLst>
      <p:ext uri="{BB962C8B-B14F-4D97-AF65-F5344CB8AC3E}">
        <p14:creationId xmlns:p14="http://schemas.microsoft.com/office/powerpoint/2010/main" val="2044345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902F-3186-3479-F9C3-6B4007E18366}"/>
              </a:ext>
            </a:extLst>
          </p:cNvPr>
          <p:cNvSpPr>
            <a:spLocks noGrp="1"/>
          </p:cNvSpPr>
          <p:nvPr>
            <p:ph type="title"/>
          </p:nvPr>
        </p:nvSpPr>
        <p:spPr/>
        <p:txBody>
          <a:bodyPr/>
          <a:lstStyle/>
          <a:p>
            <a:r>
              <a:rPr lang="en-US"/>
              <a:t>Feedback Survey</a:t>
            </a:r>
          </a:p>
        </p:txBody>
      </p:sp>
      <p:sp>
        <p:nvSpPr>
          <p:cNvPr id="3" name="Content Placeholder 2">
            <a:extLst>
              <a:ext uri="{FF2B5EF4-FFF2-40B4-BE49-F238E27FC236}">
                <a16:creationId xmlns:a16="http://schemas.microsoft.com/office/drawing/2014/main" id="{7331AFA5-0CB3-2A72-46D2-604B0222D4FE}"/>
              </a:ext>
            </a:extLst>
          </p:cNvPr>
          <p:cNvSpPr>
            <a:spLocks noGrp="1"/>
          </p:cNvSpPr>
          <p:nvPr>
            <p:ph sz="half" idx="1"/>
          </p:nvPr>
        </p:nvSpPr>
        <p:spPr>
          <a:xfrm>
            <a:off x="838199" y="1825625"/>
            <a:ext cx="5535223" cy="4351338"/>
          </a:xfrm>
        </p:spPr>
        <p:txBody>
          <a:bodyPr/>
          <a:lstStyle/>
          <a:p>
            <a:pPr marL="0" indent="0">
              <a:buNone/>
            </a:pPr>
            <a:r>
              <a:rPr lang="en-US" sz="3200" b="1"/>
              <a:t>Tell us how we did!</a:t>
            </a:r>
          </a:p>
          <a:p>
            <a:pPr marL="0" indent="0">
              <a:buNone/>
            </a:pPr>
            <a:endParaRPr lang="en-US"/>
          </a:p>
          <a:p>
            <a:pPr marL="0" indent="0">
              <a:buNone/>
            </a:pPr>
            <a:r>
              <a:rPr lang="en-US"/>
              <a:t>Scan the QR code or visit</a:t>
            </a:r>
          </a:p>
          <a:p>
            <a:pPr marL="0" indent="0">
              <a:buNone/>
            </a:pPr>
            <a:r>
              <a:rPr lang="en-US" b="1"/>
              <a:t>http://bit.ly/drf_training</a:t>
            </a:r>
          </a:p>
          <a:p>
            <a:pPr marL="0" indent="0">
              <a:buNone/>
            </a:pPr>
            <a:r>
              <a:rPr lang="en-US"/>
              <a:t>to take our Presentation Feedback Survey</a:t>
            </a:r>
          </a:p>
          <a:p>
            <a:pPr marL="0" indent="0">
              <a:buNone/>
            </a:pPr>
            <a:endParaRPr lang="en-US"/>
          </a:p>
          <a:p>
            <a:pPr marL="0" indent="0">
              <a:buNone/>
            </a:pPr>
            <a:r>
              <a:rPr lang="en-US"/>
              <a:t>Use presentation code: </a:t>
            </a:r>
            <a:r>
              <a:rPr lang="en-US" b="1"/>
              <a:t>ZW6</a:t>
            </a:r>
          </a:p>
        </p:txBody>
      </p:sp>
      <p:pic>
        <p:nvPicPr>
          <p:cNvPr id="7" name="Content Placeholder 6" descr="QR code that takes the user to our Presentation Feedback Survey at http://bit.ly/drf_training">
            <a:extLst>
              <a:ext uri="{FF2B5EF4-FFF2-40B4-BE49-F238E27FC236}">
                <a16:creationId xmlns:a16="http://schemas.microsoft.com/office/drawing/2014/main" id="{0C3A192A-3355-A94D-F36A-D2D67730CDFE}"/>
              </a:ext>
            </a:extLst>
          </p:cNvPr>
          <p:cNvPicPr>
            <a:picLocks noGrp="1" noChangeAspect="1"/>
          </p:cNvPicPr>
          <p:nvPr>
            <p:ph sz="half" idx="13"/>
          </p:nvPr>
        </p:nvPicPr>
        <p:blipFill>
          <a:blip r:embed="rId2"/>
          <a:stretch>
            <a:fillRect/>
          </a:stretch>
        </p:blipFill>
        <p:spPr>
          <a:xfrm>
            <a:off x="6587331" y="1825625"/>
            <a:ext cx="4351338" cy="4351338"/>
          </a:xfrm>
        </p:spPr>
      </p:pic>
      <p:sp>
        <p:nvSpPr>
          <p:cNvPr id="4" name="Slide Number Placeholder 3">
            <a:extLst>
              <a:ext uri="{FF2B5EF4-FFF2-40B4-BE49-F238E27FC236}">
                <a16:creationId xmlns:a16="http://schemas.microsoft.com/office/drawing/2014/main" id="{F7F66BA4-1EC2-4983-1081-0865304DC3AE}"/>
              </a:ext>
            </a:extLst>
          </p:cNvPr>
          <p:cNvSpPr>
            <a:spLocks noGrp="1"/>
          </p:cNvSpPr>
          <p:nvPr>
            <p:ph type="sldNum" sz="quarter" idx="12"/>
          </p:nvPr>
        </p:nvSpPr>
        <p:spPr/>
        <p:txBody>
          <a:bodyPr/>
          <a:lstStyle/>
          <a:p>
            <a:fld id="{69EBCB19-AEAE-0745-86F8-183BCF9A79B0}" type="slidenum">
              <a:rPr lang="en-US" smtClean="0"/>
              <a:pPr/>
              <a:t>67</a:t>
            </a:fld>
            <a:endParaRPr lang="en-US"/>
          </a:p>
        </p:txBody>
      </p:sp>
    </p:spTree>
    <p:extLst>
      <p:ext uri="{BB962C8B-B14F-4D97-AF65-F5344CB8AC3E}">
        <p14:creationId xmlns:p14="http://schemas.microsoft.com/office/powerpoint/2010/main" val="506764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94B9-8125-4918-AD1E-9A225CC87185}"/>
              </a:ext>
            </a:extLst>
          </p:cNvPr>
          <p:cNvSpPr>
            <a:spLocks noGrp="1"/>
          </p:cNvSpPr>
          <p:nvPr>
            <p:ph type="title"/>
          </p:nvPr>
        </p:nvSpPr>
        <p:spPr/>
        <p:txBody>
          <a:bodyPr/>
          <a:lstStyle/>
          <a:p>
            <a:r>
              <a:rPr lang="en-US"/>
              <a:t>References (1 of 4)</a:t>
            </a:r>
          </a:p>
        </p:txBody>
      </p:sp>
      <p:sp>
        <p:nvSpPr>
          <p:cNvPr id="3" name="Content Placeholder 2">
            <a:extLst>
              <a:ext uri="{FF2B5EF4-FFF2-40B4-BE49-F238E27FC236}">
                <a16:creationId xmlns:a16="http://schemas.microsoft.com/office/drawing/2014/main" id="{52F5479D-0B09-4512-B40C-B48404A425E0}"/>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arenR"/>
            </a:pPr>
            <a:r>
              <a:rPr lang="en-US" sz="1800">
                <a:effectLst/>
                <a:cs typeface="Times New Roman" panose="02020603050405020304" pitchFamily="18" charset="0"/>
              </a:rPr>
              <a:t>DCF website, accessed 5-24-2023, </a:t>
            </a:r>
            <a:r>
              <a:rPr lang="en-US" sz="1800">
                <a:effectLst/>
                <a:cs typeface="Times New Roman" panose="02020603050405020304" pitchFamily="18" charset="0"/>
                <a:hlinkClick r:id="rId3"/>
              </a:rPr>
              <a:t>https://www.myflfamilies.com/services/substance-abuse-and-mental-health</a:t>
            </a:r>
            <a:r>
              <a:rPr lang="en-US" sz="1800">
                <a:effectLst/>
                <a:cs typeface="Times New Roman" panose="02020603050405020304" pitchFamily="18" charset="0"/>
              </a:rPr>
              <a:t>  </a:t>
            </a:r>
          </a:p>
          <a:p>
            <a:pPr marL="342900" marR="0" lvl="0" indent="-342900">
              <a:lnSpc>
                <a:spcPct val="107000"/>
              </a:lnSpc>
              <a:spcBef>
                <a:spcPts val="0"/>
              </a:spcBef>
              <a:spcAft>
                <a:spcPts val="0"/>
              </a:spcAft>
              <a:buFont typeface="+mj-lt"/>
              <a:buAutoNum type="arabicParenR"/>
            </a:pPr>
            <a:r>
              <a:rPr lang="en-US" sz="1800">
                <a:effectLst/>
                <a:cs typeface="Times New Roman" panose="02020603050405020304" pitchFamily="18" charset="0"/>
              </a:rPr>
              <a:t>DCF website, accessed 5-24-2023, </a:t>
            </a:r>
            <a:r>
              <a:rPr lang="en-US" sz="1800">
                <a:effectLst/>
                <a:cs typeface="Times New Roman" panose="02020603050405020304" pitchFamily="18" charset="0"/>
                <a:hlinkClick r:id="rId4"/>
              </a:rPr>
              <a:t>https://www.myflfamilies.com/services/substance-abuse-and-mental-health/adult-mental-health</a:t>
            </a:r>
            <a:r>
              <a:rPr lang="en-US" sz="1800">
                <a:effectLst/>
                <a:cs typeface="Times New Roman" panose="02020603050405020304" pitchFamily="18" charset="0"/>
              </a:rPr>
              <a:t>, </a:t>
            </a:r>
            <a:r>
              <a:rPr lang="en-US" sz="1800">
                <a:effectLst/>
                <a:cs typeface="Times New Roman" panose="02020603050405020304" pitchFamily="18" charset="0"/>
                <a:hlinkClick r:id="rId5"/>
              </a:rPr>
              <a:t>https://www.myflfamilies.com/services/substance-abuse-and-mental-health/childrens-mental-health-program</a:t>
            </a:r>
            <a:r>
              <a:rPr lang="en-US" sz="1800">
                <a:effectLst/>
                <a:cs typeface="Times New Roman" panose="02020603050405020304" pitchFamily="18" charset="0"/>
              </a:rPr>
              <a:t> </a:t>
            </a:r>
          </a:p>
          <a:p>
            <a:pPr marL="342900" marR="0" lvl="0" indent="-342900">
              <a:lnSpc>
                <a:spcPct val="107000"/>
              </a:lnSpc>
              <a:spcBef>
                <a:spcPts val="0"/>
              </a:spcBef>
              <a:spcAft>
                <a:spcPts val="0"/>
              </a:spcAft>
              <a:buFont typeface="+mj-lt"/>
              <a:buAutoNum type="arabicParenR"/>
            </a:pPr>
            <a:r>
              <a:rPr lang="en-US" sz="1800">
                <a:effectLst/>
                <a:cs typeface="Times New Roman" panose="02020603050405020304" pitchFamily="18" charset="0"/>
              </a:rPr>
              <a:t>DCF website, Managing Entities, accessed 5-23-2023, </a:t>
            </a:r>
            <a:r>
              <a:rPr lang="en-US" sz="1800">
                <a:effectLst/>
                <a:cs typeface="Times New Roman" panose="02020603050405020304" pitchFamily="18" charset="0"/>
                <a:hlinkClick r:id="rId6"/>
              </a:rPr>
              <a:t>https://www.myflfamilies.com/services/substance-abuse-and-mental-health/samh-providers/managing-entities</a:t>
            </a:r>
            <a:r>
              <a:rPr lang="en-US" sz="1800">
                <a:effectLst/>
                <a:cs typeface="Times New Roman" panose="02020603050405020304" pitchFamily="18" charset="0"/>
              </a:rPr>
              <a:t> </a:t>
            </a:r>
          </a:p>
          <a:p>
            <a:pPr marL="342900" marR="0" lvl="0" indent="-342900">
              <a:lnSpc>
                <a:spcPct val="107000"/>
              </a:lnSpc>
              <a:spcBef>
                <a:spcPts val="0"/>
              </a:spcBef>
              <a:spcAft>
                <a:spcPts val="0"/>
              </a:spcAft>
              <a:buFont typeface="+mj-lt"/>
              <a:buAutoNum type="arabicParenR"/>
            </a:pPr>
            <a:r>
              <a:rPr lang="en-US" sz="1800">
                <a:effectLst/>
                <a:cs typeface="Times New Roman" panose="02020603050405020304" pitchFamily="18" charset="0"/>
              </a:rPr>
              <a:t>§ 394.9082, Fla. Stat.</a:t>
            </a:r>
          </a:p>
          <a:p>
            <a:pPr marL="342900" marR="0" lvl="0" indent="-342900">
              <a:lnSpc>
                <a:spcPct val="107000"/>
              </a:lnSpc>
              <a:spcBef>
                <a:spcPts val="0"/>
              </a:spcBef>
              <a:spcAft>
                <a:spcPts val="0"/>
              </a:spcAft>
              <a:buFont typeface="+mj-lt"/>
              <a:buAutoNum type="arabicParenR"/>
            </a:pPr>
            <a:r>
              <a:rPr lang="en-US" sz="1800">
                <a:effectLst/>
                <a:cs typeface="Times New Roman" panose="02020603050405020304" pitchFamily="18" charset="0"/>
              </a:rPr>
              <a:t>CMS, Community Mental Health Centers, accessed 5-23-2023, </a:t>
            </a:r>
            <a:r>
              <a:rPr lang="en-US" sz="1800" u="sng">
                <a:solidFill>
                  <a:srgbClr val="0563C1"/>
                </a:solidFill>
                <a:effectLst/>
                <a:cs typeface="Times New Roman" panose="02020603050405020304" pitchFamily="18" charset="0"/>
                <a:hlinkClick r:id="rId7"/>
              </a:rPr>
              <a:t>https://www.cms.gov/Medicare/Provider-Enrollment-and-Certification/CertificationandComplianc/CommunityHealthCenters</a:t>
            </a:r>
            <a:endParaRPr lang="en-US" sz="1800">
              <a:effectLst/>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a:effectLst/>
                <a:cs typeface="Times New Roman" panose="02020603050405020304" pitchFamily="18" charset="0"/>
              </a:rPr>
              <a:t>DCF website, accessed 5-23-2023, </a:t>
            </a:r>
            <a:r>
              <a:rPr lang="en-US" sz="1800">
                <a:effectLst/>
                <a:cs typeface="Times New Roman" panose="02020603050405020304" pitchFamily="18" charset="0"/>
                <a:hlinkClick r:id="rId4"/>
              </a:rPr>
              <a:t>https://www.myflfamilies.com/services/substance-abuse-and-mental-health/adult-mental-health</a:t>
            </a:r>
            <a:endParaRPr lang="en-US" sz="1800">
              <a:effectLst/>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a:effectLst/>
                <a:cs typeface="Times New Roman" panose="02020603050405020304" pitchFamily="18" charset="0"/>
              </a:rPr>
              <a:t>§ 394.455 (40), Fla. Stat. </a:t>
            </a:r>
          </a:p>
          <a:p>
            <a:pPr marL="342900" marR="0" lvl="0" indent="-342900">
              <a:lnSpc>
                <a:spcPct val="107000"/>
              </a:lnSpc>
              <a:spcBef>
                <a:spcPts val="0"/>
              </a:spcBef>
              <a:spcAft>
                <a:spcPts val="0"/>
              </a:spcAft>
              <a:buFont typeface="+mj-lt"/>
              <a:buAutoNum type="arabicParenR"/>
            </a:pPr>
            <a:r>
              <a:rPr lang="en-US" sz="1800">
                <a:effectLst/>
                <a:cs typeface="Times New Roman" panose="02020603050405020304" pitchFamily="18" charset="0"/>
              </a:rPr>
              <a:t>DCF website, accessed 5-24-2023, </a:t>
            </a:r>
            <a:r>
              <a:rPr lang="en-US" sz="1800">
                <a:effectLst/>
                <a:cs typeface="Times New Roman" panose="02020603050405020304" pitchFamily="18" charset="0"/>
                <a:hlinkClick r:id="rId8"/>
              </a:rPr>
              <a:t>https://www.myflfamilies.com/crisis-services</a:t>
            </a:r>
            <a:r>
              <a:rPr lang="en-US" sz="1800">
                <a:effectLst/>
                <a:cs typeface="Times New Roman" panose="02020603050405020304" pitchFamily="18" charset="0"/>
              </a:rPr>
              <a:t>, </a:t>
            </a:r>
            <a:r>
              <a:rPr lang="en-US" sz="1800">
                <a:cs typeface="Times New Roman" panose="02020603050405020304" pitchFamily="18" charset="0"/>
              </a:rPr>
              <a:t>AHCA website, accessed 5-24-2023, </a:t>
            </a:r>
            <a:r>
              <a:rPr lang="en-US" sz="1800">
                <a:cs typeface="Times New Roman" panose="02020603050405020304" pitchFamily="18" charset="0"/>
                <a:hlinkClick r:id="rId9"/>
              </a:rPr>
              <a:t>https://ahca.myflorida.com/health-care-policy-and-oversight/bureau-of-health-facility-regulation/hospital-outpatient-services-unit/crisis-stabilization-units</a:t>
            </a:r>
            <a:r>
              <a:rPr lang="en-US" sz="1800">
                <a:cs typeface="Times New Roman" panose="02020603050405020304" pitchFamily="18" charset="0"/>
              </a:rPr>
              <a:t> </a:t>
            </a:r>
            <a:endParaRPr lang="en-US"/>
          </a:p>
        </p:txBody>
      </p:sp>
    </p:spTree>
    <p:extLst>
      <p:ext uri="{BB962C8B-B14F-4D97-AF65-F5344CB8AC3E}">
        <p14:creationId xmlns:p14="http://schemas.microsoft.com/office/powerpoint/2010/main" val="2434422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3EB5-51C6-4047-9FE2-FF6CCE426BCF}"/>
              </a:ext>
            </a:extLst>
          </p:cNvPr>
          <p:cNvSpPr>
            <a:spLocks noGrp="1"/>
          </p:cNvSpPr>
          <p:nvPr>
            <p:ph type="title"/>
          </p:nvPr>
        </p:nvSpPr>
        <p:spPr/>
        <p:txBody>
          <a:bodyPr/>
          <a:lstStyle/>
          <a:p>
            <a:r>
              <a:rPr lang="en-US"/>
              <a:t>References (2 of 4)</a:t>
            </a:r>
          </a:p>
        </p:txBody>
      </p:sp>
      <p:sp>
        <p:nvSpPr>
          <p:cNvPr id="3" name="Content Placeholder 2">
            <a:extLst>
              <a:ext uri="{FF2B5EF4-FFF2-40B4-BE49-F238E27FC236}">
                <a16:creationId xmlns:a16="http://schemas.microsoft.com/office/drawing/2014/main" id="{F4D2D682-2BE3-44A3-90FD-1E976406693E}"/>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arenR" startAt="9"/>
            </a:pPr>
            <a:r>
              <a:rPr lang="en-US" sz="1800">
                <a:cs typeface="Times New Roman" panose="02020603050405020304" pitchFamily="18" charset="0"/>
              </a:rPr>
              <a:t>DCF website, accessed 5-23-2023, </a:t>
            </a:r>
            <a:r>
              <a:rPr lang="en-US" sz="1800">
                <a:cs typeface="Times New Roman" panose="02020603050405020304" pitchFamily="18" charset="0"/>
                <a:hlinkClick r:id="rId3"/>
              </a:rPr>
              <a:t>https://www.myflfamilies.com/services/substance-abuse-and-mental-health/substance-abuse-mental-health-treatment-services-and-1-1</a:t>
            </a:r>
            <a:r>
              <a:rPr lang="en-US" sz="1800">
                <a:cs typeface="Times New Roman" panose="02020603050405020304" pitchFamily="18" charset="0"/>
              </a:rPr>
              <a:t>, </a:t>
            </a:r>
            <a:r>
              <a:rPr lang="en-US" sz="1800">
                <a:effectLst/>
                <a:cs typeface="Times New Roman" panose="02020603050405020304" pitchFamily="18" charset="0"/>
              </a:rPr>
              <a:t>AHCA website, accessed 5-23-2023, </a:t>
            </a:r>
            <a:r>
              <a:rPr lang="en-US" sz="1800">
                <a:effectLst/>
                <a:cs typeface="Times New Roman" panose="02020603050405020304" pitchFamily="18" charset="0"/>
                <a:hlinkClick r:id="rId4"/>
              </a:rPr>
              <a:t>https://ahca.myflorida.com/health-care-policy-and-oversight/bureau-of-health-facility-regulation/hospital-outpatient-services-unit/crisis-stabilization-units</a:t>
            </a:r>
            <a:r>
              <a:rPr lang="en-US" sz="1800">
                <a:effectLst/>
                <a:cs typeface="Times New Roman" panose="02020603050405020304" pitchFamily="18" charset="0"/>
              </a:rPr>
              <a:t> (section on SRTs) </a:t>
            </a:r>
          </a:p>
          <a:p>
            <a:pPr marL="342900" marR="0" lvl="0" indent="-342900">
              <a:lnSpc>
                <a:spcPct val="107000"/>
              </a:lnSpc>
              <a:spcBef>
                <a:spcPts val="0"/>
              </a:spcBef>
              <a:spcAft>
                <a:spcPts val="0"/>
              </a:spcAft>
              <a:buFont typeface="+mj-lt"/>
              <a:buAutoNum type="arabicParenR" startAt="9"/>
            </a:pPr>
            <a:r>
              <a:rPr lang="en-US" sz="1800">
                <a:effectLst/>
                <a:cs typeface="Times New Roman" panose="02020603050405020304" pitchFamily="18" charset="0"/>
              </a:rPr>
              <a:t>Rule 65E-12.103(27), Fla. Admin Code, available online at </a:t>
            </a:r>
            <a:r>
              <a:rPr lang="en-US" sz="1800">
                <a:effectLst/>
                <a:cs typeface="Times New Roman" panose="02020603050405020304" pitchFamily="18" charset="0"/>
                <a:hlinkClick r:id="rId5"/>
              </a:rPr>
              <a:t>https://www.flrules.org/gateway/readFile.asp?sid=0&amp;tid=20227136&amp;type=1&amp;file=65E-12.103.doc</a:t>
            </a:r>
            <a:r>
              <a:rPr lang="en-US" sz="1800">
                <a:effectLst/>
                <a:cs typeface="Times New Roman" panose="02020603050405020304" pitchFamily="18" charset="0"/>
              </a:rPr>
              <a:t> </a:t>
            </a:r>
          </a:p>
          <a:p>
            <a:pPr marL="342900" marR="0" lvl="0" indent="-342900">
              <a:lnSpc>
                <a:spcPct val="107000"/>
              </a:lnSpc>
              <a:spcBef>
                <a:spcPts val="0"/>
              </a:spcBef>
              <a:spcAft>
                <a:spcPts val="0"/>
              </a:spcAft>
              <a:buFont typeface="+mj-lt"/>
              <a:buAutoNum type="arabicParenR" startAt="9"/>
            </a:pPr>
            <a:r>
              <a:rPr lang="en-US" sz="1800">
                <a:effectLst/>
                <a:cs typeface="Calibri" panose="020F0502020204030204" pitchFamily="34" charset="0"/>
              </a:rPr>
              <a:t>§</a:t>
            </a:r>
            <a:r>
              <a:rPr lang="en-US" sz="1800">
                <a:effectLst/>
                <a:cs typeface="Times New Roman" panose="02020603050405020304" pitchFamily="18" charset="0"/>
              </a:rPr>
              <a:t> 394.455, Fla. Stat.</a:t>
            </a:r>
          </a:p>
          <a:p>
            <a:pPr marL="342900" marR="0" lvl="0" indent="-342900">
              <a:lnSpc>
                <a:spcPct val="107000"/>
              </a:lnSpc>
              <a:spcBef>
                <a:spcPts val="0"/>
              </a:spcBef>
              <a:spcAft>
                <a:spcPts val="0"/>
              </a:spcAft>
              <a:buFont typeface="+mj-lt"/>
              <a:buAutoNum type="arabicParenR" startAt="9"/>
            </a:pPr>
            <a:r>
              <a:rPr lang="en-US" sz="1800">
                <a:effectLst/>
                <a:cs typeface="Times New Roman" panose="02020603050405020304" pitchFamily="18" charset="0"/>
              </a:rPr>
              <a:t>§ 916.13, Fla. Stat.</a:t>
            </a:r>
          </a:p>
          <a:p>
            <a:pPr marL="342900" marR="0" lvl="0" indent="-342900">
              <a:lnSpc>
                <a:spcPct val="107000"/>
              </a:lnSpc>
              <a:spcBef>
                <a:spcPts val="0"/>
              </a:spcBef>
              <a:spcAft>
                <a:spcPts val="0"/>
              </a:spcAft>
              <a:buFont typeface="+mj-lt"/>
              <a:buAutoNum type="arabicParenR" startAt="9"/>
            </a:pPr>
            <a:r>
              <a:rPr lang="en-US" sz="1800">
                <a:effectLst/>
                <a:cs typeface="Calibri" panose="020F0502020204030204" pitchFamily="34" charset="0"/>
              </a:rPr>
              <a:t>§</a:t>
            </a:r>
            <a:r>
              <a:rPr lang="en-US" sz="1800">
                <a:effectLst/>
                <a:cs typeface="Times New Roman" panose="02020603050405020304" pitchFamily="18" charset="0"/>
              </a:rPr>
              <a:t> 394.467, Fla. Stat.</a:t>
            </a:r>
          </a:p>
          <a:p>
            <a:pPr marL="342900" marR="0" lvl="0" indent="-342900">
              <a:lnSpc>
                <a:spcPct val="107000"/>
              </a:lnSpc>
              <a:spcBef>
                <a:spcPts val="0"/>
              </a:spcBef>
              <a:spcAft>
                <a:spcPts val="0"/>
              </a:spcAft>
              <a:buFont typeface="+mj-lt"/>
              <a:buAutoNum type="arabicParenR" startAt="9"/>
            </a:pPr>
            <a:r>
              <a:rPr lang="en-US" sz="1800">
                <a:effectLst/>
                <a:cs typeface="Calibri" panose="020F0502020204030204" pitchFamily="34" charset="0"/>
              </a:rPr>
              <a:t>§</a:t>
            </a:r>
            <a:r>
              <a:rPr lang="en-US" sz="1800">
                <a:effectLst/>
                <a:cs typeface="Times New Roman" panose="02020603050405020304" pitchFamily="18" charset="0"/>
              </a:rPr>
              <a:t> 394.4781, Fla. Stat.</a:t>
            </a:r>
          </a:p>
          <a:p>
            <a:pPr marL="342900" marR="0" lvl="0" indent="-342900">
              <a:lnSpc>
                <a:spcPct val="107000"/>
              </a:lnSpc>
              <a:spcBef>
                <a:spcPts val="0"/>
              </a:spcBef>
              <a:spcAft>
                <a:spcPts val="0"/>
              </a:spcAft>
              <a:buFont typeface="+mj-lt"/>
              <a:buAutoNum type="arabicParenR" startAt="9"/>
            </a:pPr>
            <a:r>
              <a:rPr lang="en-US" sz="1800">
                <a:effectLst/>
                <a:ea typeface="Calibri" panose="020F0502020204030204" pitchFamily="34" charset="0"/>
                <a:cs typeface="Calibri" panose="020F0502020204030204" pitchFamily="34" charset="0"/>
              </a:rPr>
              <a:t>DCF website, accessed 5-23-2023, </a:t>
            </a:r>
            <a:r>
              <a:rPr lang="en-US" sz="1800">
                <a:effectLst/>
                <a:ea typeface="Calibri" panose="020F0502020204030204" pitchFamily="34" charset="0"/>
                <a:cs typeface="Calibri" panose="020F0502020204030204" pitchFamily="34" charset="0"/>
                <a:hlinkClick r:id="rId6"/>
              </a:rPr>
              <a:t>https://www2.myflfamilies.com/service-programs/samh/juvenile-incompetent-to-proceed/</a:t>
            </a:r>
            <a:endParaRPr lang="en-US" sz="1800">
              <a:effectLs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arenR" startAt="9"/>
            </a:pPr>
            <a:r>
              <a:rPr lang="en-US" sz="1800">
                <a:effectLst/>
                <a:ea typeface="Calibri" panose="020F0502020204030204" pitchFamily="34" charset="0"/>
                <a:cs typeface="Times New Roman" panose="02020603050405020304" pitchFamily="18" charset="0"/>
              </a:rPr>
              <a:t>DCF website, accessed 5-23-2023, </a:t>
            </a:r>
            <a:r>
              <a:rPr lang="en-US" sz="1800">
                <a:effectLst/>
                <a:ea typeface="Calibri" panose="020F0502020204030204" pitchFamily="34" charset="0"/>
                <a:cs typeface="Times New Roman" panose="02020603050405020304" pitchFamily="18" charset="0"/>
                <a:hlinkClick r:id="rId7"/>
              </a:rPr>
              <a:t>https://www2.myflfamilies.com/service-programs/samh/adult-mental-health/sos/treatment.shtml</a:t>
            </a:r>
            <a:r>
              <a:rPr lang="en-US" sz="1800">
                <a:effectLst/>
                <a:ea typeface="Calibri" panose="020F0502020204030204" pitchFamily="34" charset="0"/>
                <a:cs typeface="Times New Roman" panose="02020603050405020304" pitchFamily="18" charset="0"/>
              </a:rPr>
              <a:t> </a:t>
            </a:r>
          </a:p>
          <a:p>
            <a:pPr marL="457200" indent="-457200">
              <a:buFont typeface="+mj-lt"/>
              <a:buAutoNum type="arabicParenR" startAt="9"/>
            </a:pPr>
            <a:endParaRPr lang="en-US"/>
          </a:p>
        </p:txBody>
      </p:sp>
    </p:spTree>
    <p:extLst>
      <p:ext uri="{BB962C8B-B14F-4D97-AF65-F5344CB8AC3E}">
        <p14:creationId xmlns:p14="http://schemas.microsoft.com/office/powerpoint/2010/main" val="2621374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C01AA-ED06-44FA-8F47-0C8A3780B55B}"/>
              </a:ext>
            </a:extLst>
          </p:cNvPr>
          <p:cNvSpPr>
            <a:spLocks noGrp="1"/>
          </p:cNvSpPr>
          <p:nvPr>
            <p:ph type="title"/>
          </p:nvPr>
        </p:nvSpPr>
        <p:spPr/>
        <p:txBody>
          <a:bodyPr/>
          <a:lstStyle/>
          <a:p>
            <a:r>
              <a:rPr lang="en-US"/>
              <a:t>Presentation Goals</a:t>
            </a:r>
          </a:p>
        </p:txBody>
      </p:sp>
      <p:sp>
        <p:nvSpPr>
          <p:cNvPr id="3" name="Content Placeholder 2">
            <a:extLst>
              <a:ext uri="{FF2B5EF4-FFF2-40B4-BE49-F238E27FC236}">
                <a16:creationId xmlns:a16="http://schemas.microsoft.com/office/drawing/2014/main" id="{0EB78779-16B0-4513-B495-AB2EF8C1230F}"/>
              </a:ext>
            </a:extLst>
          </p:cNvPr>
          <p:cNvSpPr>
            <a:spLocks noGrp="1"/>
          </p:cNvSpPr>
          <p:nvPr>
            <p:ph idx="1"/>
          </p:nvPr>
        </p:nvSpPr>
        <p:spPr/>
        <p:txBody>
          <a:bodyPr/>
          <a:lstStyle/>
          <a:p>
            <a:pPr marL="457200" indent="-457200">
              <a:buFont typeface="+mj-lt"/>
              <a:buAutoNum type="arabicPeriod"/>
            </a:pPr>
            <a:endParaRPr lang="en-US"/>
          </a:p>
          <a:p>
            <a:pPr marL="457200" indent="-457200">
              <a:buFont typeface="+mj-lt"/>
              <a:buAutoNum type="arabicPeriod"/>
            </a:pPr>
            <a:r>
              <a:rPr lang="en-US"/>
              <a:t>To provide a basic overview of Florida’s mental health system</a:t>
            </a:r>
          </a:p>
          <a:p>
            <a:pPr marL="457200" indent="-457200">
              <a:buFont typeface="+mj-lt"/>
              <a:buAutoNum type="arabicPeriod"/>
            </a:pPr>
            <a:endParaRPr lang="en-US"/>
          </a:p>
          <a:p>
            <a:pPr marL="457200" indent="-457200">
              <a:buFont typeface="+mj-lt"/>
              <a:buAutoNum type="arabicPeriod"/>
            </a:pPr>
            <a:r>
              <a:rPr lang="en-US"/>
              <a:t>To review the types of mental health treatment programs in Florida’s mental health system.</a:t>
            </a:r>
          </a:p>
          <a:p>
            <a:pPr marL="457200" indent="-457200">
              <a:buFont typeface="+mj-lt"/>
              <a:buAutoNum type="arabicPeriod"/>
            </a:pPr>
            <a:endParaRPr lang="en-US"/>
          </a:p>
          <a:p>
            <a:pPr marL="457200" indent="-457200">
              <a:buFont typeface="+mj-lt"/>
              <a:buAutoNum type="arabicPeriod"/>
            </a:pPr>
            <a:r>
              <a:rPr lang="en-US"/>
              <a:t>To discuss resources for finding services that are right for you and your family.</a:t>
            </a:r>
          </a:p>
          <a:p>
            <a:pPr marL="457200" indent="-457200">
              <a:buFont typeface="+mj-lt"/>
              <a:buAutoNum type="arabicPeriod"/>
            </a:pPr>
            <a:endParaRPr lang="en-US"/>
          </a:p>
          <a:p>
            <a:pPr marL="457200" indent="-457200">
              <a:buFont typeface="+mj-lt"/>
              <a:buAutoNum type="arabicPeriod"/>
            </a:pPr>
            <a:endParaRPr lang="en-US"/>
          </a:p>
          <a:p>
            <a:endParaRPr lang="en-US"/>
          </a:p>
        </p:txBody>
      </p:sp>
    </p:spTree>
    <p:extLst>
      <p:ext uri="{BB962C8B-B14F-4D97-AF65-F5344CB8AC3E}">
        <p14:creationId xmlns:p14="http://schemas.microsoft.com/office/powerpoint/2010/main" val="2951043721"/>
      </p:ext>
    </p:extLst>
  </p:cSld>
  <p:clrMapOvr>
    <a:masterClrMapping/>
  </p:clrMapOvr>
  <mc:AlternateContent xmlns:mc="http://schemas.openxmlformats.org/markup-compatibility/2006">
    <mc:Choice xmlns:p14="http://schemas.microsoft.com/office/powerpoint/2010/main" Requires="p14">
      <p:transition spd="slow" p14:dur="2000" advTm="16589"/>
    </mc:Choice>
    <mc:Fallback>
      <p:transition spd="slow" advTm="16589"/>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8D44-7181-40EF-8A35-CF073CA96A9A}"/>
              </a:ext>
            </a:extLst>
          </p:cNvPr>
          <p:cNvSpPr>
            <a:spLocks noGrp="1"/>
          </p:cNvSpPr>
          <p:nvPr>
            <p:ph type="title"/>
          </p:nvPr>
        </p:nvSpPr>
        <p:spPr/>
        <p:txBody>
          <a:bodyPr/>
          <a:lstStyle/>
          <a:p>
            <a:r>
              <a:rPr lang="en-US"/>
              <a:t>References (3 of 4)</a:t>
            </a:r>
          </a:p>
        </p:txBody>
      </p:sp>
      <p:sp>
        <p:nvSpPr>
          <p:cNvPr id="3" name="Content Placeholder 2">
            <a:extLst>
              <a:ext uri="{FF2B5EF4-FFF2-40B4-BE49-F238E27FC236}">
                <a16:creationId xmlns:a16="http://schemas.microsoft.com/office/drawing/2014/main" id="{F9E8175C-B865-493C-8A05-8222B4299E1F}"/>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arenR" startAt="17"/>
            </a:pPr>
            <a:r>
              <a:rPr lang="en-US" sz="1800">
                <a:effectLst/>
                <a:ea typeface="Calibri" panose="020F0502020204030204" pitchFamily="34" charset="0"/>
                <a:cs typeface="Times New Roman" panose="02020603050405020304" pitchFamily="18" charset="0"/>
              </a:rPr>
              <a:t>The critical ingredients of assertive community treatment, published in World Psychiatry by Gary R. Bond and Robert E. Drake, available online at: </a:t>
            </a:r>
            <a:r>
              <a:rPr lang="en-US" sz="1800" u="sng">
                <a:solidFill>
                  <a:srgbClr val="0563C1"/>
                </a:solidFill>
                <a:effectLst/>
                <a:ea typeface="Calibri" panose="020F0502020204030204" pitchFamily="34" charset="0"/>
                <a:cs typeface="Times New Roman" panose="02020603050405020304" pitchFamily="18" charset="0"/>
                <a:hlinkClick r:id="rId3"/>
              </a:rPr>
              <a:t>https://www.ncbi.nlm.nih.gov/pmc/articles/PMC4471983/</a:t>
            </a:r>
            <a:endParaRPr lang="en-US" sz="180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startAt="17"/>
            </a:pPr>
            <a:r>
              <a:rPr lang="en-US" sz="1800">
                <a:effectLst/>
                <a:ea typeface="Calibri" panose="020F0502020204030204" pitchFamily="34" charset="0"/>
                <a:cs typeface="Times New Roman" panose="02020603050405020304" pitchFamily="18" charset="0"/>
              </a:rPr>
              <a:t>DCF Office of SAMH - Guidance 34 – Mobile Response Team (MRT), accessed 5-23-2023, </a:t>
            </a:r>
            <a:r>
              <a:rPr lang="en-US" sz="1800">
                <a:effectLst/>
                <a:ea typeface="Calibri" panose="020F0502020204030204" pitchFamily="34" charset="0"/>
                <a:cs typeface="Times New Roman" panose="02020603050405020304" pitchFamily="18" charset="0"/>
                <a:hlinkClick r:id="rId4"/>
              </a:rPr>
              <a:t>https://www2.myflfamilies.com/service-programs/samh/managing-entities/2022/IncDocs/Guidance%2034%20MRT%202021%2008%2001.pdf</a:t>
            </a:r>
            <a:r>
              <a:rPr lang="en-US" sz="180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arenR" startAt="17"/>
            </a:pPr>
            <a:r>
              <a:rPr lang="en-US" sz="1800">
                <a:effectLst/>
                <a:ea typeface="Calibri" panose="020F0502020204030204" pitchFamily="34" charset="0"/>
                <a:cs typeface="Times New Roman" panose="02020603050405020304" pitchFamily="18" charset="0"/>
              </a:rPr>
              <a:t>National Institute for Mental Health website, accessed 5-23-2023, </a:t>
            </a:r>
            <a:r>
              <a:rPr lang="en-US" sz="1800" u="sng">
                <a:solidFill>
                  <a:srgbClr val="0563C1"/>
                </a:solidFill>
                <a:effectLst/>
                <a:ea typeface="Calibri" panose="020F0502020204030204" pitchFamily="34" charset="0"/>
                <a:cs typeface="Times New Roman" panose="02020603050405020304" pitchFamily="18" charset="0"/>
                <a:hlinkClick r:id="rId5"/>
              </a:rPr>
              <a:t>https://www.nimh.nih.gov/health/topics/schizophrenia/raise/what-is-coordinated-specialty-care-csc</a:t>
            </a:r>
            <a:endParaRPr lang="en-US" sz="180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startAt="17"/>
            </a:pPr>
            <a:r>
              <a:rPr lang="en-US" sz="1800">
                <a:effectLst/>
                <a:ea typeface="Calibri" panose="020F0502020204030204" pitchFamily="34" charset="0"/>
                <a:cs typeface="Times New Roman" panose="02020603050405020304" pitchFamily="18" charset="0"/>
              </a:rPr>
              <a:t>Peer Support Coalition of Florida website, accessed 5-23-2023, </a:t>
            </a:r>
            <a:r>
              <a:rPr lang="en-US" sz="1800" u="sng">
                <a:solidFill>
                  <a:srgbClr val="0563C1"/>
                </a:solidFill>
                <a:effectLst/>
                <a:ea typeface="Calibri" panose="020F0502020204030204" pitchFamily="34" charset="0"/>
                <a:cs typeface="Times New Roman" panose="02020603050405020304" pitchFamily="18" charset="0"/>
                <a:hlinkClick r:id="rId6"/>
              </a:rPr>
              <a:t>https://www.peersupportfl.org/who-we-serve/peer-specialists/</a:t>
            </a:r>
            <a:endParaRPr lang="en-US" sz="180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startAt="17"/>
            </a:pPr>
            <a:r>
              <a:rPr lang="en-US" sz="1800">
                <a:effectLst/>
                <a:ea typeface="Calibri" panose="020F0502020204030204" pitchFamily="34" charset="0"/>
                <a:cs typeface="Calibri" panose="020F0502020204030204" pitchFamily="34" charset="0"/>
              </a:rPr>
              <a:t>§</a:t>
            </a:r>
            <a:r>
              <a:rPr lang="en-US" sz="1800">
                <a:effectLst/>
                <a:ea typeface="Calibri" panose="020F0502020204030204" pitchFamily="34" charset="0"/>
                <a:cs typeface="Times New Roman" panose="02020603050405020304" pitchFamily="18" charset="0"/>
              </a:rPr>
              <a:t> 397.417, Fla. Stat. </a:t>
            </a:r>
          </a:p>
          <a:p>
            <a:pPr marL="342900" marR="0" lvl="0" indent="-342900">
              <a:lnSpc>
                <a:spcPct val="107000"/>
              </a:lnSpc>
              <a:spcBef>
                <a:spcPts val="0"/>
              </a:spcBef>
              <a:spcAft>
                <a:spcPts val="0"/>
              </a:spcAft>
              <a:buFont typeface="+mj-lt"/>
              <a:buAutoNum type="arabicParenR" startAt="17"/>
            </a:pPr>
            <a:r>
              <a:rPr lang="en-US" sz="1800">
                <a:effectLst/>
                <a:ea typeface="Calibri" panose="020F0502020204030204" pitchFamily="34" charset="0"/>
                <a:cs typeface="Times New Roman" panose="02020603050405020304" pitchFamily="18" charset="0"/>
              </a:rPr>
              <a:t>Florida Certification Board website, accessed 5-23-2023, </a:t>
            </a:r>
            <a:r>
              <a:rPr lang="en-US" sz="1800">
                <a:effectLst/>
                <a:ea typeface="Calibri" panose="020F0502020204030204" pitchFamily="34" charset="0"/>
                <a:cs typeface="Times New Roman" panose="02020603050405020304" pitchFamily="18" charset="0"/>
                <a:hlinkClick r:id="rId7"/>
              </a:rPr>
              <a:t>https://flcertificationboard.org/certifications/certified-recovery-peers-specialist/</a:t>
            </a:r>
            <a:r>
              <a:rPr lang="en-US" sz="180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arenR" startAt="17"/>
            </a:pPr>
            <a:r>
              <a:rPr lang="en-US" sz="1800">
                <a:effectLst/>
                <a:ea typeface="Calibri" panose="020F0502020204030204" pitchFamily="34" charset="0"/>
                <a:cs typeface="Times New Roman" panose="02020603050405020304" pitchFamily="18" charset="0"/>
              </a:rPr>
              <a:t>DCF website, accessed 5-23-2023, </a:t>
            </a:r>
            <a:r>
              <a:rPr lang="en-US" sz="1800">
                <a:effectLst/>
                <a:ea typeface="Calibri" panose="020F0502020204030204" pitchFamily="34" charset="0"/>
                <a:cs typeface="Times New Roman" panose="02020603050405020304" pitchFamily="18" charset="0"/>
                <a:hlinkClick r:id="rId8"/>
              </a:rPr>
              <a:t>https://www2.myflfamilies.com/service-programs/samh/adult-mental-health/sos/support.shtml</a:t>
            </a:r>
            <a:r>
              <a:rPr lang="en-US" sz="1800">
                <a:effectLst/>
                <a:ea typeface="Calibri" panose="020F0502020204030204" pitchFamily="34" charset="0"/>
                <a:cs typeface="Times New Roman" panose="02020603050405020304" pitchFamily="18" charset="0"/>
              </a:rPr>
              <a:t> </a:t>
            </a:r>
            <a:endParaRPr lang="en-US"/>
          </a:p>
        </p:txBody>
      </p:sp>
    </p:spTree>
    <p:extLst>
      <p:ext uri="{BB962C8B-B14F-4D97-AF65-F5344CB8AC3E}">
        <p14:creationId xmlns:p14="http://schemas.microsoft.com/office/powerpoint/2010/main" val="18694631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57326-7D0A-4830-A2C7-0856FE01FE30}"/>
              </a:ext>
            </a:extLst>
          </p:cNvPr>
          <p:cNvSpPr>
            <a:spLocks noGrp="1"/>
          </p:cNvSpPr>
          <p:nvPr>
            <p:ph type="title"/>
          </p:nvPr>
        </p:nvSpPr>
        <p:spPr/>
        <p:txBody>
          <a:bodyPr/>
          <a:lstStyle/>
          <a:p>
            <a:r>
              <a:rPr lang="en-US"/>
              <a:t>References (4 of 4)</a:t>
            </a:r>
          </a:p>
        </p:txBody>
      </p:sp>
      <p:sp>
        <p:nvSpPr>
          <p:cNvPr id="3" name="Content Placeholder 2">
            <a:extLst>
              <a:ext uri="{FF2B5EF4-FFF2-40B4-BE49-F238E27FC236}">
                <a16:creationId xmlns:a16="http://schemas.microsoft.com/office/drawing/2014/main" id="{4959A355-B548-4B35-8645-34E2C1070481}"/>
              </a:ext>
            </a:extLst>
          </p:cNvPr>
          <p:cNvSpPr>
            <a:spLocks noGrp="1"/>
          </p:cNvSpPr>
          <p:nvPr>
            <p:ph idx="1"/>
          </p:nvPr>
        </p:nvSpPr>
        <p:spPr/>
        <p:txBody>
          <a:bodyPr/>
          <a:lstStyle/>
          <a:p>
            <a:pPr marL="0" marR="0" lvl="0" indent="0">
              <a:lnSpc>
                <a:spcPct val="107000"/>
              </a:lnSpc>
              <a:spcBef>
                <a:spcPts val="0"/>
              </a:spcBef>
              <a:spcAft>
                <a:spcPts val="0"/>
              </a:spcAft>
              <a:buNone/>
            </a:pPr>
            <a:r>
              <a:rPr lang="en-US" sz="1800">
                <a:effectLst/>
                <a:ea typeface="Calibri" panose="020F0502020204030204" pitchFamily="34" charset="0"/>
                <a:cs typeface="Times New Roman" panose="02020603050405020304" pitchFamily="18" charset="0"/>
              </a:rPr>
              <a:t>24) Clubhouse International website, accessed 5-23-2023, </a:t>
            </a:r>
            <a:r>
              <a:rPr lang="en-US" sz="1800" u="sng">
                <a:solidFill>
                  <a:srgbClr val="0563C1"/>
                </a:solidFill>
                <a:effectLst/>
                <a:ea typeface="Calibri" panose="020F0502020204030204" pitchFamily="34" charset="0"/>
                <a:cs typeface="Times New Roman" panose="02020603050405020304" pitchFamily="18" charset="0"/>
                <a:hlinkClick r:id="rId3"/>
              </a:rPr>
              <a:t>https://clubhouse-intl.org/what-we-do/what-clubhouses-do/</a:t>
            </a:r>
            <a:endParaRPr lang="en-US" sz="180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startAt="25"/>
            </a:pPr>
            <a:r>
              <a:rPr lang="en-US" sz="1800">
                <a:effectLst/>
                <a:ea typeface="Calibri" panose="020F0502020204030204" pitchFamily="34" charset="0"/>
                <a:cs typeface="Times New Roman" panose="02020603050405020304" pitchFamily="18" charset="0"/>
              </a:rPr>
              <a:t>Federation of Families of Central Florida, accessed 5-12-2023, </a:t>
            </a:r>
            <a:r>
              <a:rPr lang="en-US" sz="1800" u="sng">
                <a:solidFill>
                  <a:srgbClr val="0563C1"/>
                </a:solidFill>
                <a:effectLst/>
                <a:ea typeface="Calibri" panose="020F0502020204030204" pitchFamily="34" charset="0"/>
                <a:cs typeface="Times New Roman" panose="02020603050405020304" pitchFamily="18" charset="0"/>
                <a:hlinkClick r:id="rId4"/>
              </a:rPr>
              <a:t>http://</a:t>
            </a:r>
            <a:r>
              <a:rPr lang="en-US" sz="1800" u="sng">
                <a:solidFill>
                  <a:srgbClr val="0563C1"/>
                </a:solidFill>
                <a:effectLst/>
                <a:ea typeface="Calibri" panose="020F0502020204030204" pitchFamily="34" charset="0"/>
                <a:cs typeface="Times New Roman" panose="02020603050405020304" pitchFamily="18" charset="0"/>
              </a:rPr>
              <a:t>https://www.ffcflinc.org/</a:t>
            </a:r>
            <a:endParaRPr lang="en-US" sz="180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startAt="25"/>
            </a:pPr>
            <a:r>
              <a:rPr lang="en-US" sz="1800">
                <a:effectLst/>
                <a:ea typeface="Calibri" panose="020F0502020204030204" pitchFamily="34" charset="0"/>
                <a:cs typeface="Times New Roman" panose="02020603050405020304" pitchFamily="18" charset="0"/>
              </a:rPr>
              <a:t>Warmlines.org website, accessed 5-23-2023, </a:t>
            </a:r>
            <a:r>
              <a:rPr lang="en-US" sz="1800" u="sng">
                <a:solidFill>
                  <a:srgbClr val="0563C1"/>
                </a:solidFill>
                <a:effectLst/>
                <a:ea typeface="Calibri" panose="020F0502020204030204" pitchFamily="34" charset="0"/>
                <a:cs typeface="Times New Roman" panose="02020603050405020304" pitchFamily="18" charset="0"/>
                <a:hlinkClick r:id="rId5"/>
              </a:rPr>
              <a:t>https://warmline.org/</a:t>
            </a:r>
            <a:endParaRPr lang="en-US" sz="180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startAt="25"/>
            </a:pPr>
            <a:r>
              <a:rPr lang="en-US" sz="1800">
                <a:effectLst/>
                <a:ea typeface="Calibri" panose="020F0502020204030204" pitchFamily="34" charset="0"/>
                <a:cs typeface="Times New Roman" panose="02020603050405020304" pitchFamily="18" charset="0"/>
              </a:rPr>
              <a:t>DCF Office of SAMH - Guidance 21 – Housing Coordination, available online at: </a:t>
            </a:r>
            <a:r>
              <a:rPr lang="en-US" sz="1800">
                <a:effectLst/>
                <a:ea typeface="Calibri" panose="020F0502020204030204" pitchFamily="34" charset="0"/>
                <a:cs typeface="Times New Roman" panose="02020603050405020304" pitchFamily="18" charset="0"/>
                <a:hlinkClick r:id="rId6"/>
              </a:rPr>
              <a:t>https://www2.myflfamilies.com/service-programs/samh/managing-entities/2022/IncDocs/Guidance%2021%20Housing%202020%2007%2001.pdf</a:t>
            </a:r>
            <a:r>
              <a:rPr lang="en-US" sz="180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arenR" startAt="25"/>
            </a:pPr>
            <a:r>
              <a:rPr lang="en-US" sz="1800">
                <a:effectLst/>
                <a:ea typeface="Calibri" panose="020F0502020204030204" pitchFamily="34" charset="0"/>
                <a:cs typeface="Times New Roman" panose="02020603050405020304" pitchFamily="18" charset="0"/>
              </a:rPr>
              <a:t>§ 429.60, Fla. Stat., </a:t>
            </a:r>
            <a:r>
              <a:rPr lang="en-US" sz="1800" i="1">
                <a:effectLst/>
                <a:ea typeface="Calibri" panose="020F0502020204030204" pitchFamily="34" charset="0"/>
                <a:cs typeface="Times New Roman" panose="02020603050405020304" pitchFamily="18" charset="0"/>
              </a:rPr>
              <a:t>et seq.</a:t>
            </a:r>
          </a:p>
          <a:p>
            <a:pPr marL="342900" marR="0" lvl="0" indent="-342900">
              <a:lnSpc>
                <a:spcPct val="107000"/>
              </a:lnSpc>
              <a:spcBef>
                <a:spcPts val="0"/>
              </a:spcBef>
              <a:spcAft>
                <a:spcPts val="800"/>
              </a:spcAft>
              <a:buFont typeface="+mj-lt"/>
              <a:buAutoNum type="arabicParenR" startAt="25"/>
            </a:pPr>
            <a:r>
              <a:rPr lang="en-US" sz="1800">
                <a:effectLst/>
                <a:ea typeface="Calibri" panose="020F0502020204030204" pitchFamily="34" charset="0"/>
                <a:cs typeface="Times New Roman" panose="02020603050405020304" pitchFamily="18" charset="0"/>
              </a:rPr>
              <a:t>§ 429.075, Fla. Stat. </a:t>
            </a:r>
          </a:p>
          <a:p>
            <a:pPr marL="0" indent="0">
              <a:buNone/>
            </a:pPr>
            <a:endParaRPr lang="en-US"/>
          </a:p>
        </p:txBody>
      </p:sp>
    </p:spTree>
    <p:extLst>
      <p:ext uri="{BB962C8B-B14F-4D97-AF65-F5344CB8AC3E}">
        <p14:creationId xmlns:p14="http://schemas.microsoft.com/office/powerpoint/2010/main" val="1828974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E51B-E0D7-46A0-92AE-E4F73226C6D5}"/>
              </a:ext>
            </a:extLst>
          </p:cNvPr>
          <p:cNvSpPr>
            <a:spLocks noGrp="1"/>
          </p:cNvSpPr>
          <p:nvPr>
            <p:ph type="title"/>
          </p:nvPr>
        </p:nvSpPr>
        <p:spPr/>
        <p:txBody>
          <a:bodyPr/>
          <a:lstStyle/>
          <a:p>
            <a:r>
              <a:rPr lang="en-US"/>
              <a:t>Presentation Overview</a:t>
            </a:r>
          </a:p>
        </p:txBody>
      </p:sp>
      <p:sp>
        <p:nvSpPr>
          <p:cNvPr id="3" name="Content Placeholder 2">
            <a:extLst>
              <a:ext uri="{FF2B5EF4-FFF2-40B4-BE49-F238E27FC236}">
                <a16:creationId xmlns:a16="http://schemas.microsoft.com/office/drawing/2014/main" id="{D09E0C95-B8A8-4046-9CD0-11668CEE6A15}"/>
              </a:ext>
            </a:extLst>
          </p:cNvPr>
          <p:cNvSpPr>
            <a:spLocks noGrp="1"/>
          </p:cNvSpPr>
          <p:nvPr>
            <p:ph idx="1"/>
          </p:nvPr>
        </p:nvSpPr>
        <p:spPr>
          <a:xfrm>
            <a:off x="838200" y="1699491"/>
            <a:ext cx="10515600" cy="4297718"/>
          </a:xfrm>
        </p:spPr>
        <p:txBody>
          <a:bodyPr/>
          <a:lstStyle/>
          <a:p>
            <a:pPr marL="457200" indent="-457200">
              <a:buFont typeface="+mj-lt"/>
              <a:buAutoNum type="arabicPeriod"/>
            </a:pPr>
            <a:r>
              <a:rPr lang="en-US"/>
              <a:t>Florida’s Substance Abuse and Mental Health Program</a:t>
            </a:r>
          </a:p>
          <a:p>
            <a:pPr marL="1371600" lvl="2" indent="-457200">
              <a:buFont typeface="+mj-lt"/>
              <a:buAutoNum type="alphaLcParenR"/>
            </a:pPr>
            <a:r>
              <a:rPr lang="en-US"/>
              <a:t>What it is</a:t>
            </a:r>
          </a:p>
          <a:p>
            <a:pPr marL="1371600" lvl="2" indent="-457200">
              <a:buFont typeface="+mj-lt"/>
              <a:buAutoNum type="alphaLcParenR"/>
            </a:pPr>
            <a:r>
              <a:rPr lang="en-US"/>
              <a:t>Overview of mental health program services</a:t>
            </a:r>
          </a:p>
          <a:p>
            <a:pPr marL="914400" lvl="1" indent="-457200">
              <a:buFont typeface="+mj-lt"/>
              <a:buAutoNum type="alphaLcParenR"/>
            </a:pPr>
            <a:endParaRPr lang="en-US"/>
          </a:p>
          <a:p>
            <a:pPr marL="457200" indent="-457200">
              <a:buFont typeface="+mj-lt"/>
              <a:buAutoNum type="arabicPeriod"/>
            </a:pPr>
            <a:r>
              <a:rPr lang="en-US"/>
              <a:t>Peer-based community resources</a:t>
            </a:r>
          </a:p>
          <a:p>
            <a:pPr marL="457200" indent="-457200">
              <a:buFont typeface="+mj-lt"/>
              <a:buAutoNum type="arabicPeriod"/>
            </a:pPr>
            <a:endParaRPr lang="en-US"/>
          </a:p>
          <a:p>
            <a:pPr marL="457200" indent="-457200">
              <a:buFont typeface="+mj-lt"/>
              <a:buAutoNum type="arabicPeriod"/>
            </a:pPr>
            <a:r>
              <a:rPr lang="en-US"/>
              <a:t>Housing options</a:t>
            </a:r>
          </a:p>
          <a:p>
            <a:pPr marL="457200" indent="-457200">
              <a:buFont typeface="+mj-lt"/>
              <a:buAutoNum type="arabicPeriod"/>
            </a:pPr>
            <a:endParaRPr lang="en-US"/>
          </a:p>
          <a:p>
            <a:pPr marL="457200" indent="-457200">
              <a:buFont typeface="+mj-lt"/>
              <a:buAutoNum type="arabicPeriod"/>
            </a:pPr>
            <a:r>
              <a:rPr lang="en-US"/>
              <a:t>Resources for finding care and information</a:t>
            </a:r>
          </a:p>
          <a:p>
            <a:endParaRPr lang="en-US"/>
          </a:p>
        </p:txBody>
      </p:sp>
    </p:spTree>
    <p:extLst>
      <p:ext uri="{BB962C8B-B14F-4D97-AF65-F5344CB8AC3E}">
        <p14:creationId xmlns:p14="http://schemas.microsoft.com/office/powerpoint/2010/main" val="8747774"/>
      </p:ext>
    </p:extLst>
  </p:cSld>
  <p:clrMapOvr>
    <a:masterClrMapping/>
  </p:clrMapOvr>
  <mc:AlternateContent xmlns:mc="http://schemas.openxmlformats.org/markup-compatibility/2006">
    <mc:Choice xmlns:p14="http://schemas.microsoft.com/office/powerpoint/2010/main" Requires="p14">
      <p:transition spd="slow" p14:dur="2000" advTm="15985"/>
    </mc:Choice>
    <mc:Fallback>
      <p:transition spd="slow" advTm="1598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7E7C-EAB9-4C3B-8309-17529C15C2DF}"/>
              </a:ext>
            </a:extLst>
          </p:cNvPr>
          <p:cNvSpPr>
            <a:spLocks noGrp="1"/>
          </p:cNvSpPr>
          <p:nvPr>
            <p:ph type="ctrTitle"/>
          </p:nvPr>
        </p:nvSpPr>
        <p:spPr>
          <a:xfrm>
            <a:off x="537058" y="1135290"/>
            <a:ext cx="10273821" cy="1895911"/>
          </a:xfrm>
        </p:spPr>
        <p:txBody>
          <a:bodyPr>
            <a:noAutofit/>
          </a:bodyPr>
          <a:lstStyle/>
          <a:p>
            <a:br>
              <a:rPr lang="en-US" sz="3600"/>
            </a:br>
            <a:br>
              <a:rPr lang="en-US" sz="3600"/>
            </a:br>
            <a:r>
              <a:rPr lang="en-US" sz="4000"/>
              <a:t>Overview of Florida’s Mental Health System:</a:t>
            </a:r>
            <a:br>
              <a:rPr lang="en-US" sz="4000"/>
            </a:br>
            <a:endParaRPr lang="en-US" sz="3600"/>
          </a:p>
        </p:txBody>
      </p:sp>
      <p:sp>
        <p:nvSpPr>
          <p:cNvPr id="3" name="Subtitle 2">
            <a:extLst>
              <a:ext uri="{FF2B5EF4-FFF2-40B4-BE49-F238E27FC236}">
                <a16:creationId xmlns:a16="http://schemas.microsoft.com/office/drawing/2014/main" id="{BA485D38-4525-40CA-B2E9-459520890C6B}"/>
              </a:ext>
            </a:extLst>
          </p:cNvPr>
          <p:cNvSpPr>
            <a:spLocks noGrp="1"/>
          </p:cNvSpPr>
          <p:nvPr>
            <p:ph type="subTitle" idx="1"/>
          </p:nvPr>
        </p:nvSpPr>
        <p:spPr>
          <a:xfrm>
            <a:off x="1906952" y="2768221"/>
            <a:ext cx="7534031" cy="2127076"/>
          </a:xfrm>
        </p:spPr>
        <p:txBody>
          <a:bodyPr>
            <a:normAutofit fontScale="32500" lnSpcReduction="20000"/>
          </a:bodyPr>
          <a:lstStyle/>
          <a:p>
            <a:pPr marL="457200" indent="-457200">
              <a:buFont typeface="Arial" panose="020B0604020202020204" pitchFamily="34" charset="0"/>
              <a:buChar char="•"/>
            </a:pPr>
            <a:r>
              <a:rPr lang="en-US" sz="9600"/>
              <a:t>The Substance Abuse and Mental Health Program</a:t>
            </a:r>
          </a:p>
          <a:p>
            <a:pPr marL="457200" indent="-457200">
              <a:buFont typeface="Arial" panose="020B0604020202020204" pitchFamily="34" charset="0"/>
              <a:buChar char="•"/>
            </a:pPr>
            <a:r>
              <a:rPr lang="en-US" sz="9600"/>
              <a:t>Florida Department of Children and Families (DCF)</a:t>
            </a:r>
          </a:p>
          <a:p>
            <a:pPr marL="457200" indent="-457200">
              <a:buFont typeface="Arial" panose="020B0604020202020204" pitchFamily="34" charset="0"/>
              <a:buChar char="•"/>
            </a:pPr>
            <a:r>
              <a:rPr lang="en-US" sz="9600"/>
              <a:t>Managing Entities</a:t>
            </a:r>
          </a:p>
          <a:p>
            <a:endParaRPr lang="en-US"/>
          </a:p>
          <a:p>
            <a:endParaRPr lang="en-US"/>
          </a:p>
        </p:txBody>
      </p:sp>
    </p:spTree>
    <p:extLst>
      <p:ext uri="{BB962C8B-B14F-4D97-AF65-F5344CB8AC3E}">
        <p14:creationId xmlns:p14="http://schemas.microsoft.com/office/powerpoint/2010/main" val="2362708247"/>
      </p:ext>
    </p:extLst>
  </p:cSld>
  <p:clrMapOvr>
    <a:masterClrMapping/>
  </p:clrMapOvr>
  <mc:AlternateContent xmlns:mc="http://schemas.openxmlformats.org/markup-compatibility/2006">
    <mc:Choice xmlns:p14="http://schemas.microsoft.com/office/powerpoint/2010/main" Requires="p14">
      <p:transition spd="slow" p14:dur="2000" advTm="45660"/>
    </mc:Choice>
    <mc:Fallback>
      <p:transition spd="slow" advTm="45660"/>
    </mc:Fallback>
  </mc:AlternateContent>
</p:sld>
</file>

<file path=ppt/theme/theme1.xml><?xml version="1.0" encoding="utf-8"?>
<a:theme xmlns:a="http://schemas.openxmlformats.org/drawingml/2006/main" name="2023 Light Theme">
  <a:themeElements>
    <a:clrScheme name="DRF Colors">
      <a:dk1>
        <a:srgbClr val="000000"/>
      </a:dk1>
      <a:lt1>
        <a:srgbClr val="FFFFFF"/>
      </a:lt1>
      <a:dk2>
        <a:srgbClr val="272360"/>
      </a:dk2>
      <a:lt2>
        <a:srgbClr val="E7E6E6"/>
      </a:lt2>
      <a:accent1>
        <a:srgbClr val="272360"/>
      </a:accent1>
      <a:accent2>
        <a:srgbClr val="6F1B12"/>
      </a:accent2>
      <a:accent3>
        <a:srgbClr val="A33524"/>
      </a:accent3>
      <a:accent4>
        <a:srgbClr val="D2732C"/>
      </a:accent4>
      <a:accent5>
        <a:srgbClr val="EEA636"/>
      </a:accent5>
      <a:accent6>
        <a:srgbClr val="ECCA3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Light Theme" id="{076D083C-2ED5-4DC0-B78E-2EE2907CEA64}" vid="{AFE27C34-A1B4-4297-AF85-3BC537E153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0d9ffda-975c-42ee-a862-455cc6236541" xsi:nil="true"/>
    <lcf76f155ced4ddcb4097134ff3c332f xmlns="837eb57d-61d6-42ab-96bb-35af98d3f07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D8DA1989574242A79E1BEDCC57FB85" ma:contentTypeVersion="18" ma:contentTypeDescription="Create a new document." ma:contentTypeScope="" ma:versionID="dcab1554e479a06a8ee7e0b2cfdd2aee">
  <xsd:schema xmlns:xsd="http://www.w3.org/2001/XMLSchema" xmlns:xs="http://www.w3.org/2001/XMLSchema" xmlns:p="http://schemas.microsoft.com/office/2006/metadata/properties" xmlns:ns2="837eb57d-61d6-42ab-96bb-35af98d3f070" xmlns:ns3="e0d9ffda-975c-42ee-a862-455cc6236541" targetNamespace="http://schemas.microsoft.com/office/2006/metadata/properties" ma:root="true" ma:fieldsID="6506a2e9bf9f27b1ce8caf91851acad6" ns2:_="" ns3:_="">
    <xsd:import namespace="837eb57d-61d6-42ab-96bb-35af98d3f070"/>
    <xsd:import namespace="e0d9ffda-975c-42ee-a862-455cc623654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DateTaken"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eb57d-61d6-42ab-96bb-35af98d3f0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e26e266-38c7-4f0c-8e9a-df479557fb66"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d9ffda-975c-42ee-a862-455cc623654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2d7dee8-bd64-4baa-8292-a65bff163f77}" ma:internalName="TaxCatchAll" ma:showField="CatchAllData" ma:web="e0d9ffda-975c-42ee-a862-455cc623654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499046-EFAC-4B13-B21C-385D700CE2E6}">
  <ds:schemaRefs>
    <ds:schemaRef ds:uri="http://schemas.microsoft.com/sharepoint/v3/contenttype/forms"/>
  </ds:schemaRefs>
</ds:datastoreItem>
</file>

<file path=customXml/itemProps2.xml><?xml version="1.0" encoding="utf-8"?>
<ds:datastoreItem xmlns:ds="http://schemas.openxmlformats.org/officeDocument/2006/customXml" ds:itemID="{4280D6F9-4AD4-491F-8F86-10BD185AC19C}">
  <ds:schemaRefs>
    <ds:schemaRef ds:uri="837eb57d-61d6-42ab-96bb-35af98d3f070"/>
    <ds:schemaRef ds:uri="e0d9ffda-975c-42ee-a862-455cc623654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0C75F63-805A-4F15-913D-6A0B8DB8A1ED}">
  <ds:schemaRefs>
    <ds:schemaRef ds:uri="837eb57d-61d6-42ab-96bb-35af98d3f070"/>
    <ds:schemaRef ds:uri="e0d9ffda-975c-42ee-a862-455cc62365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DRF 2024 Light Theme</Template>
  <Application>Microsoft Office PowerPoint</Application>
  <PresentationFormat>Widescreen</PresentationFormat>
  <Slides>71</Slides>
  <Notes>66</Notes>
  <HiddenSlides>0</HiddenSlide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2023 Light Theme</vt:lpstr>
      <vt:lpstr>Understanding Florida’s Mental Health System</vt:lpstr>
      <vt:lpstr>Accessibility</vt:lpstr>
      <vt:lpstr>Caption Options &amp; ASL</vt:lpstr>
      <vt:lpstr>Submitting Questions &amp; Recording</vt:lpstr>
      <vt:lpstr>Today’s Presenters (1 of 2)</vt:lpstr>
      <vt:lpstr>Today’s Presenters (2 of 2)</vt:lpstr>
      <vt:lpstr>Presentation Goals</vt:lpstr>
      <vt:lpstr>Presentation Overview</vt:lpstr>
      <vt:lpstr>  Overview of Florida’s Mental Health System: </vt:lpstr>
      <vt:lpstr>Florida’s Substance Abuse and  Mental Health (SAMH) Program</vt:lpstr>
      <vt:lpstr>Florida’s Department of  Children and Families (DCF)</vt:lpstr>
      <vt:lpstr>Managing Entities (1 of 3)</vt:lpstr>
      <vt:lpstr>Managing Entities (2 of 3)</vt:lpstr>
      <vt:lpstr>Managing Entities (3 of 3)</vt:lpstr>
      <vt:lpstr> Types of Mental Health Treatment Programs in Florida’s Mental Health System: </vt:lpstr>
      <vt:lpstr>Community Mental Health  Treatment Centers</vt:lpstr>
      <vt:lpstr>Community Mental Health Centers (1 of 3)</vt:lpstr>
      <vt:lpstr>Community Mental Health Centers (2 of 3)</vt:lpstr>
      <vt:lpstr>Community Mental Health Centers (3 of 3)</vt:lpstr>
      <vt:lpstr>Inpatient Treatment Facilities</vt:lpstr>
      <vt:lpstr>Receiving facilities (1 of 2)</vt:lpstr>
      <vt:lpstr>Receiving facilities (2 of 2)</vt:lpstr>
      <vt:lpstr>Short-Term Residential  Treatment Facilities (SRT)</vt:lpstr>
      <vt:lpstr>State Mental Health  Treatment Facilities (1 of 2)</vt:lpstr>
      <vt:lpstr>State Mental Health  Treatment Facilities (2 of 2)</vt:lpstr>
      <vt:lpstr>Youth Inpatient Treatment Facilities</vt:lpstr>
      <vt:lpstr>Statewide Inpatient  Psychiatric Program (SIPP) (1 of 2)</vt:lpstr>
      <vt:lpstr>Statewide Inpatient  Psychiatric Program (SIPP) (2 of 2)</vt:lpstr>
      <vt:lpstr>Juvenile Incompetent to  Proceed Program (JITP) (1 of 3)</vt:lpstr>
      <vt:lpstr>Juvenile Incompetent to  Proceed Program (JITP) (2 of 3)</vt:lpstr>
      <vt:lpstr>Juvenile Incompetent to  Proceed Program (JITP) (3 of 3)</vt:lpstr>
      <vt:lpstr>Community-based  Mental Health Services</vt:lpstr>
      <vt:lpstr>Florida Assertive Community  Treatment - FACT Teams (1 of 3)</vt:lpstr>
      <vt:lpstr>Florida Assertive Community  Treatment - FACT Teams (2 of 3)</vt:lpstr>
      <vt:lpstr>Florida Assertive Community  Treatment - FACT Teams (3 of 3)</vt:lpstr>
      <vt:lpstr>Mobile Response Teams (1 of 3)</vt:lpstr>
      <vt:lpstr>Mobile Response Teams (2 of 3)</vt:lpstr>
      <vt:lpstr>Mobile Response Teams (3 of 3)</vt:lpstr>
      <vt:lpstr>Coordinated Specialty Care (CSC)  for Early Psychosis (1 of 3)</vt:lpstr>
      <vt:lpstr>Coordinated Specialty Care (CSC)  for Early Psychosis (2 of 3)</vt:lpstr>
      <vt:lpstr>Coordinated Specialty Care (CSC)  for Early Psychosis (3 of 3)</vt:lpstr>
      <vt:lpstr>Peer-based Community Resources:</vt:lpstr>
      <vt:lpstr>Peer Support</vt:lpstr>
      <vt:lpstr>Florida Certified Recovery  Peer Support Specialist (CRPS) (1 of 2)</vt:lpstr>
      <vt:lpstr>Florida Certified Recovery  Peer Support Specialist (CRPS) (2 of 2)</vt:lpstr>
      <vt:lpstr>Drop-in Centers (1 of 2)</vt:lpstr>
      <vt:lpstr>Drop-in Centers (2 of 2)</vt:lpstr>
      <vt:lpstr>Clubhouses (1 of 3)</vt:lpstr>
      <vt:lpstr>Clubhouses (2 of 3)</vt:lpstr>
      <vt:lpstr>Clubhouses (3 of 3)</vt:lpstr>
      <vt:lpstr>Respite Care and Warm Lines (1 of 3)</vt:lpstr>
      <vt:lpstr>Respite Care and Warm Lines (2 of 3)</vt:lpstr>
      <vt:lpstr>Respite Care and Warm Lines (3 of 3)</vt:lpstr>
      <vt:lpstr>Federation of Families of Central Florida</vt:lpstr>
      <vt:lpstr>Housing Options:</vt:lpstr>
      <vt:lpstr>Supportive Housing (1 of 2)</vt:lpstr>
      <vt:lpstr>Supportive Housing (2 of 2)</vt:lpstr>
      <vt:lpstr>Adult Family Care Homes (1 of 2)</vt:lpstr>
      <vt:lpstr>Adult Family Care Homes (2 of 2)</vt:lpstr>
      <vt:lpstr>Limited Mental Health  Assisted Living Facilities (1 of 2)</vt:lpstr>
      <vt:lpstr>Limited Mental Health  Assisted Living Facilities (2 of 2)</vt:lpstr>
      <vt:lpstr>Disability Rights Florida:</vt:lpstr>
      <vt:lpstr>Disability Rights Florida (1 of 4)</vt:lpstr>
      <vt:lpstr>Disability Rights Florida (2 of 4)</vt:lpstr>
      <vt:lpstr>Disability Rights Florida (4 of 4)</vt:lpstr>
      <vt:lpstr>DRF Public Input Survey</vt:lpstr>
      <vt:lpstr>Feedback Survey</vt:lpstr>
      <vt:lpstr>References (1 of 4)</vt:lpstr>
      <vt:lpstr>References (2 of 4)</vt:lpstr>
      <vt:lpstr>References (3 of 4)</vt:lpstr>
      <vt:lpstr>References (4 of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Florida’s Mental Health System</dc:title>
  <dc:creator>Kathryn Strobach</dc:creator>
  <cp:revision>1</cp:revision>
  <dcterms:created xsi:type="dcterms:W3CDTF">2021-04-19T12:42:09Z</dcterms:created>
  <dcterms:modified xsi:type="dcterms:W3CDTF">2025-09-10T13:55:22Z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0x01010004D8DA1989574242A79E1BEDCC57FB85</vt:lpwstr>
  </property>
</Properties>
</file>